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diagrams/data1.xml" ContentType="application/vnd.openxmlformats-officedocument.drawingml.diagramData+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4.xml" ContentType="application/vnd.openxmlformats-officedocument.presentationml.slideLayout+xml"/>
  <Override PartName="/ppt/diagrams/drawing1.xml" ContentType="application/vnd.ms-office.drawingml.diagramDrawing+xml"/>
  <Override PartName="/ppt/diagrams/layout1.xml" ContentType="application/vnd.openxmlformats-officedocument.drawingml.diagramLayout+xml"/>
  <Override PartName="/ppt/diagrams/colors1.xml" ContentType="application/vnd.openxmlformats-officedocument.drawingml.diagramColors+xml"/>
  <Override PartName="/ppt/diagrams/quickStyle1.xml" ContentType="application/vnd.openxmlformats-officedocument.drawingml.diagramStyle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078" autoAdjust="0"/>
    <p:restoredTop sz="94660"/>
  </p:normalViewPr>
  <p:slideViewPr>
    <p:cSldViewPr snapToGrid="0">
      <p:cViewPr varScale="1">
        <p:scale>
          <a:sx n="72" d="100"/>
          <a:sy n="72" d="100"/>
        </p:scale>
        <p:origin x="73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Relationship Id="rId9" Type="http://schemas.openxmlformats.org/officeDocument/2006/relationships/customXml" Target="../customXml/item3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C6DDF6E-CABF-460F-8126-D9F1E6E25B56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25ADF02-94F7-4A84-B5A3-1664802286D1}">
      <dgm:prSet custT="1"/>
      <dgm:spPr>
        <a:solidFill>
          <a:srgbClr val="7030A0"/>
        </a:solidFill>
      </dgm:spPr>
      <dgm:t>
        <a:bodyPr/>
        <a:lstStyle/>
        <a:p>
          <a:pPr rtl="0"/>
          <a:r>
            <a:rPr lang="en-GB" sz="2800" dirty="0">
              <a:latin typeface="Comic Sans MS" panose="030F0702030302020204" pitchFamily="66" charset="0"/>
            </a:rPr>
            <a:t>Christianity:</a:t>
          </a:r>
        </a:p>
        <a:p>
          <a:pPr rtl="0"/>
          <a:r>
            <a:rPr lang="en-US" sz="2400" dirty="0">
              <a:latin typeface="Comic Sans MS" panose="030F0702030302020204" pitchFamily="66" charset="0"/>
            </a:rPr>
            <a:t>What is the Trinity?</a:t>
          </a:r>
          <a:r>
            <a:rPr lang="en-US" sz="2400" dirty="0"/>
            <a:t> </a:t>
          </a:r>
          <a:endParaRPr lang="en-GB" sz="2400" dirty="0">
            <a:latin typeface="Comic Sans MS" panose="030F0702030302020204" pitchFamily="66" charset="0"/>
          </a:endParaRPr>
        </a:p>
      </dgm:t>
    </dgm:pt>
    <dgm:pt modelId="{CAE3A783-CB1D-44BB-9923-6FC2942DBA5E}" type="parTrans" cxnId="{AEB5EAFB-872F-4DB3-B71A-B7063FEA27D8}">
      <dgm:prSet/>
      <dgm:spPr/>
      <dgm:t>
        <a:bodyPr/>
        <a:lstStyle/>
        <a:p>
          <a:endParaRPr lang="en-US"/>
        </a:p>
      </dgm:t>
    </dgm:pt>
    <dgm:pt modelId="{F4089175-2783-4995-9656-57F51EE7FFA5}" type="sibTrans" cxnId="{AEB5EAFB-872F-4DB3-B71A-B7063FEA27D8}">
      <dgm:prSet/>
      <dgm:spPr/>
      <dgm:t>
        <a:bodyPr/>
        <a:lstStyle/>
        <a:p>
          <a:endParaRPr lang="en-US"/>
        </a:p>
      </dgm:t>
    </dgm:pt>
    <dgm:pt modelId="{3A55EAD7-2E47-4221-8326-02C75A741AE5}" type="pres">
      <dgm:prSet presAssocID="{AC6DDF6E-CABF-460F-8126-D9F1E6E25B56}" presName="linearFlow" presStyleCnt="0">
        <dgm:presLayoutVars>
          <dgm:dir/>
          <dgm:resizeHandles val="exact"/>
        </dgm:presLayoutVars>
      </dgm:prSet>
      <dgm:spPr/>
    </dgm:pt>
    <dgm:pt modelId="{C9F3BC7E-1CC5-40F4-B033-55C729673F94}" type="pres">
      <dgm:prSet presAssocID="{825ADF02-94F7-4A84-B5A3-1664802286D1}" presName="composite" presStyleCnt="0"/>
      <dgm:spPr/>
    </dgm:pt>
    <dgm:pt modelId="{91A6A4D8-C22A-4CF8-B62C-6691C8D9DD4C}" type="pres">
      <dgm:prSet presAssocID="{825ADF02-94F7-4A84-B5A3-1664802286D1}" presName="imgShp" presStyleLbl="fgImgPlace1" presStyleIdx="0" presStyleCnt="1" custLinFactNeighborX="-53898" custLinFactNeighborY="-4449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3000" b="-13000"/>
          </a:stretch>
        </a:blipFill>
      </dgm:spPr>
    </dgm:pt>
    <dgm:pt modelId="{949474B9-9DE9-404B-94D4-A0F28375CEB2}" type="pres">
      <dgm:prSet presAssocID="{825ADF02-94F7-4A84-B5A3-1664802286D1}" presName="txShp" presStyleLbl="node1" presStyleIdx="0" presStyleCnt="1" custScaleX="150376" custLinFactNeighborX="62219" custLinFactNeighborY="-8469">
        <dgm:presLayoutVars>
          <dgm:bulletEnabled val="1"/>
        </dgm:presLayoutVars>
      </dgm:prSet>
      <dgm:spPr/>
    </dgm:pt>
  </dgm:ptLst>
  <dgm:cxnLst>
    <dgm:cxn modelId="{A5AEC397-BB10-4182-8EBF-D003D6B71E17}" type="presOf" srcId="{825ADF02-94F7-4A84-B5A3-1664802286D1}" destId="{949474B9-9DE9-404B-94D4-A0F28375CEB2}" srcOrd="0" destOrd="0" presId="urn:microsoft.com/office/officeart/2005/8/layout/vList3"/>
    <dgm:cxn modelId="{05D6FFB6-63B2-4F2B-8D87-C9B77D0651B4}" type="presOf" srcId="{AC6DDF6E-CABF-460F-8126-D9F1E6E25B56}" destId="{3A55EAD7-2E47-4221-8326-02C75A741AE5}" srcOrd="0" destOrd="0" presId="urn:microsoft.com/office/officeart/2005/8/layout/vList3"/>
    <dgm:cxn modelId="{AEB5EAFB-872F-4DB3-B71A-B7063FEA27D8}" srcId="{AC6DDF6E-CABF-460F-8126-D9F1E6E25B56}" destId="{825ADF02-94F7-4A84-B5A3-1664802286D1}" srcOrd="0" destOrd="0" parTransId="{CAE3A783-CB1D-44BB-9923-6FC2942DBA5E}" sibTransId="{F4089175-2783-4995-9656-57F51EE7FFA5}"/>
    <dgm:cxn modelId="{DA48F1DC-D1C7-437D-BCD7-60166E7073B2}" type="presParOf" srcId="{3A55EAD7-2E47-4221-8326-02C75A741AE5}" destId="{C9F3BC7E-1CC5-40F4-B033-55C729673F94}" srcOrd="0" destOrd="0" presId="urn:microsoft.com/office/officeart/2005/8/layout/vList3"/>
    <dgm:cxn modelId="{3639B621-9325-4A38-A39A-FE4E0332D82B}" type="presParOf" srcId="{C9F3BC7E-1CC5-40F4-B033-55C729673F94}" destId="{91A6A4D8-C22A-4CF8-B62C-6691C8D9DD4C}" srcOrd="0" destOrd="0" presId="urn:microsoft.com/office/officeart/2005/8/layout/vList3"/>
    <dgm:cxn modelId="{2DDDF82D-3012-4AA1-87BC-689E8BEA16DA}" type="presParOf" srcId="{C9F3BC7E-1CC5-40F4-B033-55C729673F94}" destId="{949474B9-9DE9-404B-94D4-A0F28375CEB2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49474B9-9DE9-404B-94D4-A0F28375CEB2}">
      <dsp:nvSpPr>
        <dsp:cNvPr id="0" name=""/>
        <dsp:cNvSpPr/>
      </dsp:nvSpPr>
      <dsp:spPr>
        <a:xfrm rot="10800000">
          <a:off x="-2" y="0"/>
          <a:ext cx="11965581" cy="1187559"/>
        </a:xfrm>
        <a:prstGeom prst="homePlate">
          <a:avLst/>
        </a:prstGeom>
        <a:solidFill>
          <a:srgbClr val="7030A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23681" tIns="106680" rIns="199136" bIns="106680" numCol="1" spcCol="1270" anchor="ctr" anchorCtr="0">
          <a:noAutofit/>
        </a:bodyPr>
        <a:lstStyle/>
        <a:p>
          <a:pPr marL="0" lvl="0" indent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>
              <a:latin typeface="Comic Sans MS" panose="030F0702030302020204" pitchFamily="66" charset="0"/>
            </a:rPr>
            <a:t>Christianity:</a:t>
          </a:r>
        </a:p>
        <a:p>
          <a:pPr marL="0" lvl="0" indent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latin typeface="Comic Sans MS" panose="030F0702030302020204" pitchFamily="66" charset="0"/>
            </a:rPr>
            <a:t>What is the Trinity?</a:t>
          </a:r>
          <a:r>
            <a:rPr lang="en-US" sz="2400" kern="1200" dirty="0"/>
            <a:t> </a:t>
          </a:r>
          <a:endParaRPr lang="en-GB" sz="2400" kern="1200" dirty="0">
            <a:latin typeface="Comic Sans MS" panose="030F0702030302020204" pitchFamily="66" charset="0"/>
          </a:endParaRPr>
        </a:p>
      </dsp:txBody>
      <dsp:txXfrm rot="10800000">
        <a:off x="296888" y="0"/>
        <a:ext cx="11668691" cy="1187559"/>
      </dsp:txXfrm>
    </dsp:sp>
    <dsp:sp modelId="{91A6A4D8-C22A-4CF8-B62C-6691C8D9DD4C}">
      <dsp:nvSpPr>
        <dsp:cNvPr id="0" name=""/>
        <dsp:cNvSpPr/>
      </dsp:nvSpPr>
      <dsp:spPr>
        <a:xfrm>
          <a:off x="770383" y="0"/>
          <a:ext cx="1187559" cy="1187559"/>
        </a:xfrm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3000" b="-13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67963-3E2C-4776-A1CF-E7200AA46D3E}" type="datetimeFigureOut">
              <a:rPr lang="en-GB" smtClean="0"/>
              <a:t>19/08/2020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10D12-DB4A-4C26-BF45-CC923B0835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53297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67963-3E2C-4776-A1CF-E7200AA46D3E}" type="datetimeFigureOut">
              <a:rPr lang="en-GB" smtClean="0"/>
              <a:t>19/08/2020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10D12-DB4A-4C26-BF45-CC923B0835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23336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67963-3E2C-4776-A1CF-E7200AA46D3E}" type="datetimeFigureOut">
              <a:rPr lang="en-GB" smtClean="0"/>
              <a:t>19/08/2020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10D12-DB4A-4C26-BF45-CC923B0835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8856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67963-3E2C-4776-A1CF-E7200AA46D3E}" type="datetimeFigureOut">
              <a:rPr lang="en-GB" smtClean="0"/>
              <a:t>19/08/2020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10D12-DB4A-4C26-BF45-CC923B0835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14276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67963-3E2C-4776-A1CF-E7200AA46D3E}" type="datetimeFigureOut">
              <a:rPr lang="en-GB" smtClean="0"/>
              <a:t>19/08/2020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10D12-DB4A-4C26-BF45-CC923B0835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01648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67963-3E2C-4776-A1CF-E7200AA46D3E}" type="datetimeFigureOut">
              <a:rPr lang="en-GB" smtClean="0"/>
              <a:t>19/08/2020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10D12-DB4A-4C26-BF45-CC923B0835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22140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67963-3E2C-4776-A1CF-E7200AA46D3E}" type="datetimeFigureOut">
              <a:rPr lang="en-GB" smtClean="0"/>
              <a:t>19/08/2020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10D12-DB4A-4C26-BF45-CC923B0835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67868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67963-3E2C-4776-A1CF-E7200AA46D3E}" type="datetimeFigureOut">
              <a:rPr lang="en-GB" smtClean="0"/>
              <a:t>19/08/2020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10D12-DB4A-4C26-BF45-CC923B0835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20750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67963-3E2C-4776-A1CF-E7200AA46D3E}" type="datetimeFigureOut">
              <a:rPr lang="en-GB" smtClean="0"/>
              <a:t>19/08/2020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10D12-DB4A-4C26-BF45-CC923B0835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74170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67963-3E2C-4776-A1CF-E7200AA46D3E}" type="datetimeFigureOut">
              <a:rPr lang="en-GB" smtClean="0"/>
              <a:t>19/08/2020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10D12-DB4A-4C26-BF45-CC923B0835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57184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67963-3E2C-4776-A1CF-E7200AA46D3E}" type="datetimeFigureOut">
              <a:rPr lang="en-GB" smtClean="0"/>
              <a:t>19/08/2020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510D12-DB4A-4C26-BF45-CC923B0835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5867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767963-3E2C-4776-A1CF-E7200AA46D3E}" type="datetimeFigureOut">
              <a:rPr lang="en-GB" smtClean="0"/>
              <a:t>19/08/2020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510D12-DB4A-4C26-BF45-CC923B0835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19373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gif"/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11" Type="http://schemas.openxmlformats.org/officeDocument/2006/relationships/image" Target="../media/image6.jpeg"/><Relationship Id="rId5" Type="http://schemas.openxmlformats.org/officeDocument/2006/relationships/diagramColors" Target="../diagrams/colors1.xml"/><Relationship Id="rId10" Type="http://schemas.openxmlformats.org/officeDocument/2006/relationships/image" Target="../media/image5.jpeg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Diagram 8"/>
          <p:cNvGraphicFramePr/>
          <p:nvPr>
            <p:extLst>
              <p:ext uri="{D42A27DB-BD31-4B8C-83A1-F6EECF244321}">
                <p14:modId xmlns:p14="http://schemas.microsoft.com/office/powerpoint/2010/main" val="399541054"/>
              </p:ext>
            </p:extLst>
          </p:nvPr>
        </p:nvGraphicFramePr>
        <p:xfrm>
          <a:off x="117566" y="0"/>
          <a:ext cx="11965577" cy="11887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3602698"/>
              </p:ext>
            </p:extLst>
          </p:nvPr>
        </p:nvGraphicFramePr>
        <p:xfrm>
          <a:off x="7458890" y="1332411"/>
          <a:ext cx="4624253" cy="2651760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1227910">
                  <a:extLst>
                    <a:ext uri="{9D8B030D-6E8A-4147-A177-3AD203B41FA5}">
                      <a16:colId xmlns:a16="http://schemas.microsoft.com/office/drawing/2014/main" val="3318106910"/>
                    </a:ext>
                  </a:extLst>
                </a:gridCol>
                <a:gridCol w="3396343">
                  <a:extLst>
                    <a:ext uri="{9D8B030D-6E8A-4147-A177-3AD203B41FA5}">
                      <a16:colId xmlns:a16="http://schemas.microsoft.com/office/drawing/2014/main" val="323177392"/>
                    </a:ext>
                  </a:extLst>
                </a:gridCol>
              </a:tblGrid>
              <a:tr h="250576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702030302020204" pitchFamily="66" charset="0"/>
                        </a:rPr>
                        <a:t>Key Vocabulary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702030302020204" pitchFamily="66" charset="0"/>
                        </a:rPr>
                        <a:t>Definition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3579706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702030302020204" pitchFamily="66" charset="0"/>
                        </a:rPr>
                        <a:t>Trinity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702030302020204" pitchFamily="66" charset="0"/>
                        </a:rPr>
                        <a:t>The Christian belief that there is One God, who is Father, Son, and Holy Spirit.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08098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702030302020204" pitchFamily="66" charset="0"/>
                        </a:rPr>
                        <a:t>Incarnation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702030302020204" pitchFamily="66" charset="0"/>
                        </a:rPr>
                        <a:t>The Christian belief that God took human form by becoming Jesus.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3559372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702030302020204" pitchFamily="66" charset="0"/>
                        </a:rPr>
                        <a:t>Gospel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702030302020204" pitchFamily="66" charset="0"/>
                        </a:rPr>
                        <a:t>‘Good news.’ </a:t>
                      </a:r>
                    </a:p>
                    <a:p>
                      <a:r>
                        <a:rPr lang="en-GB" sz="1200" dirty="0">
                          <a:latin typeface="Comic Sans MS" panose="030F0702030302020204" pitchFamily="66" charset="0"/>
                        </a:rPr>
                        <a:t>In Christianity, "good news" refers to the story of Jesus Christ's birth, death, and resurrection.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4225084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702030302020204" pitchFamily="66" charset="0"/>
                        </a:rPr>
                        <a:t>Carol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Comic Sans MS" panose="030F0702030302020204" pitchFamily="66" charset="0"/>
                        </a:rPr>
                        <a:t>A religious song or hymn, usually associated with Christmas.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0453946"/>
                  </a:ext>
                </a:extLst>
              </a:tr>
            </a:tbl>
          </a:graphicData>
        </a:graphic>
      </p:graphicFrame>
      <p:sp>
        <p:nvSpPr>
          <p:cNvPr id="15" name="Rounded Rectangle 14"/>
          <p:cNvSpPr/>
          <p:nvPr/>
        </p:nvSpPr>
        <p:spPr>
          <a:xfrm>
            <a:off x="117565" y="1332412"/>
            <a:ext cx="7197635" cy="1791549"/>
          </a:xfrm>
          <a:prstGeom prst="roundRect">
            <a:avLst>
              <a:gd name="adj" fmla="val 6976"/>
            </a:avLst>
          </a:prstGeom>
          <a:solidFill>
            <a:schemeClr val="bg1"/>
          </a:solidFill>
          <a:ln w="571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ounded Rectangle 19"/>
          <p:cNvSpPr/>
          <p:nvPr/>
        </p:nvSpPr>
        <p:spPr>
          <a:xfrm>
            <a:off x="117565" y="3267653"/>
            <a:ext cx="7151914" cy="1973519"/>
          </a:xfrm>
          <a:prstGeom prst="roundRect">
            <a:avLst>
              <a:gd name="adj" fmla="val 7842"/>
            </a:avLst>
          </a:prstGeom>
          <a:solidFill>
            <a:schemeClr val="bg1"/>
          </a:solidFill>
          <a:ln w="571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" name="Rectangle 16"/>
          <p:cNvSpPr/>
          <p:nvPr/>
        </p:nvSpPr>
        <p:spPr>
          <a:xfrm>
            <a:off x="163284" y="3261207"/>
            <a:ext cx="7106195" cy="22929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GB" sz="1100" b="1" u="sng" dirty="0">
                <a:latin typeface="Comic Sans MS" panose="030F0702030302020204" pitchFamily="66" charset="0"/>
              </a:rPr>
              <a:t>Links with other religions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Comic Sans MS" panose="030F0702030302020204" pitchFamily="66" charset="0"/>
              </a:rPr>
              <a:t>Many religions believe in one God. Belief in the Trinity is unique to Christianity.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100" b="1" dirty="0">
                <a:latin typeface="Comic Sans MS" panose="030F0702030302020204" pitchFamily="66" charset="0"/>
              </a:rPr>
              <a:t>Allah </a:t>
            </a:r>
            <a:r>
              <a:rPr lang="en-GB" sz="1100" dirty="0">
                <a:latin typeface="Comic Sans MS" panose="030F0702030302020204" pitchFamily="66" charset="0"/>
              </a:rPr>
              <a:t>(Islam): Muslims believe in one God (Allah). They believe Allah has no shape or form and that he has no children or parents.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100" b="1" dirty="0">
                <a:latin typeface="Comic Sans MS" panose="030F0702030302020204" pitchFamily="66" charset="0"/>
              </a:rPr>
              <a:t>God</a:t>
            </a:r>
            <a:r>
              <a:rPr lang="en-GB" sz="1100" dirty="0">
                <a:latin typeface="Comic Sans MS" panose="030F0702030302020204" pitchFamily="66" charset="0"/>
              </a:rPr>
              <a:t> (Judaism). Jews do not believe in the Trinity. They believe that God </a:t>
            </a:r>
            <a:r>
              <a:rPr lang="en-GB" sz="1100" b="1" u="sng" dirty="0">
                <a:latin typeface="Comic Sans MS" panose="030F0702030302020204" pitchFamily="66" charset="0"/>
              </a:rPr>
              <a:t>alone</a:t>
            </a:r>
            <a:r>
              <a:rPr lang="en-GB" sz="1100" dirty="0">
                <a:latin typeface="Comic Sans MS" panose="030F0702030302020204" pitchFamily="66" charset="0"/>
              </a:rPr>
              <a:t> should be worshipped.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100" b="1" dirty="0">
                <a:latin typeface="Comic Sans MS" panose="030F0702030302020204" pitchFamily="66" charset="0"/>
              </a:rPr>
              <a:t>Waheguru</a:t>
            </a:r>
            <a:r>
              <a:rPr lang="en-GB" sz="1100" dirty="0">
                <a:latin typeface="Comic Sans MS" panose="030F0702030302020204" pitchFamily="66" charset="0"/>
              </a:rPr>
              <a:t> (Sikhism). Sikhs believe that there is only one God. They believe God is without form or gender.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b="1" dirty="0">
                <a:latin typeface="Comic Sans MS" panose="030F0702030302020204" pitchFamily="66" charset="0"/>
              </a:rPr>
              <a:t>Brahman</a:t>
            </a:r>
            <a:r>
              <a:rPr lang="en-GB" sz="1100" dirty="0">
                <a:latin typeface="Comic Sans MS" panose="030F0702030302020204" pitchFamily="66" charset="0"/>
              </a:rPr>
              <a:t> (Hinduism): Hindus believe in one God called Brahman. Brahman takes on many forms that some Hindus worship as gods or goddesses.  Hindus also believe in the ‘</a:t>
            </a:r>
            <a:r>
              <a:rPr lang="en-GB" sz="1100" dirty="0" err="1">
                <a:latin typeface="Comic Sans MS" panose="030F0702030302020204" pitchFamily="66" charset="0"/>
              </a:rPr>
              <a:t>trimurti</a:t>
            </a:r>
            <a:r>
              <a:rPr lang="en-GB" sz="1100" dirty="0">
                <a:latin typeface="Comic Sans MS" panose="030F0702030302020204" pitchFamily="66" charset="0"/>
              </a:rPr>
              <a:t>’ – three Gods who are responsible for the creation, upkeep and destruction of the world: Brahma, Vishnu and Shiva.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b="1" dirty="0">
                <a:latin typeface="Comic Sans MS" panose="030F0702030302020204" pitchFamily="66" charset="0"/>
              </a:rPr>
              <a:t>God</a:t>
            </a:r>
            <a:r>
              <a:rPr lang="en-GB" sz="1100" dirty="0">
                <a:latin typeface="Comic Sans MS" panose="030F0702030302020204" pitchFamily="66" charset="0"/>
              </a:rPr>
              <a:t> (Buddhism). Most Buddhists do not believe in God. </a:t>
            </a:r>
            <a:endParaRPr lang="en-GB" sz="1100" b="1" dirty="0">
              <a:latin typeface="Comic Sans MS" panose="030F0702030302020204" pitchFamily="66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100" dirty="0">
              <a:latin typeface="Comic Sans MS" panose="030F0702030302020204" pitchFamily="66" charset="0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endParaRPr lang="en-GB" sz="1100" b="1" dirty="0">
              <a:latin typeface="Comic Sans MS" panose="030F0702030302020204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63285" y="1332411"/>
            <a:ext cx="7106194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sz="1100" b="1" u="sng" dirty="0">
                <a:latin typeface="Comic Sans MS" panose="030F0702030302020204" pitchFamily="66" charset="0"/>
              </a:rPr>
              <a:t>Topic Overview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Comic Sans MS" panose="030F0702030302020204" pitchFamily="66" charset="0"/>
              </a:rPr>
              <a:t>Christians believe that God is Trinity: God as three in one - Father, Son and Holy Spirit.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Comic Sans MS" panose="030F0702030302020204" pitchFamily="66" charset="0"/>
              </a:rPr>
              <a:t>Christians worship God as a Trinity.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Comic Sans MS" panose="030F0702030302020204" pitchFamily="66" charset="0"/>
              </a:rPr>
              <a:t>Christians believe the God the Father is the creator: he sent his Son (Jesus) who saved his people; the Son send the Holy Spirit to his disciples.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Comic Sans MS" panose="030F0702030302020204" pitchFamily="66" charset="0"/>
              </a:rPr>
              <a:t>Christians find that understanding God is challenging: people spend their whole lives learning more and more about God.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Comic Sans MS" panose="030F0702030302020204" pitchFamily="66" charset="0"/>
              </a:rPr>
              <a:t>Jesus, the Son of God, is seen by Christians as revealing what God the Father is like.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100" dirty="0">
                <a:latin typeface="Comic Sans MS" panose="030F0702030302020204" pitchFamily="66" charset="0"/>
              </a:rPr>
              <a:t>Christians believe the Holy Spirit is God’s power at work in the world and in their lives today, supporting them to follow Jesus.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6FA321B-5CD6-4E30-B958-2A6A63194C1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58890" y="4115161"/>
            <a:ext cx="4624252" cy="2651759"/>
          </a:xfrm>
          <a:prstGeom prst="rect">
            <a:avLst/>
          </a:prstGeom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87EF9C91-C945-4107-A78F-8052D42D0711}"/>
              </a:ext>
            </a:extLst>
          </p:cNvPr>
          <p:cNvGrpSpPr/>
          <p:nvPr/>
        </p:nvGrpSpPr>
        <p:grpSpPr>
          <a:xfrm>
            <a:off x="49330" y="5300386"/>
            <a:ext cx="7334102" cy="1525747"/>
            <a:chOff x="71845" y="5111302"/>
            <a:chExt cx="7334102" cy="1655618"/>
          </a:xfrm>
        </p:grpSpPr>
        <p:pic>
          <p:nvPicPr>
            <p:cNvPr id="1028" name="Picture 4" descr="UNDERSTANDING THE COMPLEXITY AND UNIQUENESS OF THE TRINITY | Jesus ...">
              <a:extLst>
                <a:ext uri="{FF2B5EF4-FFF2-40B4-BE49-F238E27FC236}">
                  <a16:creationId xmlns:a16="http://schemas.microsoft.com/office/drawing/2014/main" id="{8B6874B6-321A-41D3-980D-DACA67EAF20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845" y="5142710"/>
              <a:ext cx="1692788" cy="16242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0" name="Picture 6" descr="Holy Trinity? Yes, or no? Does it matter? : Christianity">
              <a:extLst>
                <a:ext uri="{FF2B5EF4-FFF2-40B4-BE49-F238E27FC236}">
                  <a16:creationId xmlns:a16="http://schemas.microsoft.com/office/drawing/2014/main" id="{70474775-8BA4-4DD8-B9CF-7A163065DA6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10353" y="5181270"/>
              <a:ext cx="1692788" cy="15856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2" name="Picture 8" descr="Redbeard (K) 🌟⭐️🌟 on Twitter: &quot;Thank you Heavenly Father; and ...">
              <a:extLst>
                <a:ext uri="{FF2B5EF4-FFF2-40B4-BE49-F238E27FC236}">
                  <a16:creationId xmlns:a16="http://schemas.microsoft.com/office/drawing/2014/main" id="{A130436E-1891-4583-A45D-E75BA508F01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16327" y="5139536"/>
              <a:ext cx="1353252" cy="162738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4" name="Picture 10" descr="7 Powerful Ways To See Pentecost Today - Viral Believer">
              <a:extLst>
                <a:ext uri="{FF2B5EF4-FFF2-40B4-BE49-F238E27FC236}">
                  <a16:creationId xmlns:a16="http://schemas.microsoft.com/office/drawing/2014/main" id="{F9D3BBC8-0DDD-4491-8F02-B3F259E159A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22522" y="5111302"/>
              <a:ext cx="2483425" cy="16556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2652597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4" ma:contentTypeDescription="Create a new document." ma:contentTypeScope="" ma:versionID="ba1b63a9e1ff75d999e2f67ab495213f">
  <xsd:schema xmlns:xsd="http://www.w3.org/2001/XMLSchema" xmlns:xs="http://www.w3.org/2001/XMLSchema" xmlns:p="http://schemas.microsoft.com/office/2006/metadata/properties" xmlns:ns1="b7193443-4924-4c98-83f1-322a08f13154" xmlns:ns3="933c73ff-1f47-478d-836a-52d41c4c8390" targetNamespace="http://schemas.microsoft.com/office/2006/metadata/properties" ma:root="true" ma:fieldsID="c91e7e43e23402e460c31dec0fb72525" ns1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1:Accessed_x0020_by"/>
                <xsd:element ref="ns1:MediaServiceMetadata" minOccurs="0"/>
                <xsd:element ref="ns1:MediaServiceFastMetadata" minOccurs="0"/>
                <xsd:element ref="ns1:MediaServiceDateTaken" minOccurs="0"/>
                <xsd:element ref="ns1:MediaServiceAutoTags" minOccurs="0"/>
                <xsd:element ref="ns1:MediaServiceOCR" minOccurs="0"/>
                <xsd:element ref="ns1:MediaServiceLocation" minOccurs="0"/>
                <xsd:element ref="ns3:SharedWithUsers" minOccurs="0"/>
                <xsd:element ref="ns3:SharedWithDetails" minOccurs="0"/>
                <xsd:element ref="ns1:MediaServiceGenerationTime" minOccurs="0"/>
                <xsd:element ref="ns1:MediaServiceEventHashCode" minOccurs="0"/>
                <xsd:element ref="ns1:MediaServiceAutoKeyPoints" minOccurs="0"/>
                <xsd:element ref="ns1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Accessed_x0020_by" ma:index="0" ma:displayName="Accessed by" ma:description="Folder opened" ma:format="DateTime" ma:internalName="Accessed_x0020_by" ma:readOnly="false">
      <xsd:simpleType>
        <xsd:restriction base="dms:DateTime"/>
      </xsd:simple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hidden="true" ma:internalName="MediaServiceAutoTags" ma:readOnly="true">
      <xsd:simpleType>
        <xsd:restriction base="dms:Text"/>
      </xsd:simpleType>
    </xsd:element>
    <xsd:element name="MediaServiceOCR" ma:index="12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3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hidden="true" ma:internalName="MediaServiceKeyPoint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2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ccessed_x0020_by xmlns="b7193443-4924-4c98-83f1-322a08f13154"/>
  </documentManagement>
</p:properties>
</file>

<file path=customXml/itemProps1.xml><?xml version="1.0" encoding="utf-8"?>
<ds:datastoreItem xmlns:ds="http://schemas.openxmlformats.org/officeDocument/2006/customXml" ds:itemID="{EC59EB50-9972-4F9A-8877-15CE000B351B}"/>
</file>

<file path=customXml/itemProps2.xml><?xml version="1.0" encoding="utf-8"?>
<ds:datastoreItem xmlns:ds="http://schemas.openxmlformats.org/officeDocument/2006/customXml" ds:itemID="{B32BBB8E-7390-47C7-A6A3-E7A24C27C834}"/>
</file>

<file path=customXml/itemProps3.xml><?xml version="1.0" encoding="utf-8"?>
<ds:datastoreItem xmlns:ds="http://schemas.openxmlformats.org/officeDocument/2006/customXml" ds:itemID="{7FF738B7-52F0-4B44-B01B-061F3CF39919}"/>
</file>

<file path=docProps/app.xml><?xml version="1.0" encoding="utf-8"?>
<Properties xmlns="http://schemas.openxmlformats.org/officeDocument/2006/extended-properties" xmlns:vt="http://schemas.openxmlformats.org/officeDocument/2006/docPropsVTypes">
  <TotalTime>1445</TotalTime>
  <Words>368</Words>
  <Application>Microsoft Office PowerPoint</Application>
  <PresentationFormat>Widescreen</PresentationFormat>
  <Paragraphs>27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Fenner</dc:creator>
  <cp:lastModifiedBy>Emily Fenner</cp:lastModifiedBy>
  <cp:revision>24</cp:revision>
  <dcterms:created xsi:type="dcterms:W3CDTF">2020-04-20T14:45:51Z</dcterms:created>
  <dcterms:modified xsi:type="dcterms:W3CDTF">2020-08-19T09:27:49Z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