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7" r:id="rId7"/>
    <p:sldId id="260" r:id="rId8"/>
    <p:sldId id="268" r:id="rId9"/>
    <p:sldId id="262" r:id="rId10"/>
    <p:sldId id="263" r:id="rId11"/>
    <p:sldId id="264" r:id="rId12"/>
    <p:sldId id="269" r:id="rId13"/>
    <p:sldId id="265" r:id="rId14"/>
    <p:sldId id="270" r:id="rId15"/>
    <p:sldId id="266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-224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09CC-9737-F048-85F8-F10E4ED8A241}" type="datetimeFigureOut">
              <a:rPr lang="en-US" smtClean="0"/>
              <a:t>07/06/20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5214B32-2787-5748-A7FA-D9EB1D896C8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09CC-9737-F048-85F8-F10E4ED8A241}" type="datetimeFigureOut">
              <a:rPr lang="en-US" smtClean="0"/>
              <a:t>07/06/20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14B32-2787-5748-A7FA-D9EB1D896C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09CC-9737-F048-85F8-F10E4ED8A241}" type="datetimeFigureOut">
              <a:rPr lang="en-US" smtClean="0"/>
              <a:t>07/06/20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14B32-2787-5748-A7FA-D9EB1D896C8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09CC-9737-F048-85F8-F10E4ED8A241}" type="datetimeFigureOut">
              <a:rPr lang="en-US" smtClean="0"/>
              <a:t>07/06/20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14B32-2787-5748-A7FA-D9EB1D896C8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09CC-9737-F048-85F8-F10E4ED8A241}" type="datetimeFigureOut">
              <a:rPr lang="en-US" smtClean="0"/>
              <a:t>07/06/20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14B32-2787-5748-A7FA-D9EB1D896C8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09CC-9737-F048-85F8-F10E4ED8A241}" type="datetimeFigureOut">
              <a:rPr lang="en-US" smtClean="0"/>
              <a:t>07/06/20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14B32-2787-5748-A7FA-D9EB1D896C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09CC-9737-F048-85F8-F10E4ED8A241}" type="datetimeFigureOut">
              <a:rPr lang="en-US" smtClean="0"/>
              <a:t>07/06/20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14B32-2787-5748-A7FA-D9EB1D896C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09CC-9737-F048-85F8-F10E4ED8A241}" type="datetimeFigureOut">
              <a:rPr lang="en-US" smtClean="0"/>
              <a:t>07/06/20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14B32-2787-5748-A7FA-D9EB1D896C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09CC-9737-F048-85F8-F10E4ED8A241}" type="datetimeFigureOut">
              <a:rPr lang="en-US" smtClean="0"/>
              <a:t>07/06/20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14B32-2787-5748-A7FA-D9EB1D896C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09CC-9737-F048-85F8-F10E4ED8A241}" type="datetimeFigureOut">
              <a:rPr lang="en-US" smtClean="0"/>
              <a:t>07/06/20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14B32-2787-5748-A7FA-D9EB1D896C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09CC-9737-F048-85F8-F10E4ED8A241}" type="datetimeFigureOut">
              <a:rPr lang="en-US" smtClean="0"/>
              <a:t>07/06/20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14B32-2787-5748-A7FA-D9EB1D896C8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F9C09CC-9737-F048-85F8-F10E4ED8A241}" type="datetimeFigureOut">
              <a:rPr lang="en-US" smtClean="0"/>
              <a:t>07/06/20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5214B32-2787-5748-A7FA-D9EB1D896C8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s://www.bbc.co.uk/bitesize/clips/zdmw2hv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01128"/>
            <a:ext cx="7772400" cy="4267200"/>
          </a:xfrm>
        </p:spPr>
        <p:txBody>
          <a:bodyPr/>
          <a:lstStyle/>
          <a:p>
            <a:r>
              <a:rPr lang="en-US" dirty="0" smtClean="0"/>
              <a:t>Formal language for a non-chronological report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08234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08822"/>
            <a:ext cx="7772400" cy="4267200"/>
          </a:xfrm>
        </p:spPr>
        <p:txBody>
          <a:bodyPr/>
          <a:lstStyle/>
          <a:p>
            <a:r>
              <a:rPr lang="en-US" dirty="0" smtClean="0"/>
              <a:t>Watch this video to get an idea of how to write a formal report.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685800" y="5484216"/>
            <a:ext cx="7772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https://www.bbc.co.uk/bitesize/clips/zdmw2hv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1207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155"/>
            <a:ext cx="8229600" cy="1116462"/>
          </a:xfrm>
        </p:spPr>
        <p:txBody>
          <a:bodyPr/>
          <a:lstStyle/>
          <a:p>
            <a:r>
              <a:rPr lang="en-US" dirty="0" smtClean="0"/>
              <a:t>What did you notice?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8487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What did the two men say was important for writing a factual report?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The main points in the video were that formal reports should include:</a:t>
            </a:r>
          </a:p>
          <a:p>
            <a:pPr marL="0" indent="0">
              <a:buNone/>
            </a:pPr>
            <a:endParaRPr lang="en-US" dirty="0"/>
          </a:p>
          <a:p>
            <a:pPr>
              <a:buFont typeface="Wingdings" charset="2"/>
              <a:buChar char="Ø"/>
            </a:pPr>
            <a:r>
              <a:rPr lang="en-US" dirty="0" smtClean="0"/>
              <a:t>Facts, not opinions </a:t>
            </a:r>
            <a:r>
              <a:rPr lang="en-US" b="1" strike="sngStrike" dirty="0" smtClean="0"/>
              <a:t>(I think)</a:t>
            </a:r>
          </a:p>
          <a:p>
            <a:pPr marL="0" indent="0">
              <a:buNone/>
            </a:pPr>
            <a:endParaRPr lang="en-US" b="1" strike="sngStrike" dirty="0" smtClean="0"/>
          </a:p>
          <a:p>
            <a:pPr>
              <a:buFont typeface="Wingdings" charset="2"/>
              <a:buChar char="Ø"/>
            </a:pPr>
            <a:r>
              <a:rPr lang="en-US" dirty="0" smtClean="0"/>
              <a:t>Long, complicated sentences with posh words</a:t>
            </a:r>
          </a:p>
          <a:p>
            <a:pPr>
              <a:buFont typeface="Wingdings" charset="2"/>
              <a:buChar char="Ø"/>
            </a:pPr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2136708" y="5169954"/>
            <a:ext cx="907092" cy="745763"/>
          </a:xfrm>
          <a:prstGeom prst="straightConnector1">
            <a:avLst/>
          </a:prstGeom>
          <a:ln w="57150">
            <a:solidFill>
              <a:schemeClr val="tx1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205061" y="5542836"/>
            <a:ext cx="583485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Standard English and technical</a:t>
            </a:r>
          </a:p>
          <a:p>
            <a:r>
              <a:rPr lang="en-US" sz="3200" dirty="0"/>
              <a:t>v</a:t>
            </a:r>
            <a:r>
              <a:rPr lang="en-US" sz="3200" dirty="0" smtClean="0"/>
              <a:t>ocabulary!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190364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18019"/>
          </a:xfrm>
        </p:spPr>
        <p:txBody>
          <a:bodyPr/>
          <a:lstStyle/>
          <a:p>
            <a:r>
              <a:rPr lang="en-US" dirty="0" smtClean="0"/>
              <a:t>No opinions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When people are reading factual reports, such as the non-chronological report you’ll be writing, they are looking for information, not other people’s opinions.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Generally, it is best to avoid giving your opinion in a factual report.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To avoid any confusion over whether the writing consists of fact or opinion, the 3</a:t>
            </a:r>
            <a:r>
              <a:rPr lang="en-US" baseline="30000" dirty="0" smtClean="0"/>
              <a:t>rd</a:t>
            </a:r>
            <a:r>
              <a:rPr lang="en-US" dirty="0" smtClean="0"/>
              <a:t> person is generally used in factual texts.</a:t>
            </a:r>
          </a:p>
        </p:txBody>
      </p:sp>
    </p:spTree>
    <p:extLst>
      <p:ext uri="{BB962C8B-B14F-4D97-AF65-F5344CB8AC3E}">
        <p14:creationId xmlns:p14="http://schemas.microsoft.com/office/powerpoint/2010/main" val="35999315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4437"/>
          </a:xfrm>
        </p:spPr>
        <p:txBody>
          <a:bodyPr/>
          <a:lstStyle/>
          <a:p>
            <a:r>
              <a:rPr lang="en-US" dirty="0" smtClean="0"/>
              <a:t>What is 3</a:t>
            </a:r>
            <a:r>
              <a:rPr lang="en-US" baseline="30000" dirty="0" smtClean="0"/>
              <a:t>rd</a:t>
            </a:r>
            <a:r>
              <a:rPr lang="en-US" dirty="0" smtClean="0"/>
              <a:t> person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2095"/>
            <a:ext cx="8229600" cy="2221501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sz="5100" dirty="0" smtClean="0"/>
              <a:t>When you are writing, you are using a narrative voice.</a:t>
            </a:r>
          </a:p>
          <a:p>
            <a:pPr marL="0" indent="0">
              <a:buNone/>
            </a:pPr>
            <a:endParaRPr lang="en-US" sz="5100" dirty="0"/>
          </a:p>
          <a:p>
            <a:pPr marL="0" indent="0">
              <a:buNone/>
            </a:pPr>
            <a:r>
              <a:rPr lang="en-US" sz="5100" dirty="0" smtClean="0"/>
              <a:t>The narrative voice is the perspective that the story, or writing is being told from.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 descr="Screen Shot 2020-06-07 at 16.44.0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68600"/>
            <a:ext cx="8229600" cy="408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046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4876"/>
            <a:ext cx="8229600" cy="854437"/>
          </a:xfrm>
        </p:spPr>
        <p:txBody>
          <a:bodyPr/>
          <a:lstStyle/>
          <a:p>
            <a:r>
              <a:rPr lang="en-US" dirty="0" smtClean="0"/>
              <a:t>3</a:t>
            </a:r>
            <a:r>
              <a:rPr lang="en-US" baseline="30000" dirty="0" smtClean="0"/>
              <a:t>rd</a:t>
            </a:r>
            <a:r>
              <a:rPr lang="en-US" dirty="0" smtClean="0"/>
              <a:t> person in factual reports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2095"/>
            <a:ext cx="8229600" cy="222150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sz="5100" dirty="0" smtClean="0"/>
          </a:p>
          <a:p>
            <a:pPr>
              <a:buFont typeface="Wingdings" charset="2"/>
              <a:buChar char="§"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80175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>
              <a:buFont typeface="Wingdings" charset="2"/>
              <a:buChar char="§"/>
            </a:pPr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person – I, my, we, our.</a:t>
            </a:r>
          </a:p>
          <a:p>
            <a:pPr>
              <a:buFont typeface="Wingdings" charset="2"/>
              <a:buChar char="§"/>
            </a:pPr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person – you, your.</a:t>
            </a:r>
          </a:p>
          <a:p>
            <a:pPr>
              <a:buFont typeface="Wingdings" charset="2"/>
              <a:buChar char="§"/>
            </a:pPr>
            <a:r>
              <a:rPr lang="en-US" dirty="0" smtClean="0"/>
              <a:t>3</a:t>
            </a:r>
            <a:r>
              <a:rPr lang="en-US" baseline="30000" dirty="0" smtClean="0"/>
              <a:t>rd</a:t>
            </a:r>
            <a:r>
              <a:rPr lang="en-US" dirty="0" smtClean="0"/>
              <a:t> person- he, she, his, her, they, their, it. E.g. </a:t>
            </a:r>
            <a:r>
              <a:rPr lang="en-US" b="1" dirty="0" smtClean="0"/>
              <a:t>The sharks </a:t>
            </a:r>
            <a:r>
              <a:rPr lang="en-US" dirty="0" smtClean="0"/>
              <a:t>have lots of teeth.</a:t>
            </a:r>
          </a:p>
          <a:p>
            <a:pPr>
              <a:buFont typeface="Wingdings" charset="2"/>
              <a:buChar char="§"/>
            </a:pPr>
            <a:endParaRPr lang="en-US" dirty="0"/>
          </a:p>
          <a:p>
            <a:pPr>
              <a:buFont typeface="Wingdings" charset="2"/>
              <a:buChar char="§"/>
            </a:pPr>
            <a:r>
              <a:rPr lang="en-US" dirty="0" smtClean="0"/>
              <a:t>We DON’T want opinions, so 1</a:t>
            </a:r>
            <a:r>
              <a:rPr lang="en-US" baseline="30000" dirty="0" smtClean="0"/>
              <a:t>st</a:t>
            </a:r>
            <a:r>
              <a:rPr lang="en-US" dirty="0" smtClean="0"/>
              <a:t> person isn’t a good choice for this style of writing. 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Font typeface="Wingdings" charset="2"/>
              <a:buChar char="§"/>
            </a:pPr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person wouldn’t make sense when writing factually as the writer is telling the reader the facts.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Font typeface="Wingdings" charset="2"/>
              <a:buChar char="§"/>
            </a:pPr>
            <a:r>
              <a:rPr lang="en-US" dirty="0" smtClean="0"/>
              <a:t>3</a:t>
            </a:r>
            <a:r>
              <a:rPr lang="en-US" baseline="30000" dirty="0" smtClean="0"/>
              <a:t>rd</a:t>
            </a:r>
            <a:r>
              <a:rPr lang="en-US" dirty="0" smtClean="0"/>
              <a:t> person- enables the writer to communicate the facts as statements without any personal opinion.</a:t>
            </a:r>
          </a:p>
        </p:txBody>
      </p:sp>
    </p:spTree>
    <p:extLst>
      <p:ext uri="{BB962C8B-B14F-4D97-AF65-F5344CB8AC3E}">
        <p14:creationId xmlns:p14="http://schemas.microsoft.com/office/powerpoint/2010/main" val="14301495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person in factual reports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81602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Sharks star in blockbuster movies as blood-seeking villains, but in reality they are far more fascinating and complicated than they seem in popular culture.</a:t>
            </a:r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 smtClean="0"/>
              <a:t>Based on fossilized teeth and scales, scientists believe that sharks have been around for more than 400 million years- long before the dinosaurs. The ocean’s top predators have evolved into roughly 500 species that come in all different sizes and </a:t>
            </a:r>
            <a:r>
              <a:rPr lang="en-US" dirty="0" err="1" smtClean="0"/>
              <a:t>colours</a:t>
            </a:r>
            <a:r>
              <a:rPr lang="en-US" dirty="0" smtClean="0"/>
              <a:t> and have varying diets and </a:t>
            </a:r>
            <a:r>
              <a:rPr lang="en-US" dirty="0" err="1" smtClean="0"/>
              <a:t>behaviours</a:t>
            </a:r>
            <a:r>
              <a:rPr lang="en-US" dirty="0" smtClean="0"/>
              <a:t>.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529143" y="2181860"/>
            <a:ext cx="163627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490072" y="2545933"/>
            <a:ext cx="132106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294696" y="2920432"/>
            <a:ext cx="163627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6111365" y="3783405"/>
            <a:ext cx="257543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347279" y="4141622"/>
            <a:ext cx="1811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52719" y="4521977"/>
            <a:ext cx="1811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29143" y="4902332"/>
            <a:ext cx="289807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7806896" y="5278120"/>
            <a:ext cx="87990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50156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4876"/>
            <a:ext cx="8229600" cy="854437"/>
          </a:xfrm>
        </p:spPr>
        <p:txBody>
          <a:bodyPr/>
          <a:lstStyle/>
          <a:p>
            <a:r>
              <a:rPr lang="en-US" dirty="0" smtClean="0"/>
              <a:t>3</a:t>
            </a:r>
            <a:r>
              <a:rPr lang="en-US" baseline="30000" dirty="0" smtClean="0"/>
              <a:t>rd</a:t>
            </a:r>
            <a:r>
              <a:rPr lang="en-US" dirty="0" smtClean="0"/>
              <a:t> person in factual reports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2095"/>
            <a:ext cx="8229600" cy="222150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sz="5100" dirty="0" smtClean="0"/>
          </a:p>
          <a:p>
            <a:pPr>
              <a:buFont typeface="Wingdings" charset="2"/>
              <a:buChar char="§"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80175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/>
              <a:t>Can you have a go at changing the following sentences from 1</a:t>
            </a:r>
            <a:r>
              <a:rPr lang="en-US" baseline="30000" dirty="0" smtClean="0"/>
              <a:t>st</a:t>
            </a:r>
            <a:r>
              <a:rPr lang="en-US" dirty="0" smtClean="0"/>
              <a:t> to 3</a:t>
            </a:r>
            <a:r>
              <a:rPr lang="en-US" baseline="30000" dirty="0" smtClean="0"/>
              <a:t>rd</a:t>
            </a:r>
            <a:r>
              <a:rPr lang="en-US" dirty="0" smtClean="0"/>
              <a:t> person?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Picture 5" descr="Screen Shot 2020-06-07 at 17.18.2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0257" y="2994972"/>
            <a:ext cx="4969821" cy="3565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1831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English and technical vocabulary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8650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>
              <a:buFont typeface="Wingdings" charset="2"/>
              <a:buChar char="§"/>
            </a:pPr>
            <a:r>
              <a:rPr lang="en-US" dirty="0" smtClean="0">
                <a:solidFill>
                  <a:schemeClr val="tx1"/>
                </a:solidFill>
              </a:rPr>
              <a:t>Don’t use </a:t>
            </a:r>
            <a:r>
              <a:rPr lang="en-US" dirty="0" smtClean="0">
                <a:solidFill>
                  <a:schemeClr val="tx1"/>
                </a:solidFill>
              </a:rPr>
              <a:t>colloquialisms </a:t>
            </a:r>
            <a:r>
              <a:rPr lang="en-US" dirty="0" smtClean="0">
                <a:solidFill>
                  <a:schemeClr val="tx1"/>
                </a:solidFill>
              </a:rPr>
              <a:t>(slang)</a:t>
            </a:r>
          </a:p>
          <a:p>
            <a:pPr marL="0" indent="0">
              <a:buNone/>
            </a:pPr>
            <a:endParaRPr lang="en-US" dirty="0"/>
          </a:p>
          <a:p>
            <a:pPr>
              <a:buFont typeface="Wingdings" charset="2"/>
              <a:buChar char="§"/>
            </a:pPr>
            <a:endParaRPr lang="en-US" dirty="0" smtClean="0"/>
          </a:p>
          <a:p>
            <a:pPr>
              <a:buFont typeface="Wingdings" charset="2"/>
              <a:buChar char="§"/>
            </a:pPr>
            <a:endParaRPr lang="en-US" dirty="0"/>
          </a:p>
          <a:p>
            <a:pPr>
              <a:buFont typeface="Wingdings" charset="2"/>
              <a:buChar char="§"/>
            </a:pP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862272" y="2764030"/>
            <a:ext cx="846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trike="sngStrike" dirty="0" smtClean="0"/>
              <a:t> Coz</a:t>
            </a:r>
            <a:endParaRPr lang="en-US" sz="2400" strike="sngStrike" dirty="0"/>
          </a:p>
        </p:txBody>
      </p:sp>
      <p:sp>
        <p:nvSpPr>
          <p:cNvPr id="5" name="TextBox 4"/>
          <p:cNvSpPr txBox="1"/>
          <p:nvPr/>
        </p:nvSpPr>
        <p:spPr>
          <a:xfrm>
            <a:off x="2367328" y="2766650"/>
            <a:ext cx="8224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strike="sngStrike" dirty="0" err="1" smtClean="0"/>
              <a:t>innit</a:t>
            </a:r>
            <a:endParaRPr lang="en-US" sz="2400" strike="sngStrike" dirty="0"/>
          </a:p>
        </p:txBody>
      </p:sp>
      <p:sp>
        <p:nvSpPr>
          <p:cNvPr id="6" name="TextBox 5"/>
          <p:cNvSpPr txBox="1"/>
          <p:nvPr/>
        </p:nvSpPr>
        <p:spPr>
          <a:xfrm>
            <a:off x="3903739" y="2771890"/>
            <a:ext cx="1036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strike="sngStrike" dirty="0" err="1" smtClean="0"/>
              <a:t>gonna</a:t>
            </a:r>
            <a:endParaRPr lang="en-US" sz="2400" strike="sngStrike" dirty="0"/>
          </a:p>
        </p:txBody>
      </p:sp>
      <p:sp>
        <p:nvSpPr>
          <p:cNvPr id="7" name="TextBox 6"/>
          <p:cNvSpPr txBox="1"/>
          <p:nvPr/>
        </p:nvSpPr>
        <p:spPr>
          <a:xfrm>
            <a:off x="5581249" y="2771890"/>
            <a:ext cx="8149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strike="sngStrike" dirty="0" err="1" smtClean="0"/>
              <a:t>wud</a:t>
            </a:r>
            <a:endParaRPr lang="en-US" sz="2400" strike="sngStrike" dirty="0"/>
          </a:p>
        </p:txBody>
      </p:sp>
      <p:sp>
        <p:nvSpPr>
          <p:cNvPr id="8" name="TextBox 7"/>
          <p:cNvSpPr txBox="1"/>
          <p:nvPr/>
        </p:nvSpPr>
        <p:spPr>
          <a:xfrm>
            <a:off x="7354181" y="2764030"/>
            <a:ext cx="6873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strike="sngStrike" dirty="0" err="1" smtClean="0"/>
              <a:t>wat</a:t>
            </a:r>
            <a:endParaRPr lang="en-US" sz="2400" strike="sngStrike" dirty="0"/>
          </a:p>
        </p:txBody>
      </p:sp>
      <p:sp>
        <p:nvSpPr>
          <p:cNvPr id="9" name="Rectangle 8"/>
          <p:cNvSpPr/>
          <p:nvPr/>
        </p:nvSpPr>
        <p:spPr>
          <a:xfrm>
            <a:off x="367749" y="4010069"/>
            <a:ext cx="820793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charset="2"/>
              <a:buChar char="§"/>
            </a:pPr>
            <a:r>
              <a:rPr lang="en-US" sz="2400" dirty="0">
                <a:latin typeface="Century Gothic"/>
                <a:cs typeface="Century Gothic"/>
              </a:rPr>
              <a:t>Use the proper words for things, as the </a:t>
            </a:r>
            <a:r>
              <a:rPr lang="en-US" sz="2400" dirty="0" smtClean="0">
                <a:latin typeface="Century Gothic"/>
                <a:cs typeface="Century Gothic"/>
              </a:rPr>
              <a:t>man </a:t>
            </a:r>
            <a:r>
              <a:rPr lang="en-US" sz="2400" dirty="0">
                <a:latin typeface="Century Gothic"/>
                <a:cs typeface="Century Gothic"/>
              </a:rPr>
              <a:t>in the video said “posh words”. Use scientific vocabulary where appropriate. For example, if you were writing about tigers you might call them </a:t>
            </a:r>
            <a:r>
              <a:rPr lang="en-US" sz="2400" b="1" dirty="0">
                <a:latin typeface="Century Gothic"/>
                <a:cs typeface="Century Gothic"/>
              </a:rPr>
              <a:t>carnivores, </a:t>
            </a:r>
            <a:r>
              <a:rPr lang="en-US" sz="2400" dirty="0">
                <a:latin typeface="Century Gothic"/>
                <a:cs typeface="Century Gothic"/>
              </a:rPr>
              <a:t>rather than meat-eaters.</a:t>
            </a:r>
          </a:p>
        </p:txBody>
      </p:sp>
    </p:spTree>
    <p:extLst>
      <p:ext uri="{BB962C8B-B14F-4D97-AF65-F5344CB8AC3E}">
        <p14:creationId xmlns:p14="http://schemas.microsoft.com/office/powerpoint/2010/main" val="358127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14125"/>
          </a:xfrm>
        </p:spPr>
        <p:txBody>
          <a:bodyPr/>
          <a:lstStyle/>
          <a:p>
            <a:r>
              <a:rPr lang="en-US" dirty="0" smtClean="0"/>
              <a:t>No contractions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763623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Limit your use of contractions.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Don’t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Won’t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Can’t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Isn’t </a:t>
            </a:r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1713398" y="2660561"/>
            <a:ext cx="2358441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1552137" y="3527259"/>
            <a:ext cx="2519702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1552137" y="4414113"/>
            <a:ext cx="2519702" cy="201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1552137" y="5321123"/>
            <a:ext cx="2519702" cy="2015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555622" y="2429729"/>
            <a:ext cx="11939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+mj-lt"/>
              </a:rPr>
              <a:t>Do not</a:t>
            </a:r>
            <a:endParaRPr lang="en-US" sz="2400" dirty="0"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55622" y="3296426"/>
            <a:ext cx="1245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+mj-lt"/>
              </a:rPr>
              <a:t>Will not</a:t>
            </a:r>
            <a:endParaRPr lang="en-US" sz="2400" dirty="0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23844" y="4203436"/>
            <a:ext cx="13263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+mj-lt"/>
              </a:rPr>
              <a:t>Cannot</a:t>
            </a:r>
            <a:endParaRPr lang="en-US" sz="2400" dirty="0"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11502" y="5090290"/>
            <a:ext cx="952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+mj-lt"/>
              </a:rPr>
              <a:t>Is not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573305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>Try rewriting these sentences into formal language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1913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Have a go before reading</a:t>
            </a:r>
          </a:p>
          <a:p>
            <a:pPr marL="0" indent="0">
              <a:buNone/>
            </a:pPr>
            <a:r>
              <a:rPr lang="en-GB" dirty="0"/>
              <a:t>t</a:t>
            </a:r>
            <a:r>
              <a:rPr lang="en-GB" dirty="0" smtClean="0"/>
              <a:t>he suggested answer on the </a:t>
            </a:r>
          </a:p>
          <a:p>
            <a:pPr marL="0" indent="0">
              <a:buNone/>
            </a:pPr>
            <a:r>
              <a:rPr lang="en-GB" dirty="0"/>
              <a:t>n</a:t>
            </a:r>
            <a:r>
              <a:rPr lang="en-GB" dirty="0" smtClean="0"/>
              <a:t>ext slide.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This </a:t>
            </a:r>
            <a:r>
              <a:rPr lang="en-GB" dirty="0"/>
              <a:t>humungous whale went past the Houses of Parliament. What these rescue blokes did was to try and fish it out with the help of these blow up balloon things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958774" y="1882380"/>
            <a:ext cx="1947468" cy="1477328"/>
          </a:xfrm>
          <a:prstGeom prst="rect">
            <a:avLst/>
          </a:prstGeom>
          <a:noFill/>
          <a:ln w="25400">
            <a:solidFill>
              <a:srgbClr val="008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YES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3</a:t>
            </a:r>
            <a:r>
              <a:rPr lang="en-US" baseline="30000" dirty="0" smtClean="0">
                <a:solidFill>
                  <a:srgbClr val="008000"/>
                </a:solidFill>
              </a:rPr>
              <a:t>rd</a:t>
            </a:r>
            <a:r>
              <a:rPr lang="en-US" dirty="0" smtClean="0">
                <a:solidFill>
                  <a:srgbClr val="008000"/>
                </a:solidFill>
              </a:rPr>
              <a:t> person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Facts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Standard English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Politeness</a:t>
            </a: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93107" y="1882380"/>
            <a:ext cx="1493693" cy="1477328"/>
          </a:xfrm>
          <a:prstGeom prst="rect">
            <a:avLst/>
          </a:prstGeom>
          <a:noFill/>
          <a:ln w="25400">
            <a:solidFill>
              <a:srgbClr val="800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800000"/>
                </a:solidFill>
              </a:rPr>
              <a:t>No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Opinions</a:t>
            </a:r>
          </a:p>
          <a:p>
            <a:r>
              <a:rPr lang="en-US" strike="sngStrike" dirty="0" smtClean="0">
                <a:solidFill>
                  <a:srgbClr val="800000"/>
                </a:solidFill>
              </a:rPr>
              <a:t>I think…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Contractions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Slang</a:t>
            </a:r>
          </a:p>
        </p:txBody>
      </p:sp>
    </p:spTree>
    <p:extLst>
      <p:ext uri="{BB962C8B-B14F-4D97-AF65-F5344CB8AC3E}">
        <p14:creationId xmlns:p14="http://schemas.microsoft.com/office/powerpoint/2010/main" val="24413834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>Try rewriting these sentences into formal language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1913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Written formally, it might look something like this: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A </a:t>
            </a:r>
            <a:r>
              <a:rPr lang="en-GB" dirty="0"/>
              <a:t>6 metre bottlenose whale was spotted swimming past the Houses of Parliament yesterday. Rescue efforts involved beaching the whale at low tide and </a:t>
            </a:r>
            <a:r>
              <a:rPr lang="en-GB" dirty="0" err="1"/>
              <a:t>refloating</a:t>
            </a:r>
            <a:r>
              <a:rPr lang="en-GB" dirty="0"/>
              <a:t> it with the help of pontoons.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958774" y="1882380"/>
            <a:ext cx="1947468" cy="1477328"/>
          </a:xfrm>
          <a:prstGeom prst="rect">
            <a:avLst/>
          </a:prstGeom>
          <a:noFill/>
          <a:ln w="25400">
            <a:solidFill>
              <a:srgbClr val="008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YES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3</a:t>
            </a:r>
            <a:r>
              <a:rPr lang="en-US" baseline="30000" dirty="0" smtClean="0">
                <a:solidFill>
                  <a:srgbClr val="008000"/>
                </a:solidFill>
              </a:rPr>
              <a:t>rd</a:t>
            </a:r>
            <a:r>
              <a:rPr lang="en-US" dirty="0" smtClean="0">
                <a:solidFill>
                  <a:srgbClr val="008000"/>
                </a:solidFill>
              </a:rPr>
              <a:t> person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Facts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Standard English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Politeness</a:t>
            </a: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93107" y="1882380"/>
            <a:ext cx="1493693" cy="1477328"/>
          </a:xfrm>
          <a:prstGeom prst="rect">
            <a:avLst/>
          </a:prstGeom>
          <a:noFill/>
          <a:ln w="25400">
            <a:solidFill>
              <a:srgbClr val="800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800000"/>
                </a:solidFill>
              </a:rPr>
              <a:t>No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Opinions</a:t>
            </a:r>
          </a:p>
          <a:p>
            <a:r>
              <a:rPr lang="en-US" strike="sngStrike" dirty="0" smtClean="0">
                <a:solidFill>
                  <a:srgbClr val="800000"/>
                </a:solidFill>
              </a:rPr>
              <a:t>I think…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Contractions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Slang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200" y="4437414"/>
            <a:ext cx="8071452" cy="177183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2701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>Try rewriting these sentences into formal language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1913"/>
            <a:ext cx="8229600" cy="4525963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 marL="0" indent="0">
              <a:buNone/>
            </a:pPr>
            <a:r>
              <a:rPr lang="en-GB" dirty="0"/>
              <a:t>Have a go before reading</a:t>
            </a:r>
          </a:p>
          <a:p>
            <a:pPr marL="0" indent="0">
              <a:buNone/>
            </a:pPr>
            <a:r>
              <a:rPr lang="en-GB" dirty="0"/>
              <a:t>the suggested answer on the </a:t>
            </a:r>
          </a:p>
          <a:p>
            <a:pPr marL="0" indent="0">
              <a:buNone/>
            </a:pPr>
            <a:r>
              <a:rPr lang="en-GB" dirty="0"/>
              <a:t>next slide.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GB" dirty="0"/>
              <a:t>Some people reckon that it got split up from its family &amp; got mixed up by listening to some dodgy sonar sounds.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958774" y="1882380"/>
            <a:ext cx="1947468" cy="1477328"/>
          </a:xfrm>
          <a:prstGeom prst="rect">
            <a:avLst/>
          </a:prstGeom>
          <a:noFill/>
          <a:ln w="25400">
            <a:solidFill>
              <a:srgbClr val="008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YES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3</a:t>
            </a:r>
            <a:r>
              <a:rPr lang="en-US" baseline="30000" dirty="0" smtClean="0">
                <a:solidFill>
                  <a:srgbClr val="008000"/>
                </a:solidFill>
              </a:rPr>
              <a:t>rd</a:t>
            </a:r>
            <a:r>
              <a:rPr lang="en-US" dirty="0" smtClean="0">
                <a:solidFill>
                  <a:srgbClr val="008000"/>
                </a:solidFill>
              </a:rPr>
              <a:t> person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Facts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Standard English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Politeness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193107" y="1882380"/>
            <a:ext cx="1493693" cy="1477328"/>
          </a:xfrm>
          <a:prstGeom prst="rect">
            <a:avLst/>
          </a:prstGeom>
          <a:noFill/>
          <a:ln w="25400">
            <a:solidFill>
              <a:srgbClr val="800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800000"/>
                </a:solidFill>
              </a:rPr>
              <a:t>No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Opinions</a:t>
            </a:r>
          </a:p>
          <a:p>
            <a:r>
              <a:rPr lang="en-US" strike="sngStrike" dirty="0" smtClean="0">
                <a:solidFill>
                  <a:srgbClr val="800000"/>
                </a:solidFill>
              </a:rPr>
              <a:t>I think…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Contractions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Slang</a:t>
            </a:r>
          </a:p>
        </p:txBody>
      </p:sp>
    </p:spTree>
    <p:extLst>
      <p:ext uri="{BB962C8B-B14F-4D97-AF65-F5344CB8AC3E}">
        <p14:creationId xmlns:p14="http://schemas.microsoft.com/office/powerpoint/2010/main" val="37364088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>Try rewriting these sentences into formal language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1913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Written formally, it might look something like this: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/>
              <a:t>The whale is believed to have been separated from its pod and may have travelled up the Thames as a result of confused sonar signals.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958774" y="1882380"/>
            <a:ext cx="1947468" cy="1477328"/>
          </a:xfrm>
          <a:prstGeom prst="rect">
            <a:avLst/>
          </a:prstGeom>
          <a:noFill/>
          <a:ln w="25400">
            <a:solidFill>
              <a:srgbClr val="008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YES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3</a:t>
            </a:r>
            <a:r>
              <a:rPr lang="en-US" baseline="30000" dirty="0" smtClean="0">
                <a:solidFill>
                  <a:srgbClr val="008000"/>
                </a:solidFill>
              </a:rPr>
              <a:t>rd</a:t>
            </a:r>
            <a:r>
              <a:rPr lang="en-US" dirty="0" smtClean="0">
                <a:solidFill>
                  <a:srgbClr val="008000"/>
                </a:solidFill>
              </a:rPr>
              <a:t> person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Facts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Standard English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Politeness</a:t>
            </a: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93107" y="1882380"/>
            <a:ext cx="1493693" cy="1477328"/>
          </a:xfrm>
          <a:prstGeom prst="rect">
            <a:avLst/>
          </a:prstGeom>
          <a:noFill/>
          <a:ln w="25400">
            <a:solidFill>
              <a:srgbClr val="800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800000"/>
                </a:solidFill>
              </a:rPr>
              <a:t>No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Opinions</a:t>
            </a:r>
          </a:p>
          <a:p>
            <a:r>
              <a:rPr lang="en-US" strike="sngStrike" dirty="0" smtClean="0">
                <a:solidFill>
                  <a:srgbClr val="800000"/>
                </a:solidFill>
              </a:rPr>
              <a:t>I think…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Contractions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Slang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200" y="4327655"/>
            <a:ext cx="8229600" cy="134847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8473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>Try rewriting these sentences into formal language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1913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GB" dirty="0"/>
              <a:t>Have a go before reading</a:t>
            </a:r>
          </a:p>
          <a:p>
            <a:pPr marL="0" indent="0">
              <a:buNone/>
            </a:pPr>
            <a:r>
              <a:rPr lang="en-GB" dirty="0"/>
              <a:t>the suggested answer on the </a:t>
            </a:r>
          </a:p>
          <a:p>
            <a:pPr marL="0" indent="0">
              <a:buNone/>
            </a:pPr>
            <a:r>
              <a:rPr lang="en-GB" dirty="0"/>
              <a:t>next slide</a:t>
            </a:r>
            <a:r>
              <a:rPr lang="en-GB" dirty="0" smtClean="0"/>
              <a:t>.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GB" dirty="0"/>
              <a:t>Pretty soon there were loads of people looking at it and before you know it, it was all over the news. Worldwide, </a:t>
            </a:r>
            <a:r>
              <a:rPr lang="en-GB" dirty="0" err="1"/>
              <a:t>innit</a:t>
            </a:r>
            <a:r>
              <a:rPr lang="en-GB" dirty="0"/>
              <a:t>!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958774" y="1882380"/>
            <a:ext cx="1947468" cy="1477328"/>
          </a:xfrm>
          <a:prstGeom prst="rect">
            <a:avLst/>
          </a:prstGeom>
          <a:noFill/>
          <a:ln w="25400">
            <a:solidFill>
              <a:srgbClr val="008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YES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3</a:t>
            </a:r>
            <a:r>
              <a:rPr lang="en-US" baseline="30000" dirty="0" smtClean="0">
                <a:solidFill>
                  <a:srgbClr val="008000"/>
                </a:solidFill>
              </a:rPr>
              <a:t>rd</a:t>
            </a:r>
            <a:r>
              <a:rPr lang="en-US" dirty="0" smtClean="0">
                <a:solidFill>
                  <a:srgbClr val="008000"/>
                </a:solidFill>
              </a:rPr>
              <a:t> person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Facts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Standard English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Politeness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193107" y="1882380"/>
            <a:ext cx="1493693" cy="1477328"/>
          </a:xfrm>
          <a:prstGeom prst="rect">
            <a:avLst/>
          </a:prstGeom>
          <a:noFill/>
          <a:ln w="25400">
            <a:solidFill>
              <a:srgbClr val="800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800000"/>
                </a:solidFill>
              </a:rPr>
              <a:t>No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Opinions</a:t>
            </a:r>
          </a:p>
          <a:p>
            <a:r>
              <a:rPr lang="en-US" strike="sngStrike" dirty="0" smtClean="0">
                <a:solidFill>
                  <a:srgbClr val="800000"/>
                </a:solidFill>
              </a:rPr>
              <a:t>I think…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Contractions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Slang</a:t>
            </a:r>
          </a:p>
        </p:txBody>
      </p:sp>
    </p:spTree>
    <p:extLst>
      <p:ext uri="{BB962C8B-B14F-4D97-AF65-F5344CB8AC3E}">
        <p14:creationId xmlns:p14="http://schemas.microsoft.com/office/powerpoint/2010/main" val="24449622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>Try rewriting these sentences into formal language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1913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Written formally, it might look something like this: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/>
              <a:t>Bystanders quickly lined the banks of the Thames and the incident quickly became a worldwide news story.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958774" y="1882380"/>
            <a:ext cx="1947468" cy="1477328"/>
          </a:xfrm>
          <a:prstGeom prst="rect">
            <a:avLst/>
          </a:prstGeom>
          <a:noFill/>
          <a:ln w="25400">
            <a:solidFill>
              <a:srgbClr val="008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YES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3</a:t>
            </a:r>
            <a:r>
              <a:rPr lang="en-US" baseline="30000" dirty="0" smtClean="0">
                <a:solidFill>
                  <a:srgbClr val="008000"/>
                </a:solidFill>
              </a:rPr>
              <a:t>rd</a:t>
            </a:r>
            <a:r>
              <a:rPr lang="en-US" dirty="0" smtClean="0">
                <a:solidFill>
                  <a:srgbClr val="008000"/>
                </a:solidFill>
              </a:rPr>
              <a:t> person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Facts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Standard English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Politeness</a:t>
            </a: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93107" y="1882380"/>
            <a:ext cx="1493693" cy="1477328"/>
          </a:xfrm>
          <a:prstGeom prst="rect">
            <a:avLst/>
          </a:prstGeom>
          <a:noFill/>
          <a:ln w="25400">
            <a:solidFill>
              <a:srgbClr val="800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800000"/>
                </a:solidFill>
              </a:rPr>
              <a:t>No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Opinions</a:t>
            </a:r>
          </a:p>
          <a:p>
            <a:r>
              <a:rPr lang="en-US" strike="sngStrike" dirty="0" smtClean="0">
                <a:solidFill>
                  <a:srgbClr val="800000"/>
                </a:solidFill>
              </a:rPr>
              <a:t>I think…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Contractions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Slang</a:t>
            </a:r>
          </a:p>
        </p:txBody>
      </p:sp>
      <p:sp>
        <p:nvSpPr>
          <p:cNvPr id="6" name="Rectangle 5"/>
          <p:cNvSpPr/>
          <p:nvPr/>
        </p:nvSpPr>
        <p:spPr>
          <a:xfrm>
            <a:off x="329231" y="4359015"/>
            <a:ext cx="8357569" cy="101919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7457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>Try rewriting these sentences into formal language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1913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/>
              <a:t>Have a go before reading</a:t>
            </a:r>
          </a:p>
          <a:p>
            <a:pPr marL="0" indent="0">
              <a:buNone/>
            </a:pPr>
            <a:r>
              <a:rPr lang="en-GB" dirty="0"/>
              <a:t>the suggested answer on the </a:t>
            </a:r>
          </a:p>
          <a:p>
            <a:pPr marL="0" indent="0">
              <a:buNone/>
            </a:pPr>
            <a:r>
              <a:rPr lang="en-GB" dirty="0"/>
              <a:t>next slide.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This </a:t>
            </a:r>
            <a:r>
              <a:rPr lang="en-GB" dirty="0"/>
              <a:t>woman Mary Bridges who was about 50 and came from Wolverhampton was on holiday. She saw it and she was like, </a:t>
            </a:r>
            <a:r>
              <a:rPr lang="ja-JP" altLang="en-GB" dirty="0">
                <a:latin typeface="Arial"/>
              </a:rPr>
              <a:t>“</a:t>
            </a:r>
            <a:r>
              <a:rPr lang="en-GB" dirty="0"/>
              <a:t>You </a:t>
            </a:r>
            <a:r>
              <a:rPr lang="en-GB" dirty="0" smtClean="0"/>
              <a:t>don</a:t>
            </a:r>
            <a:r>
              <a:rPr lang="en-GB" dirty="0" smtClean="0">
                <a:latin typeface="Arial"/>
              </a:rPr>
              <a:t>’</a:t>
            </a:r>
            <a:r>
              <a:rPr lang="en-GB" dirty="0" smtClean="0"/>
              <a:t>t </a:t>
            </a:r>
            <a:r>
              <a:rPr lang="en-GB" dirty="0"/>
              <a:t>get many whales in Wolverhampton! It was a real shock.</a:t>
            </a:r>
            <a:r>
              <a:rPr lang="ja-JP" altLang="en-GB" dirty="0">
                <a:latin typeface="Arial"/>
              </a:rPr>
              <a:t>”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958774" y="1882380"/>
            <a:ext cx="1947468" cy="1477328"/>
          </a:xfrm>
          <a:prstGeom prst="rect">
            <a:avLst/>
          </a:prstGeom>
          <a:noFill/>
          <a:ln w="25400">
            <a:solidFill>
              <a:srgbClr val="008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YES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3</a:t>
            </a:r>
            <a:r>
              <a:rPr lang="en-US" baseline="30000" dirty="0" smtClean="0">
                <a:solidFill>
                  <a:srgbClr val="008000"/>
                </a:solidFill>
              </a:rPr>
              <a:t>rd</a:t>
            </a:r>
            <a:r>
              <a:rPr lang="en-US" dirty="0" smtClean="0">
                <a:solidFill>
                  <a:srgbClr val="008000"/>
                </a:solidFill>
              </a:rPr>
              <a:t> person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Facts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Standard English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Politeness</a:t>
            </a: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93107" y="1882380"/>
            <a:ext cx="1493693" cy="1477328"/>
          </a:xfrm>
          <a:prstGeom prst="rect">
            <a:avLst/>
          </a:prstGeom>
          <a:noFill/>
          <a:ln w="25400">
            <a:solidFill>
              <a:srgbClr val="800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800000"/>
                </a:solidFill>
              </a:rPr>
              <a:t>No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Opinions</a:t>
            </a:r>
          </a:p>
          <a:p>
            <a:r>
              <a:rPr lang="en-US" strike="sngStrike" dirty="0" smtClean="0">
                <a:solidFill>
                  <a:srgbClr val="800000"/>
                </a:solidFill>
              </a:rPr>
              <a:t>I think…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Contractions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Slang</a:t>
            </a:r>
          </a:p>
        </p:txBody>
      </p:sp>
    </p:spTree>
    <p:extLst>
      <p:ext uri="{BB962C8B-B14F-4D97-AF65-F5344CB8AC3E}">
        <p14:creationId xmlns:p14="http://schemas.microsoft.com/office/powerpoint/2010/main" val="27922074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>Try rewriting these sentences into formal language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1913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Written formally, it might look something like this: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/>
              <a:t>Mary Bridges, 52, from Wolverhampton was visiting the capital on a shopping trip when she spotted the whale. She said, </a:t>
            </a:r>
            <a:r>
              <a:rPr lang="ja-JP" altLang="en-GB" dirty="0">
                <a:latin typeface="Arial"/>
              </a:rPr>
              <a:t>“</a:t>
            </a:r>
            <a:r>
              <a:rPr lang="en-GB" dirty="0"/>
              <a:t>You </a:t>
            </a:r>
            <a:r>
              <a:rPr lang="en-GB" dirty="0" smtClean="0"/>
              <a:t>don</a:t>
            </a:r>
            <a:r>
              <a:rPr lang="en-GB" dirty="0" smtClean="0">
                <a:latin typeface="Arial"/>
              </a:rPr>
              <a:t>’</a:t>
            </a:r>
            <a:r>
              <a:rPr lang="en-GB" dirty="0" smtClean="0"/>
              <a:t>t </a:t>
            </a:r>
            <a:r>
              <a:rPr lang="en-GB" dirty="0"/>
              <a:t>get many whales in Wolverhampton! It was a real shock.</a:t>
            </a:r>
            <a:r>
              <a:rPr lang="ja-JP" altLang="en-GB" dirty="0">
                <a:latin typeface="Arial"/>
              </a:rPr>
              <a:t>”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958774" y="1882380"/>
            <a:ext cx="1947468" cy="1477328"/>
          </a:xfrm>
          <a:prstGeom prst="rect">
            <a:avLst/>
          </a:prstGeom>
          <a:noFill/>
          <a:ln w="25400">
            <a:solidFill>
              <a:srgbClr val="008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YES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3</a:t>
            </a:r>
            <a:r>
              <a:rPr lang="en-US" baseline="30000" dirty="0" smtClean="0">
                <a:solidFill>
                  <a:srgbClr val="008000"/>
                </a:solidFill>
              </a:rPr>
              <a:t>rd</a:t>
            </a:r>
            <a:r>
              <a:rPr lang="en-US" dirty="0" smtClean="0">
                <a:solidFill>
                  <a:srgbClr val="008000"/>
                </a:solidFill>
              </a:rPr>
              <a:t> person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Facts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Standard English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Politeness</a:t>
            </a: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93107" y="1882380"/>
            <a:ext cx="1493693" cy="1477328"/>
          </a:xfrm>
          <a:prstGeom prst="rect">
            <a:avLst/>
          </a:prstGeom>
          <a:noFill/>
          <a:ln w="25400">
            <a:solidFill>
              <a:srgbClr val="800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800000"/>
                </a:solidFill>
              </a:rPr>
              <a:t>No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Opinions</a:t>
            </a:r>
          </a:p>
          <a:p>
            <a:r>
              <a:rPr lang="en-US" strike="sngStrike" dirty="0" smtClean="0">
                <a:solidFill>
                  <a:srgbClr val="800000"/>
                </a:solidFill>
              </a:rPr>
              <a:t>I think…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Contractions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Slang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200" y="4343335"/>
            <a:ext cx="8229600" cy="177182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2262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>Try rewriting these sentences into formal language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1913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Try rewriting these more</a:t>
            </a:r>
          </a:p>
          <a:p>
            <a:pPr marL="0" indent="0">
              <a:buNone/>
            </a:pPr>
            <a:r>
              <a:rPr lang="en-GB" dirty="0" smtClean="0"/>
              <a:t>formally: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>
              <a:buFont typeface="Wingdings" charset="2"/>
              <a:buChar char="§"/>
            </a:pPr>
            <a:r>
              <a:rPr lang="en-GB" dirty="0" smtClean="0"/>
              <a:t>Give </a:t>
            </a:r>
            <a:r>
              <a:rPr lang="en-GB" dirty="0"/>
              <a:t>us a lift</a:t>
            </a:r>
            <a:r>
              <a:rPr lang="en-GB" dirty="0" smtClean="0"/>
              <a:t>.</a:t>
            </a:r>
          </a:p>
          <a:p>
            <a:pPr>
              <a:buFont typeface="Wingdings" charset="2"/>
              <a:buChar char="§"/>
            </a:pPr>
            <a:r>
              <a:rPr lang="en-GB" dirty="0" err="1" smtClean="0"/>
              <a:t>Oi</a:t>
            </a:r>
            <a:r>
              <a:rPr lang="en-GB" dirty="0"/>
              <a:t>! Open the window</a:t>
            </a:r>
            <a:r>
              <a:rPr lang="en-GB" dirty="0" smtClean="0"/>
              <a:t>!</a:t>
            </a:r>
          </a:p>
          <a:p>
            <a:pPr>
              <a:buFont typeface="Wingdings" charset="2"/>
              <a:buChar char="§"/>
            </a:pPr>
            <a:r>
              <a:rPr lang="en-GB" dirty="0" smtClean="0"/>
              <a:t>Bob </a:t>
            </a:r>
            <a:r>
              <a:rPr lang="en-GB" dirty="0"/>
              <a:t>is dead slow in class and his work is a load of rubbish.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958774" y="1882380"/>
            <a:ext cx="1947468" cy="1477328"/>
          </a:xfrm>
          <a:prstGeom prst="rect">
            <a:avLst/>
          </a:prstGeom>
          <a:noFill/>
          <a:ln w="25400">
            <a:solidFill>
              <a:srgbClr val="008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YES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3</a:t>
            </a:r>
            <a:r>
              <a:rPr lang="en-US" baseline="30000" dirty="0" smtClean="0">
                <a:solidFill>
                  <a:srgbClr val="008000"/>
                </a:solidFill>
              </a:rPr>
              <a:t>rd</a:t>
            </a:r>
            <a:r>
              <a:rPr lang="en-US" dirty="0" smtClean="0">
                <a:solidFill>
                  <a:srgbClr val="008000"/>
                </a:solidFill>
              </a:rPr>
              <a:t> person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Facts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Standard English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Politeness</a:t>
            </a: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93107" y="1882380"/>
            <a:ext cx="1493693" cy="1477328"/>
          </a:xfrm>
          <a:prstGeom prst="rect">
            <a:avLst/>
          </a:prstGeom>
          <a:noFill/>
          <a:ln w="25400">
            <a:solidFill>
              <a:srgbClr val="800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800000"/>
                </a:solidFill>
              </a:rPr>
              <a:t>No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Opinions</a:t>
            </a:r>
          </a:p>
          <a:p>
            <a:r>
              <a:rPr lang="en-US" strike="sngStrike" dirty="0" smtClean="0">
                <a:solidFill>
                  <a:srgbClr val="800000"/>
                </a:solidFill>
              </a:rPr>
              <a:t>I think…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Contractions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Slang</a:t>
            </a:r>
          </a:p>
        </p:txBody>
      </p:sp>
    </p:spTree>
    <p:extLst>
      <p:ext uri="{BB962C8B-B14F-4D97-AF65-F5344CB8AC3E}">
        <p14:creationId xmlns:p14="http://schemas.microsoft.com/office/powerpoint/2010/main" val="27167614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>Try rewriting these sentences into formal language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1913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>
              <a:lnSpc>
                <a:spcPct val="90000"/>
              </a:lnSpc>
              <a:buFontTx/>
              <a:buNone/>
            </a:pPr>
            <a:r>
              <a:rPr lang="en-GB" dirty="0"/>
              <a:t>A LETTER OF COMPLAINT: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dirty="0"/>
              <a:t>Hey,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dirty="0"/>
              <a:t>I</a:t>
            </a:r>
            <a:r>
              <a:rPr lang="ja-JP" altLang="en-GB" dirty="0">
                <a:latin typeface="Arial"/>
              </a:rPr>
              <a:t>’</a:t>
            </a:r>
            <a:r>
              <a:rPr lang="en-GB" dirty="0"/>
              <a:t>m scribbling this </a:t>
            </a:r>
            <a:r>
              <a:rPr lang="en-GB" dirty="0" smtClean="0">
                <a:latin typeface="Arial"/>
              </a:rPr>
              <a:t>‘</a:t>
            </a:r>
            <a:r>
              <a:rPr lang="en-GB" dirty="0" smtClean="0"/>
              <a:t>cause </a:t>
            </a:r>
            <a:r>
              <a:rPr lang="en-GB" dirty="0"/>
              <a:t>that kettle what I bought is a load of pants. It </a:t>
            </a:r>
            <a:r>
              <a:rPr lang="en-GB" dirty="0" smtClean="0"/>
              <a:t>don</a:t>
            </a:r>
            <a:r>
              <a:rPr lang="en-GB" dirty="0" smtClean="0">
                <a:latin typeface="Arial"/>
              </a:rPr>
              <a:t>’</a:t>
            </a:r>
            <a:r>
              <a:rPr lang="en-GB" dirty="0" smtClean="0"/>
              <a:t>t </a:t>
            </a:r>
            <a:r>
              <a:rPr lang="en-GB" dirty="0"/>
              <a:t>work! I want it fixed or I want a new one. And get a move on!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dirty="0"/>
              <a:t>						Jennifer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958774" y="1882380"/>
            <a:ext cx="1947468" cy="1477328"/>
          </a:xfrm>
          <a:prstGeom prst="rect">
            <a:avLst/>
          </a:prstGeom>
          <a:noFill/>
          <a:ln w="25400">
            <a:solidFill>
              <a:srgbClr val="008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YES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3</a:t>
            </a:r>
            <a:r>
              <a:rPr lang="en-US" baseline="30000" dirty="0" smtClean="0">
                <a:solidFill>
                  <a:srgbClr val="008000"/>
                </a:solidFill>
              </a:rPr>
              <a:t>rd</a:t>
            </a:r>
            <a:r>
              <a:rPr lang="en-US" dirty="0" smtClean="0">
                <a:solidFill>
                  <a:srgbClr val="008000"/>
                </a:solidFill>
              </a:rPr>
              <a:t> person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Facts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Standard English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Politeness</a:t>
            </a: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93107" y="1882380"/>
            <a:ext cx="1493693" cy="1477328"/>
          </a:xfrm>
          <a:prstGeom prst="rect">
            <a:avLst/>
          </a:prstGeom>
          <a:noFill/>
          <a:ln w="25400">
            <a:solidFill>
              <a:srgbClr val="800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800000"/>
                </a:solidFill>
              </a:rPr>
              <a:t>No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Opinions</a:t>
            </a:r>
          </a:p>
          <a:p>
            <a:r>
              <a:rPr lang="en-US" strike="sngStrike" dirty="0" smtClean="0">
                <a:solidFill>
                  <a:srgbClr val="800000"/>
                </a:solidFill>
              </a:rPr>
              <a:t>I think…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Contractions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Slang</a:t>
            </a:r>
          </a:p>
        </p:txBody>
      </p:sp>
    </p:spTree>
    <p:extLst>
      <p:ext uri="{BB962C8B-B14F-4D97-AF65-F5344CB8AC3E}">
        <p14:creationId xmlns:p14="http://schemas.microsoft.com/office/powerpoint/2010/main" val="8877687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>Try rewriting these sentences into formal language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1913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 smtClean="0"/>
          </a:p>
          <a:p>
            <a:pPr>
              <a:buFont typeface="Wingdings" charset="2"/>
              <a:buChar char="§"/>
            </a:pPr>
            <a:r>
              <a:rPr lang="en-GB" dirty="0" smtClean="0"/>
              <a:t>Give </a:t>
            </a:r>
            <a:r>
              <a:rPr lang="en-GB" dirty="0"/>
              <a:t>us a </a:t>
            </a:r>
            <a:r>
              <a:rPr lang="en-GB" dirty="0" smtClean="0"/>
              <a:t>lift</a:t>
            </a:r>
            <a:r>
              <a:rPr lang="en-GB" dirty="0"/>
              <a:t> </a:t>
            </a:r>
            <a:r>
              <a:rPr lang="en-GB" dirty="0" smtClean="0">
                <a:sym typeface="Wingdings"/>
              </a:rPr>
              <a:t> </a:t>
            </a:r>
            <a:r>
              <a:rPr lang="en-GB" b="1" dirty="0" smtClean="0">
                <a:sym typeface="Wingdings"/>
              </a:rPr>
              <a:t>Could we have a lift, please?</a:t>
            </a:r>
            <a:endParaRPr lang="en-GB" b="1" dirty="0" smtClean="0"/>
          </a:p>
          <a:p>
            <a:pPr>
              <a:buFont typeface="Wingdings" charset="2"/>
              <a:buChar char="§"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>
              <a:buFont typeface="Wingdings" charset="2"/>
              <a:buChar char="§"/>
            </a:pPr>
            <a:r>
              <a:rPr lang="en-GB" dirty="0" err="1" smtClean="0"/>
              <a:t>Oi</a:t>
            </a:r>
            <a:r>
              <a:rPr lang="en-GB" dirty="0"/>
              <a:t>! Open the window</a:t>
            </a:r>
            <a:r>
              <a:rPr lang="en-GB" dirty="0" smtClean="0"/>
              <a:t>! </a:t>
            </a:r>
            <a:r>
              <a:rPr lang="en-GB" dirty="0" smtClean="0">
                <a:sym typeface="Wingdings"/>
              </a:rPr>
              <a:t> </a:t>
            </a:r>
            <a:r>
              <a:rPr lang="en-GB" b="1" dirty="0" smtClean="0">
                <a:sym typeface="Wingdings"/>
              </a:rPr>
              <a:t>Excuse me, could you open the window?</a:t>
            </a:r>
            <a:endParaRPr lang="en-GB" b="1" dirty="0" smtClean="0"/>
          </a:p>
          <a:p>
            <a:pPr marL="0" indent="0">
              <a:buNone/>
            </a:pPr>
            <a:endParaRPr lang="en-GB" dirty="0" smtClean="0"/>
          </a:p>
          <a:p>
            <a:pPr>
              <a:buFont typeface="Wingdings" charset="2"/>
              <a:buChar char="§"/>
            </a:pPr>
            <a:r>
              <a:rPr lang="en-GB" dirty="0" smtClean="0"/>
              <a:t>Bob </a:t>
            </a:r>
            <a:r>
              <a:rPr lang="en-GB" dirty="0"/>
              <a:t>is dead slow in class and his work is a load of rubbish</a:t>
            </a:r>
            <a:r>
              <a:rPr lang="en-GB" dirty="0" smtClean="0"/>
              <a:t>. </a:t>
            </a:r>
            <a:r>
              <a:rPr lang="en-GB" dirty="0" smtClean="0">
                <a:sym typeface="Wingdings"/>
              </a:rPr>
              <a:t> </a:t>
            </a:r>
            <a:r>
              <a:rPr lang="en-GB" b="1" dirty="0" smtClean="0">
                <a:sym typeface="Wingdings"/>
              </a:rPr>
              <a:t>Bob works too slowly, which means his work is not as good as it could be.</a:t>
            </a:r>
            <a:endParaRPr lang="en-GB" b="1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40934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>Try rewriting these sentences into formal language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1913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>
              <a:lnSpc>
                <a:spcPct val="90000"/>
              </a:lnSpc>
              <a:buFontTx/>
              <a:buNone/>
            </a:pPr>
            <a:r>
              <a:rPr lang="en-GB" dirty="0"/>
              <a:t>A LETTER OF COMPLAINT: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dirty="0" smtClean="0"/>
              <a:t>    Dear Sir/Madam,</a:t>
            </a:r>
            <a:endParaRPr lang="en-GB" dirty="0"/>
          </a:p>
          <a:p>
            <a:pPr>
              <a:lnSpc>
                <a:spcPct val="90000"/>
              </a:lnSpc>
              <a:buFontTx/>
              <a:buNone/>
            </a:pPr>
            <a:r>
              <a:rPr lang="en-GB" dirty="0" smtClean="0"/>
              <a:t>    I</a:t>
            </a:r>
            <a:r>
              <a:rPr lang="en-GB" dirty="0" smtClean="0">
                <a:latin typeface="Arial"/>
              </a:rPr>
              <a:t> am writing to you </a:t>
            </a:r>
            <a:r>
              <a:rPr lang="en-GB" dirty="0" smtClean="0"/>
              <a:t>because the </a:t>
            </a:r>
            <a:r>
              <a:rPr lang="en-GB" dirty="0"/>
              <a:t>kettle </a:t>
            </a:r>
            <a:r>
              <a:rPr lang="en-GB" dirty="0" smtClean="0"/>
              <a:t>that </a:t>
            </a:r>
            <a:r>
              <a:rPr lang="en-GB" dirty="0"/>
              <a:t>I bought </a:t>
            </a:r>
            <a:r>
              <a:rPr lang="en-GB" dirty="0" smtClean="0"/>
              <a:t>is not working. I would appreciate being given a refund or a new kettle that does work. Thank you.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dirty="0" smtClean="0"/>
              <a:t>    Yours sincerely, </a:t>
            </a:r>
            <a:endParaRPr lang="en-GB" dirty="0"/>
          </a:p>
          <a:p>
            <a:pPr>
              <a:lnSpc>
                <a:spcPct val="90000"/>
              </a:lnSpc>
              <a:buFontTx/>
              <a:buNone/>
            </a:pPr>
            <a:r>
              <a:rPr lang="en-GB" dirty="0"/>
              <a:t>			</a:t>
            </a:r>
            <a:r>
              <a:rPr lang="en-GB" dirty="0" smtClean="0"/>
              <a:t>Jennifer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958774" y="1882380"/>
            <a:ext cx="1947468" cy="1477328"/>
          </a:xfrm>
          <a:prstGeom prst="rect">
            <a:avLst/>
          </a:prstGeom>
          <a:noFill/>
          <a:ln w="25400">
            <a:solidFill>
              <a:srgbClr val="008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YES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3</a:t>
            </a:r>
            <a:r>
              <a:rPr lang="en-US" baseline="30000" dirty="0" smtClean="0">
                <a:solidFill>
                  <a:srgbClr val="008000"/>
                </a:solidFill>
              </a:rPr>
              <a:t>rd</a:t>
            </a:r>
            <a:r>
              <a:rPr lang="en-US" dirty="0" smtClean="0">
                <a:solidFill>
                  <a:srgbClr val="008000"/>
                </a:solidFill>
              </a:rPr>
              <a:t> person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Facts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Standard English</a:t>
            </a:r>
          </a:p>
          <a:p>
            <a:r>
              <a:rPr lang="en-US" dirty="0" smtClean="0">
                <a:solidFill>
                  <a:srgbClr val="008000"/>
                </a:solidFill>
              </a:rPr>
              <a:t>Politeness</a:t>
            </a: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93107" y="1882380"/>
            <a:ext cx="1493693" cy="1477328"/>
          </a:xfrm>
          <a:prstGeom prst="rect">
            <a:avLst/>
          </a:prstGeom>
          <a:noFill/>
          <a:ln w="25400">
            <a:solidFill>
              <a:srgbClr val="800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800000"/>
                </a:solidFill>
              </a:rPr>
              <a:t>No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Opinions</a:t>
            </a:r>
          </a:p>
          <a:p>
            <a:r>
              <a:rPr lang="en-US" strike="sngStrike" dirty="0" smtClean="0">
                <a:solidFill>
                  <a:srgbClr val="800000"/>
                </a:solidFill>
              </a:rPr>
              <a:t>I think…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Contractions</a:t>
            </a:r>
          </a:p>
          <a:p>
            <a:r>
              <a:rPr lang="en-US" dirty="0" smtClean="0">
                <a:solidFill>
                  <a:srgbClr val="800000"/>
                </a:solidFill>
              </a:rPr>
              <a:t>Slang</a:t>
            </a:r>
          </a:p>
        </p:txBody>
      </p:sp>
    </p:spTree>
    <p:extLst>
      <p:ext uri="{BB962C8B-B14F-4D97-AF65-F5344CB8AC3E}">
        <p14:creationId xmlns:p14="http://schemas.microsoft.com/office/powerpoint/2010/main" val="20612791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Executive.thmx</Template>
  <TotalTime>773</TotalTime>
  <Words>1239</Words>
  <Application>Microsoft Macintosh PowerPoint</Application>
  <PresentationFormat>On-screen Show (4:3)</PresentationFormat>
  <Paragraphs>308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Executive</vt:lpstr>
      <vt:lpstr>Formal language for a non-chronological report</vt:lpstr>
      <vt:lpstr>Watch this video to get an idea of how to write a formal report.</vt:lpstr>
      <vt:lpstr>What did you notice?</vt:lpstr>
      <vt:lpstr>No opinions</vt:lpstr>
      <vt:lpstr>What is 3rd person</vt:lpstr>
      <vt:lpstr>3rd person in factual reports</vt:lpstr>
      <vt:lpstr>3rd person in factual reports</vt:lpstr>
      <vt:lpstr>3rd person in factual reports</vt:lpstr>
      <vt:lpstr>Standard English and technical vocabulary</vt:lpstr>
      <vt:lpstr>No contractions</vt:lpstr>
      <vt:lpstr>Try rewriting these sentences into formal language</vt:lpstr>
      <vt:lpstr>Try rewriting these sentences into formal language</vt:lpstr>
      <vt:lpstr>Try rewriting these sentences into formal language</vt:lpstr>
      <vt:lpstr>Try rewriting these sentences into formal language</vt:lpstr>
      <vt:lpstr>Try rewriting these sentences into formal language</vt:lpstr>
      <vt:lpstr>Try rewriting these sentences into formal language</vt:lpstr>
      <vt:lpstr>Try rewriting these sentences into formal language</vt:lpstr>
      <vt:lpstr>Try rewriting these sentences into formal language</vt:lpstr>
      <vt:lpstr>Try rewriting these sentences into formal language</vt:lpstr>
      <vt:lpstr>Try rewriting these sentences into formal language</vt:lpstr>
      <vt:lpstr>Try rewriting these sentences into formal language</vt:lpstr>
      <vt:lpstr>Try rewriting these sentences into formal language</vt:lpstr>
    </vt:vector>
  </TitlesOfParts>
  <Company>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Formal language for a non-chronological report</dc:title>
  <dc:creator>Fiona Williamson</dc:creator>
  <cp:lastModifiedBy>Fiona Williamson</cp:lastModifiedBy>
  <cp:revision>17</cp:revision>
  <dcterms:created xsi:type="dcterms:W3CDTF">2020-06-06T17:57:48Z</dcterms:created>
  <dcterms:modified xsi:type="dcterms:W3CDTF">2020-06-07T19:28:13Z</dcterms:modified>
</cp:coreProperties>
</file>