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57" r:id="rId6"/>
    <p:sldId id="258" r:id="rId7"/>
    <p:sldId id="259" r:id="rId8"/>
    <p:sldId id="260" r:id="rId9"/>
    <p:sldId id="261" r:id="rId10"/>
    <p:sldId id="262" r:id="rId11"/>
    <p:sldId id="263" r:id="rId12"/>
    <p:sldId id="264" r:id="rId13"/>
    <p:sldId id="272" r:id="rId14"/>
    <p:sldId id="265" r:id="rId15"/>
    <p:sldId id="268" r:id="rId16"/>
    <p:sldId id="266"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037658-C1A1-7E92-9BA9-97079A7BF522}" v="23" dt="2022-03-18T11:58:34.6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C3508BBE-F7EA-4B43-927C-86CC41681F4A}" type="datetimeFigureOut">
              <a:rPr lang="en-GB" smtClean="0"/>
              <a:t>18/03/2022</a:t>
            </a:fld>
            <a:endParaRPr lang="en-GB"/>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GB"/>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39084B94-1067-40AB-8823-9D07141149C8}" type="slidenum">
              <a:rPr lang="en-GB" smtClean="0"/>
              <a:t>‹#›</a:t>
            </a:fld>
            <a:endParaRPr lang="en-GB"/>
          </a:p>
        </p:txBody>
      </p:sp>
    </p:spTree>
    <p:extLst>
      <p:ext uri="{BB962C8B-B14F-4D97-AF65-F5344CB8AC3E}">
        <p14:creationId xmlns:p14="http://schemas.microsoft.com/office/powerpoint/2010/main" val="4246283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508BBE-F7EA-4B43-927C-86CC41681F4A}"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4037858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508BBE-F7EA-4B43-927C-86CC41681F4A}"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2718078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508BBE-F7EA-4B43-927C-86CC41681F4A}"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300568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508BBE-F7EA-4B43-927C-86CC41681F4A}" type="datetimeFigureOut">
              <a:rPr lang="en-GB" smtClean="0"/>
              <a:t>18/03/2022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4048453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508BBE-F7EA-4B43-927C-86CC41681F4A}" type="datetimeFigureOut">
              <a:rPr lang="en-GB" smtClean="0"/>
              <a:t>18/03/2022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4002385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508BBE-F7EA-4B43-927C-86CC41681F4A}" type="datetimeFigureOut">
              <a:rPr lang="en-GB" smtClean="0"/>
              <a:t>18/03/2022</a:t>
            </a:fld>
            <a:endParaRPr lang="en-GB"/>
          </a:p>
        </p:txBody>
      </p:sp>
      <p:sp>
        <p:nvSpPr>
          <p:cNvPr id="3" name="Footer Placeholder 2"/>
          <p:cNvSpPr>
            <a:spLocks noGrp="1"/>
          </p:cNvSpPr>
          <p:nvPr>
            <p:ph type="ftr" sz="quarter" idx="11"/>
          </p:nvPr>
        </p:nvSpPr>
        <p:spPr/>
        <p:txBody>
          <a:bodyPr/>
          <a:lstStyle/>
          <a:p>
            <a:endParaRPr lang="en-GB"/>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767309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508BBE-F7EA-4B43-927C-86CC41681F4A}"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2233987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508BBE-F7EA-4B43-927C-86CC41681F4A}"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3328568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508BBE-F7EA-4B43-927C-86CC41681F4A}"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405235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3508BBE-F7EA-4B43-927C-86CC41681F4A}"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27405049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3508BBE-F7EA-4B43-927C-86CC41681F4A}"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589829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508BBE-F7EA-4B43-927C-86CC41681F4A}"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259389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3508BBE-F7EA-4B43-927C-86CC41681F4A}" type="datetimeFigureOut">
              <a:rPr lang="en-GB" smtClean="0"/>
              <a:t>18/03/2022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5959323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3508BBE-F7EA-4B43-927C-86CC41681F4A}" type="datetimeFigureOut">
              <a:rPr lang="en-GB" smtClean="0"/>
              <a:t>18/03/2022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1978549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508BBE-F7EA-4B43-927C-86CC41681F4A}"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1089079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508BBE-F7EA-4B43-927C-86CC41681F4A}"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9084B94-1067-40AB-8823-9D07141149C8}" type="slidenum">
              <a:rPr lang="en-GB" smtClean="0"/>
              <a:t>‹#›</a:t>
            </a:fld>
            <a:endParaRPr lang="en-GB"/>
          </a:p>
        </p:txBody>
      </p:sp>
    </p:spTree>
    <p:extLst>
      <p:ext uri="{BB962C8B-B14F-4D97-AF65-F5344CB8AC3E}">
        <p14:creationId xmlns:p14="http://schemas.microsoft.com/office/powerpoint/2010/main" val="205193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C3508BBE-F7EA-4B43-927C-86CC41681F4A}" type="datetimeFigureOut">
              <a:rPr lang="en-GB" smtClean="0"/>
              <a:t>18/03/2022</a:t>
            </a:fld>
            <a:endParaRPr lang="en-GB"/>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9084B94-1067-40AB-8823-9D07141149C8}" type="slidenum">
              <a:rPr lang="en-GB" smtClean="0"/>
              <a:t>‹#›</a:t>
            </a:fld>
            <a:endParaRPr lang="en-GB"/>
          </a:p>
        </p:txBody>
      </p:sp>
    </p:spTree>
    <p:extLst>
      <p:ext uri="{BB962C8B-B14F-4D97-AF65-F5344CB8AC3E}">
        <p14:creationId xmlns:p14="http://schemas.microsoft.com/office/powerpoint/2010/main" val="253823859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bbc.co.uk/programmes/p02gd7m9"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hyperlink" Target="https://www.bbc.co.uk/bitesize/topics/zgffr82/articles/zx9hcj6"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F09FA-954B-4A24-B34B-67604D06751B}"/>
              </a:ext>
            </a:extLst>
          </p:cNvPr>
          <p:cNvSpPr>
            <a:spLocks noGrp="1"/>
          </p:cNvSpPr>
          <p:nvPr>
            <p:ph type="ctrTitle"/>
          </p:nvPr>
        </p:nvSpPr>
        <p:spPr>
          <a:xfrm>
            <a:off x="1154955" y="2099733"/>
            <a:ext cx="9098827" cy="2677648"/>
          </a:xfrm>
        </p:spPr>
        <p:txBody>
          <a:bodyPr/>
          <a:lstStyle/>
          <a:p>
            <a:r>
              <a:rPr lang="en-GB" dirty="0">
                <a:latin typeface="Comic Sans MS"/>
              </a:rPr>
              <a:t>Thursday 24th March 2021</a:t>
            </a:r>
          </a:p>
        </p:txBody>
      </p:sp>
      <p:sp>
        <p:nvSpPr>
          <p:cNvPr id="3" name="Subtitle 2">
            <a:extLst>
              <a:ext uri="{FF2B5EF4-FFF2-40B4-BE49-F238E27FC236}">
                <a16:creationId xmlns:a16="http://schemas.microsoft.com/office/drawing/2014/main" id="{B23F7CB9-9DA3-47B1-B5BA-8BCA81B810E3}"/>
              </a:ext>
            </a:extLst>
          </p:cNvPr>
          <p:cNvSpPr>
            <a:spLocks noGrp="1"/>
          </p:cNvSpPr>
          <p:nvPr>
            <p:ph type="subTitle" idx="1"/>
          </p:nvPr>
        </p:nvSpPr>
        <p:spPr>
          <a:xfrm>
            <a:off x="1154954" y="4777379"/>
            <a:ext cx="10255167" cy="1633359"/>
          </a:xfrm>
        </p:spPr>
        <p:txBody>
          <a:bodyPr>
            <a:normAutofit fontScale="92500"/>
          </a:bodyPr>
          <a:lstStyle/>
          <a:p>
            <a:r>
              <a:rPr lang="en-GB" sz="2400" cap="none" dirty="0">
                <a:latin typeface="Comic Sans MS" panose="030F0702030302020204" pitchFamily="66" charset="0"/>
              </a:rPr>
              <a:t>LO: to identify how sounds are made, associating some of them with something vibrating</a:t>
            </a:r>
            <a:br>
              <a:rPr lang="en-GB" sz="2400" cap="none" dirty="0">
                <a:latin typeface="Comic Sans MS" panose="030F0702030302020204" pitchFamily="66" charset="0"/>
              </a:rPr>
            </a:br>
            <a:r>
              <a:rPr lang="en-GB" sz="2400" cap="none" dirty="0">
                <a:latin typeface="Comic Sans MS" panose="030F0702030302020204" pitchFamily="66" charset="0"/>
              </a:rPr>
              <a:t>to recognise that vibrations from sounds travel through a medium to the ear</a:t>
            </a:r>
          </a:p>
          <a:p>
            <a:r>
              <a:rPr lang="en-GB" sz="2400" cap="none" dirty="0">
                <a:latin typeface="Comic Sans MS" panose="030F0702030302020204" pitchFamily="66" charset="0"/>
              </a:rPr>
              <a:t>C: Sound</a:t>
            </a:r>
          </a:p>
        </p:txBody>
      </p:sp>
    </p:spTree>
    <p:extLst>
      <p:ext uri="{BB962C8B-B14F-4D97-AF65-F5344CB8AC3E}">
        <p14:creationId xmlns:p14="http://schemas.microsoft.com/office/powerpoint/2010/main" val="23672479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6D65E-FA52-4CA4-A820-FC367287A363}"/>
              </a:ext>
            </a:extLst>
          </p:cNvPr>
          <p:cNvSpPr>
            <a:spLocks noGrp="1"/>
          </p:cNvSpPr>
          <p:nvPr>
            <p:ph type="title"/>
          </p:nvPr>
        </p:nvSpPr>
        <p:spPr/>
        <p:txBody>
          <a:bodyPr/>
          <a:lstStyle/>
          <a:p>
            <a:r>
              <a:rPr lang="en-GB" sz="5400" dirty="0">
                <a:latin typeface="Comic Sans MS" panose="030F0702030302020204" pitchFamily="66" charset="0"/>
              </a:rPr>
              <a:t>Starter</a:t>
            </a:r>
          </a:p>
        </p:txBody>
      </p:sp>
      <p:pic>
        <p:nvPicPr>
          <p:cNvPr id="1026" name="Picture 2" descr="tap meaning in Arabic - tap in Arabic - U Dictionary: English Offline">
            <a:extLst>
              <a:ext uri="{FF2B5EF4-FFF2-40B4-BE49-F238E27FC236}">
                <a16:creationId xmlns:a16="http://schemas.microsoft.com/office/drawing/2014/main" id="{2E156E48-350E-411C-B744-DE2A4A81BF79}"/>
              </a:ext>
            </a:extLst>
          </p:cNvPr>
          <p:cNvPicPr>
            <a:picLocks noChangeAspect="1" noChangeArrowheads="1"/>
          </p:cNvPicPr>
          <p:nvPr/>
        </p:nvPicPr>
        <p:blipFill>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770165" y="4509052"/>
            <a:ext cx="2348948" cy="234894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4BDF35A-2F6A-4B3B-A953-6A5D5610B282}"/>
              </a:ext>
            </a:extLst>
          </p:cNvPr>
          <p:cNvSpPr>
            <a:spLocks noGrp="1"/>
          </p:cNvSpPr>
          <p:nvPr>
            <p:ph idx="1"/>
          </p:nvPr>
        </p:nvSpPr>
        <p:spPr>
          <a:xfrm>
            <a:off x="1154954" y="2603500"/>
            <a:ext cx="9986811" cy="3416300"/>
          </a:xfrm>
        </p:spPr>
        <p:txBody>
          <a:bodyPr>
            <a:normAutofit/>
          </a:bodyPr>
          <a:lstStyle/>
          <a:p>
            <a:r>
              <a:rPr lang="en-GB" sz="2400" dirty="0">
                <a:latin typeface="Comic Sans MS" panose="030F0702030302020204" pitchFamily="66" charset="0"/>
              </a:rPr>
              <a:t>Using an object on your table, make a quiet noise. </a:t>
            </a:r>
          </a:p>
          <a:p>
            <a:r>
              <a:rPr lang="en-GB" sz="2400" dirty="0">
                <a:latin typeface="Comic Sans MS" panose="030F0702030302020204" pitchFamily="66" charset="0"/>
              </a:rPr>
              <a:t>STOP.</a:t>
            </a:r>
          </a:p>
          <a:p>
            <a:r>
              <a:rPr lang="en-GB" sz="2400" dirty="0">
                <a:latin typeface="Comic Sans MS" panose="030F0702030302020204" pitchFamily="66" charset="0"/>
              </a:rPr>
              <a:t>Now, make a loud noise.</a:t>
            </a:r>
          </a:p>
          <a:p>
            <a:r>
              <a:rPr lang="en-GB" sz="2400" dirty="0">
                <a:latin typeface="Comic Sans MS" panose="030F0702030302020204" pitchFamily="66" charset="0"/>
              </a:rPr>
              <a:t>STOP.</a:t>
            </a:r>
          </a:p>
          <a:p>
            <a:r>
              <a:rPr lang="en-GB" sz="2400" dirty="0">
                <a:latin typeface="Comic Sans MS" panose="030F0702030302020204" pitchFamily="66" charset="0"/>
              </a:rPr>
              <a:t>What did you have to do differently to make a louder noise?</a:t>
            </a:r>
          </a:p>
        </p:txBody>
      </p:sp>
    </p:spTree>
    <p:extLst>
      <p:ext uri="{BB962C8B-B14F-4D97-AF65-F5344CB8AC3E}">
        <p14:creationId xmlns:p14="http://schemas.microsoft.com/office/powerpoint/2010/main" val="1862558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516 Snare Drum Illustrations &amp; Clip Art - iStock">
            <a:extLst>
              <a:ext uri="{FF2B5EF4-FFF2-40B4-BE49-F238E27FC236}">
                <a16:creationId xmlns:a16="http://schemas.microsoft.com/office/drawing/2014/main" id="{EE74662E-990B-4CFD-9794-6A0AE0BC38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2709" y="3350037"/>
            <a:ext cx="3967316" cy="34163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usical Instrument: Acoustical Guitar - Free Christian Clip Art ... | Guitar  clipart, Clip art, Free christian clip art">
            <a:extLst>
              <a:ext uri="{FF2B5EF4-FFF2-40B4-BE49-F238E27FC236}">
                <a16:creationId xmlns:a16="http://schemas.microsoft.com/office/drawing/2014/main" id="{55136DBE-E130-49D4-81A5-86115EBE16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0381" y="3081380"/>
            <a:ext cx="5715000" cy="362902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63B77D8-9AEA-4CD8-8EAD-BD193E5BF2E9}"/>
              </a:ext>
            </a:extLst>
          </p:cNvPr>
          <p:cNvSpPr>
            <a:spLocks noGrp="1"/>
          </p:cNvSpPr>
          <p:nvPr>
            <p:ph type="title"/>
          </p:nvPr>
        </p:nvSpPr>
        <p:spPr/>
        <p:txBody>
          <a:bodyPr/>
          <a:lstStyle/>
          <a:p>
            <a:r>
              <a:rPr lang="en-GB" sz="5400"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EB3A04EA-2915-45BD-B90F-9CA17ACCC75F}"/>
              </a:ext>
            </a:extLst>
          </p:cNvPr>
          <p:cNvSpPr>
            <a:spLocks noGrp="1"/>
          </p:cNvSpPr>
          <p:nvPr>
            <p:ph idx="1"/>
          </p:nvPr>
        </p:nvSpPr>
        <p:spPr/>
        <p:txBody>
          <a:bodyPr>
            <a:normAutofit/>
          </a:bodyPr>
          <a:lstStyle/>
          <a:p>
            <a:r>
              <a:rPr lang="en-GB" sz="2400" dirty="0">
                <a:latin typeface="Comic Sans MS" panose="030F0702030302020204" pitchFamily="66" charset="0"/>
              </a:rPr>
              <a:t>What would you have to do to make a quiet noise with these instruments? </a:t>
            </a:r>
          </a:p>
          <a:p>
            <a:r>
              <a:rPr lang="en-GB" sz="2400" dirty="0">
                <a:latin typeface="Comic Sans MS" panose="030F0702030302020204" pitchFamily="66" charset="0"/>
              </a:rPr>
              <a:t>A loud noise?</a:t>
            </a:r>
          </a:p>
        </p:txBody>
      </p:sp>
      <p:pic>
        <p:nvPicPr>
          <p:cNvPr id="2052" name="Picture 4" descr="Free Recorder Cliparts, Download Free Clip Art, Free Clip Art on Clipart  Library">
            <a:extLst>
              <a:ext uri="{FF2B5EF4-FFF2-40B4-BE49-F238E27FC236}">
                <a16:creationId xmlns:a16="http://schemas.microsoft.com/office/drawing/2014/main" id="{14C07CE7-5400-4979-9E4B-2EDA2AE05C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7466894">
            <a:off x="-1417489" y="3455545"/>
            <a:ext cx="4305189" cy="1959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380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E9B66-256D-491B-9C30-B51CFA372A3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B37A8E8-691E-4F03-9E00-AA9E105DEE76}"/>
              </a:ext>
            </a:extLst>
          </p:cNvPr>
          <p:cNvSpPr>
            <a:spLocks noGrp="1"/>
          </p:cNvSpPr>
          <p:nvPr>
            <p:ph idx="1"/>
          </p:nvPr>
        </p:nvSpPr>
        <p:spPr>
          <a:xfrm>
            <a:off x="1154954" y="2603500"/>
            <a:ext cx="7472211" cy="3416300"/>
          </a:xfrm>
        </p:spPr>
        <p:txBody>
          <a:bodyPr>
            <a:normAutofit/>
          </a:bodyPr>
          <a:lstStyle/>
          <a:p>
            <a:r>
              <a:rPr lang="en-GB" sz="2400" dirty="0">
                <a:latin typeface="Comic Sans MS" panose="030F0702030302020204" pitchFamily="66" charset="0"/>
              </a:rPr>
              <a:t>Sound if a form of energy, and if we put more energy into making the noise, then the noise will be louder.</a:t>
            </a:r>
          </a:p>
          <a:p>
            <a:r>
              <a:rPr lang="en-GB" sz="2400" dirty="0">
                <a:latin typeface="Comic Sans MS" panose="030F0702030302020204" pitchFamily="66" charset="0"/>
              </a:rPr>
              <a:t>The size of the object vibrating will also affect the volume – a large drum will be louder than a small drum. </a:t>
            </a:r>
          </a:p>
        </p:txBody>
      </p:sp>
      <p:pic>
        <p:nvPicPr>
          <p:cNvPr id="3074" name="Picture 2" descr="Reduced! Authentic Bongo Drums in TN38 Hastings for £20.00 for sale | Shpock">
            <a:extLst>
              <a:ext uri="{FF2B5EF4-FFF2-40B4-BE49-F238E27FC236}">
                <a16:creationId xmlns:a16="http://schemas.microsoft.com/office/drawing/2014/main" id="{7B834B7B-FCA6-45FC-B483-61C1CF2096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65095" y="2390912"/>
            <a:ext cx="3350315" cy="4467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841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6DEEF-10D1-4F45-AE91-C96A1DB92EC4}"/>
              </a:ext>
            </a:extLst>
          </p:cNvPr>
          <p:cNvSpPr>
            <a:spLocks noGrp="1"/>
          </p:cNvSpPr>
          <p:nvPr>
            <p:ph type="title"/>
          </p:nvPr>
        </p:nvSpPr>
        <p:spPr/>
        <p:txBody>
          <a:bodyPr/>
          <a:lstStyle/>
          <a:p>
            <a:r>
              <a:rPr lang="en-GB" sz="5400" dirty="0">
                <a:latin typeface="Comic Sans MS" panose="030F0702030302020204" pitchFamily="66" charset="0"/>
              </a:rPr>
              <a:t>How do we hear sounds?</a:t>
            </a:r>
          </a:p>
        </p:txBody>
      </p:sp>
      <p:sp>
        <p:nvSpPr>
          <p:cNvPr id="3" name="Content Placeholder 2">
            <a:extLst>
              <a:ext uri="{FF2B5EF4-FFF2-40B4-BE49-F238E27FC236}">
                <a16:creationId xmlns:a16="http://schemas.microsoft.com/office/drawing/2014/main" id="{647C4381-1998-4CAB-B34F-5BB93047DEE6}"/>
              </a:ext>
            </a:extLst>
          </p:cNvPr>
          <p:cNvSpPr>
            <a:spLocks noGrp="1"/>
          </p:cNvSpPr>
          <p:nvPr>
            <p:ph idx="1"/>
          </p:nvPr>
        </p:nvSpPr>
        <p:spPr/>
        <p:txBody>
          <a:bodyPr>
            <a:normAutofit/>
          </a:bodyPr>
          <a:lstStyle/>
          <a:p>
            <a:r>
              <a:rPr lang="en-GB" sz="2800" dirty="0">
                <a:latin typeface="Comic Sans MS" panose="030F0702030302020204" pitchFamily="66" charset="0"/>
              </a:rPr>
              <a:t>Can you remember what we learned last lesson?</a:t>
            </a:r>
          </a:p>
        </p:txBody>
      </p:sp>
      <p:pic>
        <p:nvPicPr>
          <p:cNvPr id="4098" name="Picture 2" descr="Scientists explain in more detail how we hear via bones in the skull |  Imperial News | Imperial College London">
            <a:extLst>
              <a:ext uri="{FF2B5EF4-FFF2-40B4-BE49-F238E27FC236}">
                <a16:creationId xmlns:a16="http://schemas.microsoft.com/office/drawing/2014/main" id="{296D8CB0-9498-4C47-9866-6569120E03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6356" y="3355470"/>
            <a:ext cx="5065643" cy="3502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4095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E6446-2728-4D0E-AACC-5D9A480C58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70AA180-4C9D-408F-8992-6434BF21F930}"/>
              </a:ext>
            </a:extLst>
          </p:cNvPr>
          <p:cNvSpPr>
            <a:spLocks noGrp="1"/>
          </p:cNvSpPr>
          <p:nvPr>
            <p:ph idx="1"/>
          </p:nvPr>
        </p:nvSpPr>
        <p:spPr/>
        <p:txBody>
          <a:bodyPr>
            <a:normAutofit/>
          </a:bodyPr>
          <a:lstStyle/>
          <a:p>
            <a:r>
              <a:rPr lang="en-GB" sz="2800" dirty="0">
                <a:latin typeface="Comic Sans MS" panose="030F0702030302020204" pitchFamily="66" charset="0"/>
              </a:rPr>
              <a:t>Vibrations in the air (sound wave) caused by vibrations of objects, travel into our ears.</a:t>
            </a:r>
          </a:p>
        </p:txBody>
      </p:sp>
      <p:pic>
        <p:nvPicPr>
          <p:cNvPr id="5122" name="Picture 2" descr="Sound and Vibrations 1: Rubber Band Guitar | Lesson Plan">
            <a:extLst>
              <a:ext uri="{FF2B5EF4-FFF2-40B4-BE49-F238E27FC236}">
                <a16:creationId xmlns:a16="http://schemas.microsoft.com/office/drawing/2014/main" id="{E5A15932-55ED-4A65-9768-0DA7A2120B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4954" y="3935896"/>
            <a:ext cx="8534975" cy="2719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824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D3B4C-BE91-4C4F-A3A4-F1CD0194F629}"/>
              </a:ext>
            </a:extLst>
          </p:cNvPr>
          <p:cNvSpPr>
            <a:spLocks noGrp="1"/>
          </p:cNvSpPr>
          <p:nvPr>
            <p:ph type="title"/>
          </p:nvPr>
        </p:nvSpPr>
        <p:spPr>
          <a:xfrm>
            <a:off x="1025558" y="1278599"/>
            <a:ext cx="8761413" cy="728480"/>
          </a:xfrm>
        </p:spPr>
        <p:txBody>
          <a:bodyPr/>
          <a:lstStyle/>
          <a:p>
            <a:r>
              <a:rPr lang="en-GB" dirty="0">
                <a:ea typeface="+mj-lt"/>
                <a:cs typeface="+mj-lt"/>
                <a:hlinkClick r:id="rId2"/>
              </a:rPr>
              <a:t>https://www.bbc.co.uk/programmes/p02gd7m9</a:t>
            </a:r>
            <a:r>
              <a:rPr lang="en-GB" dirty="0">
                <a:ea typeface="+mj-lt"/>
                <a:cs typeface="+mj-lt"/>
              </a:rPr>
              <a:t/>
            </a:r>
            <a:br>
              <a:rPr lang="en-GB" dirty="0">
                <a:ea typeface="+mj-lt"/>
                <a:cs typeface="+mj-lt"/>
              </a:rPr>
            </a:br>
            <a:endParaRPr lang="en-US" dirty="0"/>
          </a:p>
        </p:txBody>
      </p:sp>
      <p:sp>
        <p:nvSpPr>
          <p:cNvPr id="3" name="Content Placeholder 2">
            <a:extLst>
              <a:ext uri="{FF2B5EF4-FFF2-40B4-BE49-F238E27FC236}">
                <a16:creationId xmlns:a16="http://schemas.microsoft.com/office/drawing/2014/main" id="{50C5FEAD-7652-4E2A-8728-50209D8B2CAD}"/>
              </a:ext>
            </a:extLst>
          </p:cNvPr>
          <p:cNvSpPr>
            <a:spLocks noGrp="1"/>
          </p:cNvSpPr>
          <p:nvPr>
            <p:ph idx="1"/>
          </p:nvPr>
        </p:nvSpPr>
        <p:spPr/>
        <p:txBody>
          <a:bodyPr vert="horz" lIns="91440" tIns="45720" rIns="91440" bIns="45720" rtlCol="0" anchor="t">
            <a:normAutofit/>
          </a:bodyPr>
          <a:lstStyle/>
          <a:p>
            <a:pPr marL="0" indent="0">
              <a:buNone/>
            </a:pPr>
            <a:endParaRPr lang="en-GB" sz="2800" dirty="0">
              <a:latin typeface="Comic Sans MS" panose="030F0702030302020204" pitchFamily="66" charset="0"/>
            </a:endParaRPr>
          </a:p>
          <a:p>
            <a:r>
              <a:rPr lang="en-GB" sz="2800" dirty="0">
                <a:latin typeface="Comic Sans MS" panose="030F0702030302020204" pitchFamily="66" charset="0"/>
              </a:rPr>
              <a:t>What do you see?</a:t>
            </a:r>
          </a:p>
          <a:p>
            <a:r>
              <a:rPr lang="en-GB" sz="2800" dirty="0">
                <a:latin typeface="Comic Sans MS" panose="030F0702030302020204" pitchFamily="66" charset="0"/>
              </a:rPr>
              <a:t>What do you hear?</a:t>
            </a:r>
          </a:p>
          <a:p>
            <a:pPr marL="0" indent="0">
              <a:buNone/>
            </a:pPr>
            <a:endParaRPr lang="en-GB" sz="2800">
              <a:latin typeface="Comic Sans MS" panose="030F0702030302020204" pitchFamily="66" charset="0"/>
            </a:endParaRPr>
          </a:p>
        </p:txBody>
      </p:sp>
      <p:pic>
        <p:nvPicPr>
          <p:cNvPr id="6146" name="Picture 2" descr="Vibration and the Guitar - Music Plus Math">
            <a:extLst>
              <a:ext uri="{FF2B5EF4-FFF2-40B4-BE49-F238E27FC236}">
                <a16:creationId xmlns:a16="http://schemas.microsoft.com/office/drawing/2014/main" id="{DA7EFA26-61D2-42CF-B952-92F0D2A5ED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2704" y="3961550"/>
            <a:ext cx="4469296" cy="2985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659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E1D45-3E50-47C0-B3FB-B3E8CDD4FAF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0C421F4-429B-4CA3-BEC3-F73B52EB4811}"/>
              </a:ext>
            </a:extLst>
          </p:cNvPr>
          <p:cNvSpPr>
            <a:spLocks noGrp="1"/>
          </p:cNvSpPr>
          <p:nvPr>
            <p:ph idx="1"/>
          </p:nvPr>
        </p:nvSpPr>
        <p:spPr/>
        <p:txBody>
          <a:bodyPr>
            <a:normAutofit/>
          </a:bodyPr>
          <a:lstStyle/>
          <a:p>
            <a:r>
              <a:rPr lang="en-GB" sz="2400" dirty="0">
                <a:latin typeface="Comic Sans MS" panose="030F0702030302020204" pitchFamily="66" charset="0"/>
              </a:rPr>
              <a:t>The sound is caused by vibration.</a:t>
            </a:r>
          </a:p>
          <a:p>
            <a:r>
              <a:rPr lang="en-GB" sz="2400" dirty="0">
                <a:latin typeface="Comic Sans MS" panose="030F0702030302020204" pitchFamily="66" charset="0"/>
              </a:rPr>
              <a:t>When you pluck a guitar string or hit a drumskin, you can see the material vibrate.</a:t>
            </a:r>
          </a:p>
          <a:p>
            <a:r>
              <a:rPr lang="en-GB" sz="2400" dirty="0">
                <a:latin typeface="Comic Sans MS" panose="030F0702030302020204" pitchFamily="66" charset="0"/>
              </a:rPr>
              <a:t>This causes the air touching the string to vibrate, which causes air further away to vibrate, which causes the air near your ear to vibrate, which your brain experiences as a sound.</a:t>
            </a:r>
          </a:p>
          <a:p>
            <a:r>
              <a:rPr lang="en-GB" sz="2400" dirty="0">
                <a:latin typeface="Comic Sans MS" panose="030F0702030302020204" pitchFamily="66" charset="0"/>
              </a:rPr>
              <a:t>The moving vibration is called a sound wave.</a:t>
            </a:r>
          </a:p>
        </p:txBody>
      </p:sp>
    </p:spTree>
    <p:extLst>
      <p:ext uri="{BB962C8B-B14F-4D97-AF65-F5344CB8AC3E}">
        <p14:creationId xmlns:p14="http://schemas.microsoft.com/office/powerpoint/2010/main" val="24868149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61E70-C237-4F29-92BB-BEAE600E9C1E}"/>
              </a:ext>
            </a:extLst>
          </p:cNvPr>
          <p:cNvSpPr>
            <a:spLocks noGrp="1"/>
          </p:cNvSpPr>
          <p:nvPr>
            <p:ph type="title"/>
          </p:nvPr>
        </p:nvSpPr>
        <p:spPr/>
        <p:txBody>
          <a:bodyPr/>
          <a:lstStyle/>
          <a:p>
            <a:r>
              <a:rPr lang="en-GB" sz="5400" dirty="0">
                <a:latin typeface="Comic Sans MS" panose="030F0702030302020204" pitchFamily="66" charset="0"/>
              </a:rPr>
              <a:t>How our ears work:</a:t>
            </a:r>
          </a:p>
        </p:txBody>
      </p:sp>
      <p:sp>
        <p:nvSpPr>
          <p:cNvPr id="3" name="Content Placeholder 2">
            <a:extLst>
              <a:ext uri="{FF2B5EF4-FFF2-40B4-BE49-F238E27FC236}">
                <a16:creationId xmlns:a16="http://schemas.microsoft.com/office/drawing/2014/main" id="{06BF1265-DA69-4138-BFAB-5B4B7EABF4A5}"/>
              </a:ext>
            </a:extLst>
          </p:cNvPr>
          <p:cNvSpPr>
            <a:spLocks noGrp="1"/>
          </p:cNvSpPr>
          <p:nvPr>
            <p:ph idx="1"/>
          </p:nvPr>
        </p:nvSpPr>
        <p:spPr>
          <a:xfrm>
            <a:off x="1154954" y="2603500"/>
            <a:ext cx="10145837" cy="3976204"/>
          </a:xfrm>
        </p:spPr>
        <p:txBody>
          <a:bodyPr>
            <a:normAutofit/>
          </a:bodyPr>
          <a:lstStyle/>
          <a:p>
            <a:r>
              <a:rPr lang="en-GB" sz="2000" dirty="0">
                <a:latin typeface="Comic Sans MS" panose="030F0702030302020204" pitchFamily="66" charset="0"/>
              </a:rPr>
              <a:t>When a sound wave reaches our ear, our outer ear (the part that we can see on the side of our heads) funnels the sound into our heads, down the ear canal.</a:t>
            </a:r>
          </a:p>
          <a:p>
            <a:r>
              <a:rPr lang="en-GB" sz="2000" dirty="0">
                <a:latin typeface="Comic Sans MS" panose="030F0702030302020204" pitchFamily="66" charset="0"/>
              </a:rPr>
              <a:t>At the end of the ear canal, is the eardrum, which is waterproof and airtight.</a:t>
            </a:r>
          </a:p>
          <a:p>
            <a:r>
              <a:rPr lang="en-GB" sz="2000" dirty="0">
                <a:latin typeface="Comic Sans MS" panose="030F0702030302020204" pitchFamily="66" charset="0"/>
              </a:rPr>
              <a:t>Past the ear canal is the middle ear.</a:t>
            </a:r>
          </a:p>
          <a:p>
            <a:r>
              <a:rPr lang="en-GB" sz="2000" dirty="0">
                <a:latin typeface="Comic Sans MS" panose="030F0702030302020204" pitchFamily="66" charset="0"/>
              </a:rPr>
              <a:t>Inside the middle ear is the hammer, anvil and stirrup (the three smallest bones in the body), which vibrate and pass the sound waves to the inner each, which contains the cochlea, which turns the vibrations into electrical signals.</a:t>
            </a:r>
          </a:p>
          <a:p>
            <a:r>
              <a:rPr lang="en-GB" sz="2000" dirty="0">
                <a:latin typeface="Comic Sans MS" panose="030F0702030302020204" pitchFamily="66" charset="0"/>
              </a:rPr>
              <a:t>These signals travel down the auditory nerve to the brain, which experiences the signal as a sound. </a:t>
            </a:r>
          </a:p>
        </p:txBody>
      </p:sp>
    </p:spTree>
    <p:extLst>
      <p:ext uri="{BB962C8B-B14F-4D97-AF65-F5344CB8AC3E}">
        <p14:creationId xmlns:p14="http://schemas.microsoft.com/office/powerpoint/2010/main" val="262860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A9C7082-A7E7-483A-B184-6E04F4C06453}"/>
              </a:ext>
            </a:extLst>
          </p:cNvPr>
          <p:cNvPicPr>
            <a:picLocks noChangeAspect="1"/>
          </p:cNvPicPr>
          <p:nvPr/>
        </p:nvPicPr>
        <p:blipFill rotWithShape="1">
          <a:blip r:embed="rId2"/>
          <a:srcRect l="50000" t="43623" r="9473" b="23913"/>
          <a:stretch/>
        </p:blipFill>
        <p:spPr>
          <a:xfrm>
            <a:off x="1330475" y="2594113"/>
            <a:ext cx="9132115" cy="4114801"/>
          </a:xfrm>
          <a:prstGeom prst="rect">
            <a:avLst/>
          </a:prstGeom>
        </p:spPr>
      </p:pic>
      <p:sp>
        <p:nvSpPr>
          <p:cNvPr id="5" name="Title 4">
            <a:extLst>
              <a:ext uri="{FF2B5EF4-FFF2-40B4-BE49-F238E27FC236}">
                <a16:creationId xmlns:a16="http://schemas.microsoft.com/office/drawing/2014/main" id="{BB255DF6-EC6B-4F06-8002-CFE62A7C10F5}"/>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405533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6312C-9C1B-4C36-B14D-148C327D32CA}"/>
              </a:ext>
            </a:extLst>
          </p:cNvPr>
          <p:cNvSpPr>
            <a:spLocks noGrp="1"/>
          </p:cNvSpPr>
          <p:nvPr>
            <p:ph type="title"/>
          </p:nvPr>
        </p:nvSpPr>
        <p:spPr/>
        <p:txBody>
          <a:bodyPr/>
          <a:lstStyle/>
          <a:p>
            <a:r>
              <a:rPr lang="en-GB" sz="5400" dirty="0">
                <a:latin typeface="Comic Sans MS" panose="030F0702030302020204" pitchFamily="66" charset="0"/>
              </a:rPr>
              <a:t>The structure of the ear:</a:t>
            </a:r>
          </a:p>
        </p:txBody>
      </p:sp>
      <p:sp>
        <p:nvSpPr>
          <p:cNvPr id="3" name="Content Placeholder 2">
            <a:extLst>
              <a:ext uri="{FF2B5EF4-FFF2-40B4-BE49-F238E27FC236}">
                <a16:creationId xmlns:a16="http://schemas.microsoft.com/office/drawing/2014/main" id="{A59E1CC9-EBC8-433A-8A2C-4EDCD78638AA}"/>
              </a:ext>
            </a:extLst>
          </p:cNvPr>
          <p:cNvSpPr>
            <a:spLocks noGrp="1"/>
          </p:cNvSpPr>
          <p:nvPr>
            <p:ph idx="1"/>
          </p:nvPr>
        </p:nvSpPr>
        <p:spPr>
          <a:xfrm>
            <a:off x="1154954" y="2603499"/>
            <a:ext cx="9976872" cy="3966265"/>
          </a:xfrm>
        </p:spPr>
        <p:txBody>
          <a:bodyPr>
            <a:normAutofit lnSpcReduction="10000"/>
          </a:bodyPr>
          <a:lstStyle/>
          <a:p>
            <a:r>
              <a:rPr lang="en-GB" sz="2400" dirty="0">
                <a:latin typeface="Comic Sans MS" panose="030F0702030302020204" pitchFamily="66" charset="0"/>
              </a:rPr>
              <a:t>When the vibrations in the air enter the ear, they cause the eardrum to vibrate, which in turn passes the vibrations to the small bones inside the ear.</a:t>
            </a:r>
          </a:p>
          <a:p>
            <a:r>
              <a:rPr lang="en-GB" sz="2400" dirty="0">
                <a:latin typeface="Comic Sans MS" panose="030F0702030302020204" pitchFamily="66" charset="0"/>
              </a:rPr>
              <a:t>The vibrations then cause the fluid inside the cochlea to move the small hairs inside, which send messages to the brain which are interpreted as sounds. </a:t>
            </a:r>
          </a:p>
          <a:p>
            <a:r>
              <a:rPr lang="en-GB" sz="2400" dirty="0">
                <a:latin typeface="Comic Sans MS" panose="030F0702030302020204" pitchFamily="66" charset="0"/>
              </a:rPr>
              <a:t>The fact that we have two ears helps us to decide which direction the sound is coming from, because the sound wave reaches one each before the other.</a:t>
            </a:r>
          </a:p>
          <a:p>
            <a:r>
              <a:rPr lang="en-US" sz="2400" u="sng" dirty="0">
                <a:latin typeface="Comic Sans MS" panose="030F0702030302020204" pitchFamily="66" charset="0"/>
                <a:hlinkClick r:id="rId2"/>
              </a:rPr>
              <a:t>https://www.bbc.co.uk/bitesize/topics/zgffr82/articles/zx9hcj6</a:t>
            </a:r>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444670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78F5F-DA46-4E70-ACA3-64CB041B7922}"/>
              </a:ext>
            </a:extLst>
          </p:cNvPr>
          <p:cNvSpPr>
            <a:spLocks noGrp="1"/>
          </p:cNvSpPr>
          <p:nvPr>
            <p:ph type="title"/>
          </p:nvPr>
        </p:nvSpPr>
        <p:spPr/>
        <p:txBody>
          <a:bodyPr/>
          <a:lstStyle/>
          <a:p>
            <a:r>
              <a:rPr lang="en-GB" sz="5400" dirty="0">
                <a:latin typeface="Comic Sans MS" panose="030F0702030302020204" pitchFamily="66" charset="0"/>
              </a:rPr>
              <a:t>Scientific Vocabulary</a:t>
            </a:r>
          </a:p>
        </p:txBody>
      </p:sp>
      <p:sp>
        <p:nvSpPr>
          <p:cNvPr id="3" name="Content Placeholder 2">
            <a:extLst>
              <a:ext uri="{FF2B5EF4-FFF2-40B4-BE49-F238E27FC236}">
                <a16:creationId xmlns:a16="http://schemas.microsoft.com/office/drawing/2014/main" id="{85B49CA5-E0E7-401D-B4EA-F513425A9545}"/>
              </a:ext>
            </a:extLst>
          </p:cNvPr>
          <p:cNvSpPr>
            <a:spLocks noGrp="1"/>
          </p:cNvSpPr>
          <p:nvPr>
            <p:ph idx="1"/>
          </p:nvPr>
        </p:nvSpPr>
        <p:spPr>
          <a:xfrm>
            <a:off x="508910" y="2493780"/>
            <a:ext cx="6137677" cy="3416300"/>
          </a:xfrm>
        </p:spPr>
        <p:txBody>
          <a:bodyPr>
            <a:normAutofit/>
          </a:bodyPr>
          <a:lstStyle/>
          <a:p>
            <a:r>
              <a:rPr lang="en-GB" sz="2400" b="1" dirty="0">
                <a:latin typeface="Comic Sans MS" panose="030F0702030302020204" pitchFamily="66" charset="0"/>
              </a:rPr>
              <a:t>Amplitude</a:t>
            </a:r>
            <a:r>
              <a:rPr lang="en-GB" sz="2400" dirty="0">
                <a:latin typeface="Comic Sans MS" panose="030F0702030302020204" pitchFamily="66" charset="0"/>
              </a:rPr>
              <a:t> – the larger the amplitude, the louder the sound</a:t>
            </a:r>
          </a:p>
          <a:p>
            <a:r>
              <a:rPr lang="en-GB" sz="2400" b="1" dirty="0">
                <a:latin typeface="Comic Sans MS" panose="030F0702030302020204" pitchFamily="66" charset="0"/>
              </a:rPr>
              <a:t>Frequency</a:t>
            </a:r>
            <a:r>
              <a:rPr lang="en-GB" sz="2400" dirty="0">
                <a:latin typeface="Comic Sans MS" panose="030F0702030302020204" pitchFamily="66" charset="0"/>
              </a:rPr>
              <a:t> – the number of waves per second</a:t>
            </a:r>
          </a:p>
          <a:p>
            <a:r>
              <a:rPr lang="en-GB" sz="2400" b="1" dirty="0">
                <a:latin typeface="Comic Sans MS" panose="030F0702030302020204" pitchFamily="66" charset="0"/>
              </a:rPr>
              <a:t>Pitch</a:t>
            </a:r>
            <a:r>
              <a:rPr lang="en-GB" sz="2400" dirty="0">
                <a:latin typeface="Comic Sans MS" panose="030F0702030302020204" pitchFamily="66" charset="0"/>
              </a:rPr>
              <a:t> – how high or low the sound is </a:t>
            </a:r>
          </a:p>
          <a:p>
            <a:r>
              <a:rPr lang="en-GB" sz="2400" b="1" dirty="0">
                <a:latin typeface="Comic Sans MS" panose="030F0702030302020204" pitchFamily="66" charset="0"/>
              </a:rPr>
              <a:t>Wave length </a:t>
            </a:r>
            <a:r>
              <a:rPr lang="en-GB" sz="2400" dirty="0">
                <a:latin typeface="Comic Sans MS" panose="030F0702030302020204" pitchFamily="66" charset="0"/>
              </a:rPr>
              <a:t>– the shorter the wave length, the higher the frequency of waves and the higher the pitch</a:t>
            </a:r>
          </a:p>
        </p:txBody>
      </p:sp>
      <p:pic>
        <p:nvPicPr>
          <p:cNvPr id="7170" name="Picture 2" descr="Sound Waves Test - 3/12 Diagram | Quizlet">
            <a:extLst>
              <a:ext uri="{FF2B5EF4-FFF2-40B4-BE49-F238E27FC236}">
                <a16:creationId xmlns:a16="http://schemas.microsoft.com/office/drawing/2014/main" id="{CA904D82-2BEC-4CF1-AB34-68D8B72643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318" y="2947805"/>
            <a:ext cx="5438775" cy="296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187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06A4D-5B7D-4C5D-902A-E123CFDA7DDA}"/>
              </a:ext>
            </a:extLst>
          </p:cNvPr>
          <p:cNvSpPr>
            <a:spLocks noGrp="1"/>
          </p:cNvSpPr>
          <p:nvPr>
            <p:ph type="title"/>
          </p:nvPr>
        </p:nvSpPr>
        <p:spPr/>
        <p:txBody>
          <a:bodyPr/>
          <a:lstStyle/>
          <a:p>
            <a:r>
              <a:rPr lang="en-GB" sz="5400" dirty="0">
                <a:latin typeface="Comic Sans MS" panose="030F0702030302020204" pitchFamily="66" charset="0"/>
              </a:rPr>
              <a:t>Activity:</a:t>
            </a:r>
          </a:p>
        </p:txBody>
      </p:sp>
      <p:graphicFrame>
        <p:nvGraphicFramePr>
          <p:cNvPr id="4" name="Content Placeholder 3">
            <a:extLst>
              <a:ext uri="{FF2B5EF4-FFF2-40B4-BE49-F238E27FC236}">
                <a16:creationId xmlns:a16="http://schemas.microsoft.com/office/drawing/2014/main" id="{639317F4-ADB2-4987-B6BF-0D3B76E79656}"/>
              </a:ext>
            </a:extLst>
          </p:cNvPr>
          <p:cNvGraphicFramePr>
            <a:graphicFrameLocks noGrp="1"/>
          </p:cNvGraphicFramePr>
          <p:nvPr>
            <p:ph idx="1"/>
            <p:extLst>
              <p:ext uri="{D42A27DB-BD31-4B8C-83A1-F6EECF244321}">
                <p14:modId xmlns:p14="http://schemas.microsoft.com/office/powerpoint/2010/main" val="173724262"/>
              </p:ext>
            </p:extLst>
          </p:nvPr>
        </p:nvGraphicFramePr>
        <p:xfrm>
          <a:off x="479839" y="2394779"/>
          <a:ext cx="11258274" cy="4145280"/>
        </p:xfrm>
        <a:graphic>
          <a:graphicData uri="http://schemas.openxmlformats.org/drawingml/2006/table">
            <a:tbl>
              <a:tblPr firstRow="1" bandRow="1">
                <a:tableStyleId>{BC89EF96-8CEA-46FF-86C4-4CE0E7609802}</a:tableStyleId>
              </a:tblPr>
              <a:tblGrid>
                <a:gridCol w="3752758">
                  <a:extLst>
                    <a:ext uri="{9D8B030D-6E8A-4147-A177-3AD203B41FA5}">
                      <a16:colId xmlns:a16="http://schemas.microsoft.com/office/drawing/2014/main" val="1263478433"/>
                    </a:ext>
                  </a:extLst>
                </a:gridCol>
                <a:gridCol w="3752758">
                  <a:extLst>
                    <a:ext uri="{9D8B030D-6E8A-4147-A177-3AD203B41FA5}">
                      <a16:colId xmlns:a16="http://schemas.microsoft.com/office/drawing/2014/main" val="4087505953"/>
                    </a:ext>
                  </a:extLst>
                </a:gridCol>
                <a:gridCol w="3752758">
                  <a:extLst>
                    <a:ext uri="{9D8B030D-6E8A-4147-A177-3AD203B41FA5}">
                      <a16:colId xmlns:a16="http://schemas.microsoft.com/office/drawing/2014/main" val="2279317600"/>
                    </a:ext>
                  </a:extLst>
                </a:gridCol>
              </a:tblGrid>
              <a:tr h="370840">
                <a:tc>
                  <a:txBody>
                    <a:bodyPr/>
                    <a:lstStyle/>
                    <a:p>
                      <a:r>
                        <a:rPr lang="en-GB" sz="2000" dirty="0">
                          <a:latin typeface="Comic Sans MS" panose="030F0702030302020204" pitchFamily="66" charset="0"/>
                        </a:rPr>
                        <a:t>Paddling</a:t>
                      </a:r>
                      <a:endParaRPr lang="en-GB" sz="2000" b="1" dirty="0">
                        <a:latin typeface="Comic Sans MS" panose="030F0702030302020204" pitchFamily="66" charset="0"/>
                      </a:endParaRPr>
                    </a:p>
                  </a:txBody>
                  <a:tcPr/>
                </a:tc>
                <a:tc>
                  <a:txBody>
                    <a:bodyPr/>
                    <a:lstStyle/>
                    <a:p>
                      <a:r>
                        <a:rPr lang="en-GB" sz="2000" dirty="0">
                          <a:latin typeface="Comic Sans MS" panose="030F0702030302020204" pitchFamily="66" charset="0"/>
                        </a:rPr>
                        <a:t>Snorkelling</a:t>
                      </a:r>
                    </a:p>
                  </a:txBody>
                  <a:tcPr/>
                </a:tc>
                <a:tc>
                  <a:txBody>
                    <a:bodyPr/>
                    <a:lstStyle/>
                    <a:p>
                      <a:r>
                        <a:rPr lang="en-GB" sz="2000" dirty="0">
                          <a:latin typeface="Comic Sans MS" panose="030F0702030302020204" pitchFamily="66" charset="0"/>
                        </a:rPr>
                        <a:t>Diving </a:t>
                      </a:r>
                    </a:p>
                  </a:txBody>
                  <a:tcPr/>
                </a:tc>
                <a:extLst>
                  <a:ext uri="{0D108BD9-81ED-4DB2-BD59-A6C34878D82A}">
                    <a16:rowId xmlns:a16="http://schemas.microsoft.com/office/drawing/2014/main" val="1867482972"/>
                  </a:ext>
                </a:extLst>
              </a:tr>
              <a:tr h="370840">
                <a:tc>
                  <a:txBody>
                    <a:bodyPr/>
                    <a:lstStyle/>
                    <a:p>
                      <a:r>
                        <a:rPr lang="en-GB" sz="2000" dirty="0">
                          <a:latin typeface="Comic Sans MS" panose="030F0702030302020204" pitchFamily="66" charset="0"/>
                        </a:rPr>
                        <a:t>Cut out the diagrams and descriptions to create an explanation text showing how we hear things.</a:t>
                      </a:r>
                    </a:p>
                  </a:txBody>
                  <a:tcPr/>
                </a:tc>
                <a:tc>
                  <a:txBody>
                    <a:bodyPr/>
                    <a:lstStyle/>
                    <a:p>
                      <a:r>
                        <a:rPr lang="en-GB" sz="2000" dirty="0">
                          <a:latin typeface="Comic Sans MS" panose="030F0702030302020204" pitchFamily="66" charset="0"/>
                        </a:rPr>
                        <a:t>Use the diagrams and descriptions to help you create your own explanation text showing how we hear things.</a:t>
                      </a:r>
                    </a:p>
                    <a:p>
                      <a:endParaRPr lang="en-GB" sz="2000" dirty="0">
                        <a:latin typeface="Comic Sans MS" panose="030F0702030302020204" pitchFamily="66" charset="0"/>
                      </a:endParaRPr>
                    </a:p>
                    <a:p>
                      <a:r>
                        <a:rPr lang="en-GB" sz="2000" b="1" dirty="0">
                          <a:solidFill>
                            <a:srgbClr val="FF0000"/>
                          </a:solidFill>
                          <a:latin typeface="Comic Sans MS" panose="030F0702030302020204" pitchFamily="66" charset="0"/>
                        </a:rPr>
                        <a:t>Red Pen: </a:t>
                      </a:r>
                      <a:r>
                        <a:rPr lang="en-GB" sz="2000" dirty="0">
                          <a:solidFill>
                            <a:srgbClr val="FF0000"/>
                          </a:solidFill>
                          <a:latin typeface="Comic Sans MS" panose="030F0702030302020204" pitchFamily="66" charset="0"/>
                        </a:rPr>
                        <a:t>How does the outer ear help us to hear better?</a:t>
                      </a:r>
                      <a:endParaRPr lang="en-GB" sz="2000" b="1" dirty="0">
                        <a:solidFill>
                          <a:srgbClr val="FF0000"/>
                        </a:solidFill>
                        <a:latin typeface="Comic Sans MS" panose="030F0702030302020204" pitchFamily="66" charset="0"/>
                      </a:endParaRPr>
                    </a:p>
                  </a:txBody>
                  <a:tcPr/>
                </a:tc>
                <a:tc>
                  <a:txBody>
                    <a:bodyPr/>
                    <a:lstStyle/>
                    <a:p>
                      <a:r>
                        <a:rPr lang="en-GB" sz="2000" dirty="0">
                          <a:latin typeface="Comic Sans MS" panose="030F0702030302020204" pitchFamily="66" charset="0"/>
                        </a:rPr>
                        <a:t>Create your own explanation text showing how we hear things. </a:t>
                      </a:r>
                    </a:p>
                    <a:p>
                      <a:r>
                        <a:rPr lang="en-GB" sz="2000" dirty="0">
                          <a:latin typeface="Comic Sans MS" panose="030F0702030302020204" pitchFamily="66" charset="0"/>
                        </a:rPr>
                        <a:t>Draw your own diagrams and write your own descriptions.</a:t>
                      </a:r>
                    </a:p>
                    <a:p>
                      <a:endParaRPr lang="en-GB" sz="2000" dirty="0">
                        <a:latin typeface="Comic Sans MS" panose="030F0702030302020204" pitchFamily="66" charset="0"/>
                      </a:endParaRPr>
                    </a:p>
                    <a:p>
                      <a:r>
                        <a:rPr lang="en-GB" sz="2000" b="1" dirty="0">
                          <a:solidFill>
                            <a:srgbClr val="FF0000"/>
                          </a:solidFill>
                          <a:latin typeface="Comic Sans MS" panose="030F0702030302020204" pitchFamily="66" charset="0"/>
                        </a:rPr>
                        <a:t>Red Pen: </a:t>
                      </a:r>
                      <a:r>
                        <a:rPr lang="en-GB" sz="2000" dirty="0">
                          <a:solidFill>
                            <a:srgbClr val="FF0000"/>
                          </a:solidFill>
                          <a:latin typeface="Comic Sans MS" panose="030F0702030302020204" pitchFamily="66" charset="0"/>
                        </a:rPr>
                        <a:t>Sam says, </a:t>
                      </a:r>
                      <a:r>
                        <a:rPr lang="en-GB" sz="2000" i="1" dirty="0">
                          <a:solidFill>
                            <a:srgbClr val="FF0000"/>
                          </a:solidFill>
                          <a:latin typeface="Comic Sans MS" panose="030F0702030302020204" pitchFamily="66" charset="0"/>
                        </a:rPr>
                        <a:t>‘I don’t think we need an outer ear. As long as I have an ear canal, I will still be able to hear.’ </a:t>
                      </a:r>
                    </a:p>
                    <a:p>
                      <a:r>
                        <a:rPr lang="en-GB" sz="2000" dirty="0">
                          <a:solidFill>
                            <a:srgbClr val="FF0000"/>
                          </a:solidFill>
                          <a:latin typeface="Comic Sans MS" panose="030F0702030302020204" pitchFamily="66" charset="0"/>
                        </a:rPr>
                        <a:t>Do you agree with Sam? Explain your reasoning. </a:t>
                      </a:r>
                      <a:endParaRPr lang="en-GB" sz="2000" b="1" dirty="0">
                        <a:solidFill>
                          <a:srgbClr val="FF0000"/>
                        </a:solidFill>
                        <a:latin typeface="Comic Sans MS" panose="030F0702030302020204" pitchFamily="66" charset="0"/>
                      </a:endParaRPr>
                    </a:p>
                  </a:txBody>
                  <a:tcPr/>
                </a:tc>
                <a:extLst>
                  <a:ext uri="{0D108BD9-81ED-4DB2-BD59-A6C34878D82A}">
                    <a16:rowId xmlns:a16="http://schemas.microsoft.com/office/drawing/2014/main" val="4153305502"/>
                  </a:ext>
                </a:extLst>
              </a:tr>
            </a:tbl>
          </a:graphicData>
        </a:graphic>
      </p:graphicFrame>
    </p:spTree>
    <p:extLst>
      <p:ext uri="{BB962C8B-B14F-4D97-AF65-F5344CB8AC3E}">
        <p14:creationId xmlns:p14="http://schemas.microsoft.com/office/powerpoint/2010/main" val="36415778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9637E0-36F9-46E0-AA6A-0AB626D9EB95}">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933c73ff-1f47-478d-836a-52d41c4c8390"/>
    <ds:schemaRef ds:uri="b7193443-4924-4c98-83f1-322a08f13154"/>
    <ds:schemaRef ds:uri="http://www.w3.org/XML/1998/namespace"/>
  </ds:schemaRefs>
</ds:datastoreItem>
</file>

<file path=customXml/itemProps2.xml><?xml version="1.0" encoding="utf-8"?>
<ds:datastoreItem xmlns:ds="http://schemas.openxmlformats.org/officeDocument/2006/customXml" ds:itemID="{43AE0B36-715E-4ECA-822B-34960EA733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E52C871-AFD4-4A6E-BCA5-C2F7C126AF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TM02900722[[fn=Ion Boardroom]]</Template>
  <TotalTime>1358</TotalTime>
  <Words>641</Words>
  <Application>Microsoft Office PowerPoint</Application>
  <PresentationFormat>Widescreen</PresentationFormat>
  <Paragraphs>54</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Century Gothic</vt:lpstr>
      <vt:lpstr>Comic Sans MS</vt:lpstr>
      <vt:lpstr>Wingdings 3</vt:lpstr>
      <vt:lpstr>Ion Boardroom</vt:lpstr>
      <vt:lpstr>Thursday 24th March 2021</vt:lpstr>
      <vt:lpstr>Starter</vt:lpstr>
      <vt:lpstr>Starter:</vt:lpstr>
      <vt:lpstr>PowerPoint Presentation</vt:lpstr>
      <vt:lpstr>How do we hear sounds?</vt:lpstr>
      <vt:lpstr>PowerPoint Presentation</vt:lpstr>
      <vt:lpstr>https://www.bbc.co.uk/programmes/p02gd7m9 </vt:lpstr>
      <vt:lpstr>PowerPoint Presentation</vt:lpstr>
      <vt:lpstr>How our ears work:</vt:lpstr>
      <vt:lpstr>PowerPoint Presentation</vt:lpstr>
      <vt:lpstr>The structure of the ear:</vt:lpstr>
      <vt:lpstr>Scientific Vocabulary</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15th March 2020</dc:title>
  <dc:creator>Emily Fenner</dc:creator>
  <cp:lastModifiedBy>Rachael Norman</cp:lastModifiedBy>
  <cp:revision>17</cp:revision>
  <dcterms:created xsi:type="dcterms:W3CDTF">2021-03-04T07:53:38Z</dcterms:created>
  <dcterms:modified xsi:type="dcterms:W3CDTF">2022-03-18T12:03:20Z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