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331" r:id="rId2"/>
    <p:sldId id="431" r:id="rId3"/>
    <p:sldId id="433" r:id="rId4"/>
    <p:sldId id="432" r:id="rId5"/>
    <p:sldId id="355" r:id="rId6"/>
    <p:sldId id="372" r:id="rId7"/>
    <p:sldId id="434" r:id="rId8"/>
    <p:sldId id="435" r:id="rId9"/>
    <p:sldId id="436" r:id="rId10"/>
    <p:sldId id="437" r:id="rId11"/>
    <p:sldId id="43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1212" y="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77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48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0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05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60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8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07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411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83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881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3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6392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92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13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3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424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D46A8B55-C11A-4C8F-96E7-7DA618FFBC74}"/>
              </a:ext>
            </a:extLst>
          </p:cNvPr>
          <p:cNvSpPr/>
          <p:nvPr/>
        </p:nvSpPr>
        <p:spPr>
          <a:xfrm>
            <a:off x="5389418" y="3235806"/>
            <a:ext cx="5223164" cy="2319868"/>
          </a:xfrm>
          <a:prstGeom prst="wedgeRoundRectCallout">
            <a:avLst>
              <a:gd name="adj1" fmla="val -62743"/>
              <a:gd name="adj2" fmla="val 46973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BA171-7CCC-4BEE-896E-AEAA62CDB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0057" y="823151"/>
            <a:ext cx="8551333" cy="1646302"/>
          </a:xfrm>
        </p:spPr>
        <p:txBody>
          <a:bodyPr>
            <a:normAutofit fontScale="90000"/>
          </a:bodyPr>
          <a:lstStyle/>
          <a:p>
            <a:r>
              <a:rPr lang="en-GB" dirty="0"/>
              <a:t>Wednesday 16</a:t>
            </a:r>
            <a:r>
              <a:rPr lang="en-GB" baseline="30000" dirty="0"/>
              <a:t>th</a:t>
            </a:r>
            <a:r>
              <a:rPr lang="en-GB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957" y="2138906"/>
            <a:ext cx="9368752" cy="1096899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C: </a:t>
            </a:r>
            <a:r>
              <a:rPr lang="en-GB" sz="24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Number line to 1000</a:t>
            </a:r>
            <a:endParaRPr lang="en-GB" sz="24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32" y="2990573"/>
            <a:ext cx="4321643" cy="399211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5902036" y="3622196"/>
            <a:ext cx="4710546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Today, Miss Watton is looking for growth mindset</a:t>
            </a:r>
            <a:r>
              <a:rPr lang="en-US" sz="28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!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71104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099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Warm Up Game!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9919F69-1401-4E34-93E6-72EEB57B339B}"/>
              </a:ext>
            </a:extLst>
          </p:cNvPr>
          <p:cNvSpPr txBox="1">
            <a:spLocks/>
          </p:cNvSpPr>
          <p:nvPr/>
        </p:nvSpPr>
        <p:spPr>
          <a:xfrm>
            <a:off x="2583873" y="1745537"/>
            <a:ext cx="6608618" cy="44417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Times table challenge!</a:t>
            </a:r>
          </a:p>
          <a:p>
            <a:pPr algn="ctr"/>
            <a:endParaRPr lang="en-GB" sz="6700" dirty="0">
              <a:solidFill>
                <a:schemeClr val="accent2"/>
              </a:solidFill>
              <a:latin typeface="+mj-lt"/>
            </a:endParaRPr>
          </a:p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Write 1-10 down your whiteboard</a:t>
            </a: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900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Warm Up Game!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0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9919F69-1401-4E34-93E6-72EEB57B339B}"/>
              </a:ext>
            </a:extLst>
          </p:cNvPr>
          <p:cNvSpPr txBox="1">
            <a:spLocks/>
          </p:cNvSpPr>
          <p:nvPr/>
        </p:nvSpPr>
        <p:spPr>
          <a:xfrm>
            <a:off x="2583873" y="685800"/>
            <a:ext cx="6608618" cy="592372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indent="-74295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    3x3</a:t>
            </a:r>
          </a:p>
          <a:p>
            <a:pPr marL="1143000" indent="-114300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3x7</a:t>
            </a:r>
          </a:p>
          <a:p>
            <a:pPr marL="1143000" indent="-114300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3x2</a:t>
            </a:r>
          </a:p>
          <a:p>
            <a:pPr marL="1143000" indent="-114300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3x10</a:t>
            </a:r>
          </a:p>
          <a:p>
            <a:pPr marL="1143000" indent="-114300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3x1</a:t>
            </a:r>
          </a:p>
          <a:p>
            <a:pPr marL="1143000" indent="-114300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3x6</a:t>
            </a:r>
          </a:p>
          <a:p>
            <a:pPr marL="1143000" indent="-114300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3x8</a:t>
            </a:r>
          </a:p>
          <a:p>
            <a:pPr marL="1143000" indent="-114300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3x9</a:t>
            </a:r>
          </a:p>
          <a:p>
            <a:pPr marL="1143000" indent="-114300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3x5</a:t>
            </a:r>
          </a:p>
          <a:p>
            <a:pPr marL="1143000" indent="-114300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3x4</a:t>
            </a:r>
          </a:p>
          <a:p>
            <a:pPr marL="1143000" indent="-114300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3x11</a:t>
            </a:r>
          </a:p>
          <a:p>
            <a:pPr marL="1143000" indent="-1143000" algn="l">
              <a:buAutoNum type="arabicPeriod"/>
            </a:pPr>
            <a:r>
              <a:rPr lang="en-GB" sz="11200" dirty="0">
                <a:solidFill>
                  <a:schemeClr val="tx1"/>
                </a:solidFill>
              </a:rPr>
              <a:t>3x12</a:t>
            </a:r>
          </a:p>
          <a:p>
            <a:pPr algn="ctr"/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8139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Let’s recap yesterday!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5DB962BA-B781-49C0-A5A0-06366B8BDAED}"/>
              </a:ext>
            </a:extLst>
          </p:cNvPr>
          <p:cNvSpPr txBox="1">
            <a:spLocks/>
          </p:cNvSpPr>
          <p:nvPr/>
        </p:nvSpPr>
        <p:spPr>
          <a:xfrm>
            <a:off x="2408884" y="2503112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?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331A52AF-3304-4924-9BDA-E2988B86A0EC}"/>
              </a:ext>
            </a:extLst>
          </p:cNvPr>
          <p:cNvSpPr txBox="1">
            <a:spLocks/>
          </p:cNvSpPr>
          <p:nvPr/>
        </p:nvSpPr>
        <p:spPr>
          <a:xfrm>
            <a:off x="4022336" y="3365941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?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1C3C9AF-6CA0-4C87-A07E-95B1B34AE075}"/>
              </a:ext>
            </a:extLst>
          </p:cNvPr>
          <p:cNvSpPr txBox="1">
            <a:spLocks/>
          </p:cNvSpPr>
          <p:nvPr/>
        </p:nvSpPr>
        <p:spPr>
          <a:xfrm>
            <a:off x="1079129" y="4341119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?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FF8B57-67DA-43D2-A512-4E85D4A37A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5112" y="1409700"/>
            <a:ext cx="6581775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645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Rachelle has drawn this number line.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 friend Alistair has drawn a different number line with the same midpoint.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could the start and end points of his number line have been?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789C309-E0E1-44ED-849F-2AB1DDB28EE7}"/>
              </a:ext>
            </a:extLst>
          </p:cNvPr>
          <p:cNvCxnSpPr>
            <a:cxnSpLocks/>
          </p:cNvCxnSpPr>
          <p:nvPr/>
        </p:nvCxnSpPr>
        <p:spPr>
          <a:xfrm>
            <a:off x="2505146" y="2181219"/>
            <a:ext cx="6931409" cy="0"/>
          </a:xfrm>
          <a:prstGeom prst="straightConnector1">
            <a:avLst/>
          </a:prstGeom>
          <a:ln w="57150">
            <a:solidFill>
              <a:schemeClr val="accent5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75DE122-605E-45A3-AF93-AB75C2F3CB50}"/>
              </a:ext>
            </a:extLst>
          </p:cNvPr>
          <p:cNvGraphicFramePr>
            <a:graphicFrameLocks noGrp="1"/>
          </p:cNvGraphicFramePr>
          <p:nvPr/>
        </p:nvGraphicFramePr>
        <p:xfrm>
          <a:off x="2196176" y="2281135"/>
          <a:ext cx="7511704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55852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3755852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640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396C1ACC-04B7-401F-872E-0C691672EF7E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9AE328FA-3FDD-478F-B488-E747E2CE9A53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952B9B2-9C88-4D11-A450-D77F1677F9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Rachelle has drawn this number line.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 friend Alistair has drawn a different number line with the same midpoint.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could the start and end points of his number line have been?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Possible answers: 610 and 630, 520 and 720.</a:t>
            </a: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C12C5EF-BCDF-4349-9F72-C1EA81871F8E}"/>
              </a:ext>
            </a:extLst>
          </p:cNvPr>
          <p:cNvGrpSpPr/>
          <p:nvPr/>
        </p:nvGrpSpPr>
        <p:grpSpPr>
          <a:xfrm>
            <a:off x="1595151" y="6454318"/>
            <a:ext cx="1233774" cy="403587"/>
            <a:chOff x="79697" y="6454317"/>
            <a:chExt cx="1233774" cy="403587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2863A554-4EB7-4E5A-88DD-812EC1F9AD85}"/>
                </a:ext>
              </a:extLst>
            </p:cNvPr>
            <p:cNvSpPr txBox="1"/>
            <p:nvPr/>
          </p:nvSpPr>
          <p:spPr>
            <a:xfrm>
              <a:off x="79697" y="6688627"/>
              <a:ext cx="123377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97C58E5-030D-4610-B8B0-F49FE891BF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BA5CE85-89ED-467F-837A-AC30C809EC0B}"/>
              </a:ext>
            </a:extLst>
          </p:cNvPr>
          <p:cNvCxnSpPr>
            <a:cxnSpLocks/>
          </p:cNvCxnSpPr>
          <p:nvPr/>
        </p:nvCxnSpPr>
        <p:spPr>
          <a:xfrm>
            <a:off x="2505146" y="2181214"/>
            <a:ext cx="6931409" cy="0"/>
          </a:xfrm>
          <a:prstGeom prst="straightConnector1">
            <a:avLst/>
          </a:prstGeom>
          <a:ln w="57150">
            <a:solidFill>
              <a:schemeClr val="accent5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66C61FFC-2F68-4DF5-BFC4-55DA97A7BAC5}"/>
              </a:ext>
            </a:extLst>
          </p:cNvPr>
          <p:cNvGraphicFramePr>
            <a:graphicFrameLocks noGrp="1"/>
          </p:cNvGraphicFramePr>
          <p:nvPr/>
        </p:nvGraphicFramePr>
        <p:xfrm>
          <a:off x="2196176" y="2281130"/>
          <a:ext cx="7511704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55852">
                  <a:extLst>
                    <a:ext uri="{9D8B030D-6E8A-4147-A177-3AD203B41FA5}">
                      <a16:colId xmlns:a16="http://schemas.microsoft.com/office/drawing/2014/main" val="3443517776"/>
                    </a:ext>
                  </a:extLst>
                </a:gridCol>
                <a:gridCol w="3755852">
                  <a:extLst>
                    <a:ext uri="{9D8B030D-6E8A-4147-A177-3AD203B41FA5}">
                      <a16:colId xmlns:a16="http://schemas.microsoft.com/office/drawing/2014/main" val="2576491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640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57205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1780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Think, Pair, Share is Ron correct?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5DB962BA-B781-49C0-A5A0-06366B8BDAED}"/>
              </a:ext>
            </a:extLst>
          </p:cNvPr>
          <p:cNvSpPr txBox="1">
            <a:spLocks/>
          </p:cNvSpPr>
          <p:nvPr/>
        </p:nvSpPr>
        <p:spPr>
          <a:xfrm>
            <a:off x="2408884" y="2503112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?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331A52AF-3304-4924-9BDA-E2988B86A0EC}"/>
              </a:ext>
            </a:extLst>
          </p:cNvPr>
          <p:cNvSpPr txBox="1">
            <a:spLocks/>
          </p:cNvSpPr>
          <p:nvPr/>
        </p:nvSpPr>
        <p:spPr>
          <a:xfrm>
            <a:off x="4022336" y="3365941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?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1C3C9AF-6CA0-4C87-A07E-95B1B34AE075}"/>
              </a:ext>
            </a:extLst>
          </p:cNvPr>
          <p:cNvSpPr txBox="1">
            <a:spLocks/>
          </p:cNvSpPr>
          <p:nvPr/>
        </p:nvSpPr>
        <p:spPr>
          <a:xfrm>
            <a:off x="1079129" y="4341119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?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0A7FE8-543E-4135-AE36-EEE625412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1885950"/>
            <a:ext cx="6477000" cy="3086100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1ABDD4E2-8676-41D4-B72E-EB64262F8F10}"/>
              </a:ext>
            </a:extLst>
          </p:cNvPr>
          <p:cNvSpPr txBox="1">
            <a:spLocks/>
          </p:cNvSpPr>
          <p:nvPr/>
        </p:nvSpPr>
        <p:spPr>
          <a:xfrm>
            <a:off x="6711087" y="2754802"/>
            <a:ext cx="615558" cy="5337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10s</a:t>
            </a:r>
            <a:endParaRPr lang="en-GB" sz="14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44700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We are going to practice our estimating skills!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823FB9C3-192F-46D8-8748-B18E4A9B73A9}"/>
              </a:ext>
            </a:extLst>
          </p:cNvPr>
          <p:cNvSpPr txBox="1">
            <a:spLocks/>
          </p:cNvSpPr>
          <p:nvPr/>
        </p:nvSpPr>
        <p:spPr>
          <a:xfrm>
            <a:off x="2908601" y="3154987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What does </a:t>
            </a:r>
            <a:r>
              <a:rPr lang="en-US" sz="4400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estimating</a:t>
            </a:r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 mean?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75981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823FB9C3-192F-46D8-8748-B18E4A9B73A9}"/>
              </a:ext>
            </a:extLst>
          </p:cNvPr>
          <p:cNvSpPr txBox="1">
            <a:spLocks/>
          </p:cNvSpPr>
          <p:nvPr/>
        </p:nvSpPr>
        <p:spPr>
          <a:xfrm>
            <a:off x="2583873" y="1884987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What number could this be?</a:t>
            </a:r>
          </a:p>
          <a:p>
            <a:pPr algn="ctr"/>
            <a:endParaRPr lang="en-US" sz="4400" dirty="0">
              <a:solidFill>
                <a:schemeClr val="accent2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(See whiteboard drawing)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529557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823FB9C3-192F-46D8-8748-B18E4A9B73A9}"/>
              </a:ext>
            </a:extLst>
          </p:cNvPr>
          <p:cNvSpPr txBox="1">
            <a:spLocks/>
          </p:cNvSpPr>
          <p:nvPr/>
        </p:nvSpPr>
        <p:spPr>
          <a:xfrm>
            <a:off x="2583873" y="1884987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Your turn!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43788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823FB9C3-192F-46D8-8748-B18E4A9B73A9}"/>
              </a:ext>
            </a:extLst>
          </p:cNvPr>
          <p:cNvSpPr txBox="1">
            <a:spLocks/>
          </p:cNvSpPr>
          <p:nvPr/>
        </p:nvSpPr>
        <p:spPr>
          <a:xfrm>
            <a:off x="2583873" y="1884987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Plenary!</a:t>
            </a:r>
          </a:p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Lets count in multiples of 3 to get out to break!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2476517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48A2179-A0F7-447B-8262-274BD4A33479}"/>
</file>

<file path=customXml/itemProps2.xml><?xml version="1.0" encoding="utf-8"?>
<ds:datastoreItem xmlns:ds="http://schemas.openxmlformats.org/officeDocument/2006/customXml" ds:itemID="{CF8ECC47-4760-4D41-8CD6-5C8594C252E3}"/>
</file>

<file path=customXml/itemProps3.xml><?xml version="1.0" encoding="utf-8"?>
<ds:datastoreItem xmlns:ds="http://schemas.openxmlformats.org/officeDocument/2006/customXml" ds:itemID="{9EC1CBB0-0150-4C41-AA0E-9932E7DBF6C9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4126</TotalTime>
  <Words>225</Words>
  <Application>Microsoft Office PowerPoint</Application>
  <PresentationFormat>Widescreen</PresentationFormat>
  <Paragraphs>77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Cambria</vt:lpstr>
      <vt:lpstr>Century Gothic</vt:lpstr>
      <vt:lpstr>Comic Sans MS</vt:lpstr>
      <vt:lpstr>SassoonCRInfantMedium</vt:lpstr>
      <vt:lpstr>Trebuchet MS</vt:lpstr>
      <vt:lpstr>Wingdings 3</vt:lpstr>
      <vt:lpstr>Facet</vt:lpstr>
      <vt:lpstr>Wednesday 16th September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15</cp:revision>
  <dcterms:created xsi:type="dcterms:W3CDTF">2020-09-10T19:04:55Z</dcterms:created>
  <dcterms:modified xsi:type="dcterms:W3CDTF">2020-09-13T15:51:02Z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