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06" r:id="rId14"/>
    <p:sldId id="299" r:id="rId15"/>
    <p:sldId id="308" r:id="rId16"/>
    <p:sldId id="300" r:id="rId17"/>
    <p:sldId id="307" r:id="rId18"/>
    <p:sldId id="309" r:id="rId19"/>
    <p:sldId id="310" r:id="rId20"/>
    <p:sldId id="301" r:id="rId21"/>
    <p:sldId id="311" r:id="rId22"/>
    <p:sldId id="313" r:id="rId23"/>
    <p:sldId id="314" r:id="rId24"/>
    <p:sldId id="31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26" Type="http://schemas.openxmlformats.org/officeDocument/2006/relationships/image" Target="../media/image36.png"/><Relationship Id="rId3" Type="http://schemas.openxmlformats.org/officeDocument/2006/relationships/image" Target="../media/image13.png"/><Relationship Id="rId21" Type="http://schemas.openxmlformats.org/officeDocument/2006/relationships/image" Target="../media/image31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29" Type="http://schemas.openxmlformats.org/officeDocument/2006/relationships/image" Target="../media/image39.png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24" Type="http://schemas.openxmlformats.org/officeDocument/2006/relationships/image" Target="../media/image34.png"/><Relationship Id="rId15" Type="http://schemas.openxmlformats.org/officeDocument/2006/relationships/image" Target="../media/image25.png"/><Relationship Id="rId23" Type="http://schemas.openxmlformats.org/officeDocument/2006/relationships/image" Target="../media/image33.png"/><Relationship Id="rId28" Type="http://schemas.openxmlformats.org/officeDocument/2006/relationships/image" Target="../media/image38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openxmlformats.org/officeDocument/2006/relationships/image" Target="../media/image32.png"/><Relationship Id="rId27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4.png"/><Relationship Id="rId9" Type="http://schemas.openxmlformats.org/officeDocument/2006/relationships/image" Target="../media/image14.png"/><Relationship Id="rId1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1.png"/><Relationship Id="rId20" Type="http://schemas.openxmlformats.org/officeDocument/2006/relationships/image" Target="../media/image13.png"/><Relationship Id="rId1" Type="http://schemas.openxmlformats.org/officeDocument/2006/relationships/tags" Target="../tags/tag5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19" Type="http://schemas.openxmlformats.org/officeDocument/2006/relationships/image" Target="../media/image64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1.png"/><Relationship Id="rId1" Type="http://schemas.openxmlformats.org/officeDocument/2006/relationships/tags" Target="../tags/tag6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19" Type="http://schemas.openxmlformats.org/officeDocument/2006/relationships/image" Target="../media/image64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62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0.png"/><Relationship Id="rId20" Type="http://schemas.openxmlformats.org/officeDocument/2006/relationships/image" Target="../media/image13.png"/><Relationship Id="rId1" Type="http://schemas.openxmlformats.org/officeDocument/2006/relationships/tags" Target="../tags/tag7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65.pn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19" Type="http://schemas.openxmlformats.org/officeDocument/2006/relationships/image" Target="../media/image66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7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1.png"/><Relationship Id="rId20" Type="http://schemas.openxmlformats.org/officeDocument/2006/relationships/image" Target="../media/image68.png"/><Relationship Id="rId1" Type="http://schemas.openxmlformats.org/officeDocument/2006/relationships/tags" Target="../tags/tag8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19" Type="http://schemas.openxmlformats.org/officeDocument/2006/relationships/image" Target="../media/image13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9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1.png"/><Relationship Id="rId20" Type="http://schemas.openxmlformats.org/officeDocument/2006/relationships/image" Target="../media/image70.png"/><Relationship Id="rId1" Type="http://schemas.openxmlformats.org/officeDocument/2006/relationships/tags" Target="../tags/tag9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19" Type="http://schemas.openxmlformats.org/officeDocument/2006/relationships/image" Target="../media/image13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1906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7534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the bar models to find: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1)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of 12                            2)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of 12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3)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of 12        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4)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of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do you notice?          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753469"/>
              </a:xfrm>
              <a:prstGeom prst="rect">
                <a:avLst/>
              </a:prstGeom>
              <a:blipFill>
                <a:blip r:embed="rId4"/>
                <a:stretch>
                  <a:fillRect l="-1626" t="-786" r="-49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227409"/>
              </p:ext>
            </p:extLst>
          </p:nvPr>
        </p:nvGraphicFramePr>
        <p:xfrm>
          <a:off x="962296" y="2037803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972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156972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448550"/>
              </p:ext>
            </p:extLst>
          </p:nvPr>
        </p:nvGraphicFramePr>
        <p:xfrm>
          <a:off x="4915988" y="2037803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486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784860">
                  <a:extLst>
                    <a:ext uri="{9D8B030D-6E8A-4147-A177-3AD203B41FA5}">
                      <a16:colId xmlns:a16="http://schemas.microsoft.com/office/drawing/2014/main" val="1351832099"/>
                    </a:ext>
                  </a:extLst>
                </a:gridCol>
                <a:gridCol w="78486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  <a:gridCol w="784860">
                  <a:extLst>
                    <a:ext uri="{9D8B030D-6E8A-4147-A177-3AD203B41FA5}">
                      <a16:colId xmlns:a16="http://schemas.microsoft.com/office/drawing/2014/main" val="1817148950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612721"/>
              </p:ext>
            </p:extLst>
          </p:nvPr>
        </p:nvGraphicFramePr>
        <p:xfrm>
          <a:off x="962296" y="4536940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324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3006316923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2883336057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3060184731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818253371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973404"/>
              </p:ext>
            </p:extLst>
          </p:nvPr>
        </p:nvGraphicFramePr>
        <p:xfrm>
          <a:off x="4915988" y="4536940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62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1169837329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006316923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33701254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883336057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171433538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397517732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06018473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1181185616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81825337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069491643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4915988" y="4545646"/>
            <a:ext cx="1569720" cy="587102"/>
          </a:xfrm>
          <a:prstGeom prst="rect">
            <a:avLst/>
          </a:prstGeom>
          <a:solidFill>
            <a:schemeClr val="accent1">
              <a:lumMod val="20000"/>
              <a:lumOff val="8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4915988" y="2037803"/>
            <a:ext cx="1569720" cy="587102"/>
          </a:xfrm>
          <a:prstGeom prst="rect">
            <a:avLst/>
          </a:prstGeom>
          <a:solidFill>
            <a:schemeClr val="accent1">
              <a:lumMod val="20000"/>
              <a:lumOff val="8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962296" y="4536940"/>
            <a:ext cx="1569720" cy="587102"/>
          </a:xfrm>
          <a:prstGeom prst="rect">
            <a:avLst/>
          </a:prstGeom>
          <a:solidFill>
            <a:schemeClr val="accent1">
              <a:lumMod val="20000"/>
              <a:lumOff val="8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962296" y="2037803"/>
            <a:ext cx="1569720" cy="587102"/>
          </a:xfrm>
          <a:prstGeom prst="rect">
            <a:avLst/>
          </a:prstGeom>
          <a:solidFill>
            <a:schemeClr val="accent1">
              <a:lumMod val="20000"/>
              <a:lumOff val="80000"/>
              <a:alpha val="4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7534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the bar models to find: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1)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of 12                            2)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of 12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3)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of 12        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4)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of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do you notice?          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753469"/>
              </a:xfrm>
              <a:prstGeom prst="rect">
                <a:avLst/>
              </a:prstGeom>
              <a:blipFill>
                <a:blip r:embed="rId5"/>
                <a:stretch>
                  <a:fillRect l="-1626" t="-786" r="-49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227409"/>
              </p:ext>
            </p:extLst>
          </p:nvPr>
        </p:nvGraphicFramePr>
        <p:xfrm>
          <a:off x="962296" y="2037803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972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156972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448550"/>
              </p:ext>
            </p:extLst>
          </p:nvPr>
        </p:nvGraphicFramePr>
        <p:xfrm>
          <a:off x="4915988" y="2037803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486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784860">
                  <a:extLst>
                    <a:ext uri="{9D8B030D-6E8A-4147-A177-3AD203B41FA5}">
                      <a16:colId xmlns:a16="http://schemas.microsoft.com/office/drawing/2014/main" val="1351832099"/>
                    </a:ext>
                  </a:extLst>
                </a:gridCol>
                <a:gridCol w="78486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  <a:gridCol w="784860">
                  <a:extLst>
                    <a:ext uri="{9D8B030D-6E8A-4147-A177-3AD203B41FA5}">
                      <a16:colId xmlns:a16="http://schemas.microsoft.com/office/drawing/2014/main" val="1817148950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612721"/>
              </p:ext>
            </p:extLst>
          </p:nvPr>
        </p:nvGraphicFramePr>
        <p:xfrm>
          <a:off x="962296" y="4536940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324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3006316923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2883336057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3060184731"/>
                    </a:ext>
                  </a:extLst>
                </a:gridCol>
                <a:gridCol w="523240">
                  <a:extLst>
                    <a:ext uri="{9D8B030D-6E8A-4147-A177-3AD203B41FA5}">
                      <a16:colId xmlns:a16="http://schemas.microsoft.com/office/drawing/2014/main" val="818253371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973404"/>
              </p:ext>
            </p:extLst>
          </p:nvPr>
        </p:nvGraphicFramePr>
        <p:xfrm>
          <a:off x="4915988" y="4536940"/>
          <a:ext cx="3139440" cy="587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620">
                  <a:extLst>
                    <a:ext uri="{9D8B030D-6E8A-4147-A177-3AD203B41FA5}">
                      <a16:colId xmlns:a16="http://schemas.microsoft.com/office/drawing/2014/main" val="3962186423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1169837329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006316923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33701254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883336057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171433538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101688665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397517732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06018473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1181185616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81825337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3069491643"/>
                    </a:ext>
                  </a:extLst>
                </a:gridCol>
              </a:tblGrid>
              <a:tr h="587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73747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132905" y="1194294"/>
            <a:ext cx="535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6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93428" y="1194294"/>
            <a:ext cx="535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6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32905" y="3556342"/>
            <a:ext cx="535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6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425968" y="3557562"/>
            <a:ext cx="535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6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1292782" y="207995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582791" y="207995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872800" y="207995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287801" y="238739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577810" y="238739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867819" y="238739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867483" y="207995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157492" y="207995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447501" y="207995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862502" y="238739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152511" y="238739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442520" y="238739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106450" y="2090711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396459" y="2090711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827959" y="2119334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273358" y="237333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007959" y="2359258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161886" y="209808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681151" y="2090711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971160" y="2090711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707522" y="2090711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826615" y="2359258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7381216" y="2117813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7561216" y="2359258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1053953" y="4597898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1602800" y="461031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070194" y="4610315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195674" y="4850773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1692800" y="4863689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213841" y="4863689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628654" y="4597898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2801466" y="4810796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3208672" y="4597898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3290225" y="4838856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3812953" y="4860970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3703523" y="4597898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4952220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5214995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5477770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5740545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6003320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6266095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6528870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6791645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7054420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7317195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7579970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7842743" y="4752652"/>
            <a:ext cx="180000" cy="180000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189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5" grpId="0" animBg="1"/>
      <p:bldP spid="26" grpId="0" animBg="1"/>
      <p:bldP spid="24" grpId="0" animBg="1"/>
      <p:bldP spid="3" grpId="0"/>
      <p:bldP spid="10" grpId="0"/>
      <p:bldP spid="22" grpId="0"/>
      <p:bldP spid="23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355745"/>
            <a:ext cx="704088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Whitney and Dora are shading shapes to show equivalent fractions.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Which equivalent fractions have they shaded?</a:t>
            </a:r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702675" y="1985815"/>
                <a:ext cx="1274461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2675" y="1985815"/>
                <a:ext cx="1274461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29" y="3959975"/>
            <a:ext cx="1272098" cy="15345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257" y="4031939"/>
            <a:ext cx="1289960" cy="159075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928905"/>
              </p:ext>
            </p:extLst>
          </p:nvPr>
        </p:nvGraphicFramePr>
        <p:xfrm>
          <a:off x="1754453" y="1828572"/>
          <a:ext cx="1887940" cy="11401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588">
                  <a:extLst>
                    <a:ext uri="{9D8B030D-6E8A-4147-A177-3AD203B41FA5}">
                      <a16:colId xmlns:a16="http://schemas.microsoft.com/office/drawing/2014/main" val="864823934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1189394247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811127822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919700720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2502504353"/>
                    </a:ext>
                  </a:extLst>
                </a:gridCol>
              </a:tblGrid>
              <a:tr h="114011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053511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971024"/>
              </p:ext>
            </p:extLst>
          </p:nvPr>
        </p:nvGraphicFramePr>
        <p:xfrm>
          <a:off x="5015124" y="1828572"/>
          <a:ext cx="1887940" cy="1140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588">
                  <a:extLst>
                    <a:ext uri="{9D8B030D-6E8A-4147-A177-3AD203B41FA5}">
                      <a16:colId xmlns:a16="http://schemas.microsoft.com/office/drawing/2014/main" val="864823934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1189394247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811127822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919700720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2502504353"/>
                    </a:ext>
                  </a:extLst>
                </a:gridCol>
              </a:tblGrid>
              <a:tr h="5700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053511"/>
                  </a:ext>
                </a:extLst>
              </a:tr>
              <a:tr h="5700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815707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850184"/>
              </p:ext>
            </p:extLst>
          </p:nvPr>
        </p:nvGraphicFramePr>
        <p:xfrm>
          <a:off x="1754453" y="3617804"/>
          <a:ext cx="1887940" cy="11401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588">
                  <a:extLst>
                    <a:ext uri="{9D8B030D-6E8A-4147-A177-3AD203B41FA5}">
                      <a16:colId xmlns:a16="http://schemas.microsoft.com/office/drawing/2014/main" val="864823934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1189394247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811127822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919700720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2502504353"/>
                    </a:ext>
                  </a:extLst>
                </a:gridCol>
              </a:tblGrid>
              <a:tr h="114011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053511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26614"/>
              </p:ext>
            </p:extLst>
          </p:nvPr>
        </p:nvGraphicFramePr>
        <p:xfrm>
          <a:off x="5015124" y="3617804"/>
          <a:ext cx="1887940" cy="1140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588">
                  <a:extLst>
                    <a:ext uri="{9D8B030D-6E8A-4147-A177-3AD203B41FA5}">
                      <a16:colId xmlns:a16="http://schemas.microsoft.com/office/drawing/2014/main" val="864823934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1189394247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811127822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3919700720"/>
                    </a:ext>
                  </a:extLst>
                </a:gridCol>
                <a:gridCol w="377588">
                  <a:extLst>
                    <a:ext uri="{9D8B030D-6E8A-4147-A177-3AD203B41FA5}">
                      <a16:colId xmlns:a16="http://schemas.microsoft.com/office/drawing/2014/main" val="2502504353"/>
                    </a:ext>
                  </a:extLst>
                </a:gridCol>
              </a:tblGrid>
              <a:tr h="5700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053511"/>
                  </a:ext>
                </a:extLst>
              </a:tr>
              <a:tr h="5700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815707"/>
                  </a:ext>
                </a:extLst>
              </a:tr>
            </a:tbl>
          </a:graphicData>
        </a:graphic>
      </p:graphicFrame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67821" y="904359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670665" y="10470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758426" y="3722247"/>
                <a:ext cx="1274461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8426" y="3722247"/>
                <a:ext cx="1274461" cy="76937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6615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9" grpId="0"/>
      <p:bldP spid="29" grpId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728701"/>
              </p:ext>
            </p:extLst>
          </p:nvPr>
        </p:nvGraphicFramePr>
        <p:xfrm>
          <a:off x="1776330" y="1756592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969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283808"/>
              </p:ext>
            </p:extLst>
          </p:nvPr>
        </p:nvGraphicFramePr>
        <p:xfrm>
          <a:off x="1776330" y="2804166"/>
          <a:ext cx="5307880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485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663485">
                  <a:extLst>
                    <a:ext uri="{9D8B030D-6E8A-4147-A177-3AD203B41FA5}">
                      <a16:colId xmlns:a16="http://schemas.microsoft.com/office/drawing/2014/main" val="3895481655"/>
                    </a:ext>
                  </a:extLst>
                </a:gridCol>
                <a:gridCol w="663485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663485">
                  <a:extLst>
                    <a:ext uri="{9D8B030D-6E8A-4147-A177-3AD203B41FA5}">
                      <a16:colId xmlns:a16="http://schemas.microsoft.com/office/drawing/2014/main" val="2257159505"/>
                    </a:ext>
                  </a:extLst>
                </a:gridCol>
                <a:gridCol w="663485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663485">
                  <a:extLst>
                    <a:ext uri="{9D8B030D-6E8A-4147-A177-3AD203B41FA5}">
                      <a16:colId xmlns:a16="http://schemas.microsoft.com/office/drawing/2014/main" val="197018776"/>
                    </a:ext>
                  </a:extLst>
                </a:gridCol>
                <a:gridCol w="663485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  <a:gridCol w="663485">
                  <a:extLst>
                    <a:ext uri="{9D8B030D-6E8A-4147-A177-3AD203B41FA5}">
                      <a16:colId xmlns:a16="http://schemas.microsoft.com/office/drawing/2014/main" val="246960580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787909"/>
              </p:ext>
            </p:extLst>
          </p:nvPr>
        </p:nvGraphicFramePr>
        <p:xfrm>
          <a:off x="1776326" y="3915232"/>
          <a:ext cx="5307880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2323">
                  <a:extLst>
                    <a:ext uri="{9D8B030D-6E8A-4147-A177-3AD203B41FA5}">
                      <a16:colId xmlns:a16="http://schemas.microsoft.com/office/drawing/2014/main" val="483070874"/>
                    </a:ext>
                  </a:extLst>
                </a:gridCol>
                <a:gridCol w="442324">
                  <a:extLst>
                    <a:ext uri="{9D8B030D-6E8A-4147-A177-3AD203B41FA5}">
                      <a16:colId xmlns:a16="http://schemas.microsoft.com/office/drawing/2014/main" val="3146388757"/>
                    </a:ext>
                  </a:extLst>
                </a:gridCol>
                <a:gridCol w="442323">
                  <a:extLst>
                    <a:ext uri="{9D8B030D-6E8A-4147-A177-3AD203B41FA5}">
                      <a16:colId xmlns:a16="http://schemas.microsoft.com/office/drawing/2014/main" val="1849413199"/>
                    </a:ext>
                  </a:extLst>
                </a:gridCol>
                <a:gridCol w="442323">
                  <a:extLst>
                    <a:ext uri="{9D8B030D-6E8A-4147-A177-3AD203B41FA5}">
                      <a16:colId xmlns:a16="http://schemas.microsoft.com/office/drawing/2014/main" val="3147002280"/>
                    </a:ext>
                  </a:extLst>
                </a:gridCol>
                <a:gridCol w="442324">
                  <a:extLst>
                    <a:ext uri="{9D8B030D-6E8A-4147-A177-3AD203B41FA5}">
                      <a16:colId xmlns:a16="http://schemas.microsoft.com/office/drawing/2014/main" val="741897103"/>
                    </a:ext>
                  </a:extLst>
                </a:gridCol>
                <a:gridCol w="442323">
                  <a:extLst>
                    <a:ext uri="{9D8B030D-6E8A-4147-A177-3AD203B41FA5}">
                      <a16:colId xmlns:a16="http://schemas.microsoft.com/office/drawing/2014/main" val="1764268739"/>
                    </a:ext>
                  </a:extLst>
                </a:gridCol>
                <a:gridCol w="442323">
                  <a:extLst>
                    <a:ext uri="{9D8B030D-6E8A-4147-A177-3AD203B41FA5}">
                      <a16:colId xmlns:a16="http://schemas.microsoft.com/office/drawing/2014/main" val="3095278099"/>
                    </a:ext>
                  </a:extLst>
                </a:gridCol>
                <a:gridCol w="442324">
                  <a:extLst>
                    <a:ext uri="{9D8B030D-6E8A-4147-A177-3AD203B41FA5}">
                      <a16:colId xmlns:a16="http://schemas.microsoft.com/office/drawing/2014/main" val="1630086332"/>
                    </a:ext>
                  </a:extLst>
                </a:gridCol>
                <a:gridCol w="442323">
                  <a:extLst>
                    <a:ext uri="{9D8B030D-6E8A-4147-A177-3AD203B41FA5}">
                      <a16:colId xmlns:a16="http://schemas.microsoft.com/office/drawing/2014/main" val="2135524633"/>
                    </a:ext>
                  </a:extLst>
                </a:gridCol>
                <a:gridCol w="442323">
                  <a:extLst>
                    <a:ext uri="{9D8B030D-6E8A-4147-A177-3AD203B41FA5}">
                      <a16:colId xmlns:a16="http://schemas.microsoft.com/office/drawing/2014/main" val="564994471"/>
                    </a:ext>
                  </a:extLst>
                </a:gridCol>
                <a:gridCol w="442324">
                  <a:extLst>
                    <a:ext uri="{9D8B030D-6E8A-4147-A177-3AD203B41FA5}">
                      <a16:colId xmlns:a16="http://schemas.microsoft.com/office/drawing/2014/main" val="697429536"/>
                    </a:ext>
                  </a:extLst>
                </a:gridCol>
                <a:gridCol w="442323">
                  <a:extLst>
                    <a:ext uri="{9D8B030D-6E8A-4147-A177-3AD203B41FA5}">
                      <a16:colId xmlns:a16="http://schemas.microsoft.com/office/drawing/2014/main" val="2762965838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581745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49086" y="498641"/>
            <a:ext cx="7040880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Label the fractions on each bar model.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Which equivalent fractions can you see?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821" y="904359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70665" y="10470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52399" y="1744881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399" y="1744881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545448" y="1744881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448" y="1744881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838497" y="1744881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497" y="1744881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131546" y="1744881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546" y="1744881"/>
                <a:ext cx="409086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917575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575" y="2804166"/>
                <a:ext cx="409086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250673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0673" y="2804166"/>
                <a:ext cx="409086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583771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3771" y="2804166"/>
                <a:ext cx="409086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5916869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6869" y="2804166"/>
                <a:ext cx="409086" cy="6712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584124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4124" y="2804166"/>
                <a:ext cx="409086" cy="67127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917222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7222" y="2804166"/>
                <a:ext cx="409086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250320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0320" y="2804166"/>
                <a:ext cx="409086" cy="671274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6583417" y="2804166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3417" y="2804166"/>
                <a:ext cx="409086" cy="671274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174880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8802" y="3898087"/>
                <a:ext cx="564578" cy="66838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19064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0642" y="3898087"/>
                <a:ext cx="564578" cy="668388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263248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2482" y="3898087"/>
                <a:ext cx="564578" cy="668388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07432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4322" y="3898087"/>
                <a:ext cx="564578" cy="668388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51616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162" y="3898087"/>
                <a:ext cx="564578" cy="668388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95800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8002" y="3898087"/>
                <a:ext cx="564578" cy="668388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439984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9842" y="3898087"/>
                <a:ext cx="564578" cy="668388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84168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1682" y="3898087"/>
                <a:ext cx="564578" cy="668388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28352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522" y="3898087"/>
                <a:ext cx="564578" cy="668388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572536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5362" y="3898087"/>
                <a:ext cx="564578" cy="668388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616720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7202" y="3898087"/>
                <a:ext cx="564578" cy="668388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6609042" y="3898087"/>
                <a:ext cx="564578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9042" y="3898087"/>
                <a:ext cx="564578" cy="668388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5763062" y="1156285"/>
            <a:ext cx="1308064" cy="21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4440585" y="1144377"/>
            <a:ext cx="1308064" cy="21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3105029" y="1144377"/>
            <a:ext cx="1308064" cy="21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1776330" y="1156088"/>
            <a:ext cx="1308064" cy="2124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67512" y="355745"/>
            <a:ext cx="70408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equivalent fractions can you see?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907195"/>
              </p:ext>
            </p:extLst>
          </p:nvPr>
        </p:nvGraphicFramePr>
        <p:xfrm>
          <a:off x="1776330" y="1169736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969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52399" y="1144377"/>
                <a:ext cx="409086" cy="669286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399" y="1144377"/>
                <a:ext cx="409086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545448" y="1144377"/>
                <a:ext cx="409086" cy="669286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448" y="1144377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838497" y="1144377"/>
                <a:ext cx="409086" cy="669286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497" y="1144377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131546" y="1144377"/>
                <a:ext cx="409086" cy="669286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546" y="1144377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3035" y="2242767"/>
            <a:ext cx="5334462" cy="71939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73667" y="3359897"/>
            <a:ext cx="5425910" cy="7315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241209" y="4202263"/>
                <a:ext cx="2022380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1209" y="4202263"/>
                <a:ext cx="2022380" cy="78079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535859" y="5221870"/>
                <a:ext cx="2022380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5859" y="5221870"/>
                <a:ext cx="2022380" cy="78079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4394714" y="4202263"/>
                <a:ext cx="2022380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4714" y="4202263"/>
                <a:ext cx="2022380" cy="78079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928328" y="5221870"/>
                <a:ext cx="2022380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8328" y="5221870"/>
                <a:ext cx="2022380" cy="78079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6328" y="1849146"/>
            <a:ext cx="5334462" cy="71939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4868" y="2538677"/>
            <a:ext cx="5425910" cy="7315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47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00069 -0.058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29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-0.00381 -0.1206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2" grpId="0" animBg="1"/>
      <p:bldP spid="39" grpId="0" animBg="1"/>
      <p:bldP spid="37" grpId="0" animBg="1"/>
      <p:bldP spid="38" grpId="0"/>
      <p:bldP spid="40" grpId="0"/>
      <p:bldP spid="44" grpId="0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76330" y="1410063"/>
            <a:ext cx="1769118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1776926" y="1412578"/>
            <a:ext cx="1769118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67512" y="355745"/>
            <a:ext cx="801246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another fraction wall.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Use the wall to complete the equivalent fractions.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894486"/>
              </p:ext>
            </p:extLst>
          </p:nvPr>
        </p:nvGraphicFramePr>
        <p:xfrm>
          <a:off x="1776330" y="2103121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969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141850"/>
              </p:ext>
            </p:extLst>
          </p:nvPr>
        </p:nvGraphicFramePr>
        <p:xfrm>
          <a:off x="1776330" y="1410063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9292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800720"/>
              </p:ext>
            </p:extLst>
          </p:nvPr>
        </p:nvGraphicFramePr>
        <p:xfrm>
          <a:off x="1776330" y="2807890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4646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327717558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562916476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3930023641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/>
              <p:cNvSpPr/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2313210" y="4675145"/>
                <a:ext cx="1929949" cy="962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3600" dirty="0" smtClean="0"/>
                  <a:t> </a:t>
                </a:r>
                <a:endParaRPr lang="en-GB" sz="36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3210" y="4675145"/>
                <a:ext cx="1929949" cy="96295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317350" y="4639662"/>
            <a:ext cx="493440" cy="4814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126992" y="4605181"/>
                <a:ext cx="1929949" cy="962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3600" dirty="0" smtClean="0"/>
                  <a:t> </a:t>
                </a:r>
                <a:endParaRPr lang="en-GB" sz="36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992" y="4605181"/>
                <a:ext cx="1929949" cy="96295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ectangle 53"/>
          <p:cNvSpPr/>
          <p:nvPr/>
        </p:nvSpPr>
        <p:spPr>
          <a:xfrm>
            <a:off x="5088944" y="5218214"/>
            <a:ext cx="493440" cy="4814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367821" y="500038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670665" y="642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4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2.22222E-6 0.2048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5" grpId="0" animBg="1"/>
      <p:bldP spid="55" grpId="1" animBg="1"/>
      <p:bldP spid="4" grpId="0" animBg="1"/>
      <p:bldP spid="57" grpId="0"/>
      <p:bldP spid="5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76330" y="2815475"/>
            <a:ext cx="2664000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1788506" y="2823060"/>
            <a:ext cx="2651823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67512" y="355745"/>
            <a:ext cx="801246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another fraction wall.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Use the wall to complete the equivalent fractions.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894486"/>
              </p:ext>
            </p:extLst>
          </p:nvPr>
        </p:nvGraphicFramePr>
        <p:xfrm>
          <a:off x="1776330" y="2103121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969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141850"/>
              </p:ext>
            </p:extLst>
          </p:nvPr>
        </p:nvGraphicFramePr>
        <p:xfrm>
          <a:off x="1776330" y="1410063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9292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800720"/>
              </p:ext>
            </p:extLst>
          </p:nvPr>
        </p:nvGraphicFramePr>
        <p:xfrm>
          <a:off x="1776330" y="2807890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4646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327717558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562916476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3930023641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/>
              <p:cNvSpPr/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2313210" y="4675145"/>
                <a:ext cx="1929949" cy="962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3600" dirty="0" smtClean="0"/>
                  <a:t> </a:t>
                </a:r>
                <a:endParaRPr lang="en-GB" sz="36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3210" y="4675145"/>
                <a:ext cx="1929949" cy="96295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126992" y="4605181"/>
                <a:ext cx="1929949" cy="962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3600" dirty="0" smtClean="0"/>
                  <a:t> </a:t>
                </a:r>
                <a:endParaRPr lang="en-GB" sz="36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992" y="4605181"/>
                <a:ext cx="1929949" cy="96295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ectangle 53"/>
          <p:cNvSpPr/>
          <p:nvPr/>
        </p:nvSpPr>
        <p:spPr>
          <a:xfrm>
            <a:off x="5088944" y="5218214"/>
            <a:ext cx="493440" cy="4814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742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00173 -0.104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520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5" grpId="0" animBg="1"/>
      <p:bldP spid="55" grpId="1" animBg="1"/>
      <p:bldP spid="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24036" y="535550"/>
                <a:ext cx="8012464" cy="8156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/>
                  <a:t>True or false?</a:t>
                </a:r>
                <a:endParaRPr lang="en-GB" sz="2800" dirty="0"/>
              </a:p>
              <a:p>
                <a:endParaRPr lang="en-GB" sz="2800" dirty="0" smtClean="0">
                  <a:solidFill>
                    <a:prstClr val="black"/>
                  </a:solidFill>
                </a:endParaRPr>
              </a:p>
              <a:p>
                <a:endParaRPr lang="en-GB" sz="2800" dirty="0">
                  <a:solidFill>
                    <a:prstClr val="black"/>
                  </a:solidFill>
                </a:endParaRPr>
              </a:p>
              <a:p>
                <a:endParaRPr lang="en-GB" sz="2800" dirty="0" smtClean="0">
                  <a:solidFill>
                    <a:prstClr val="black"/>
                  </a:solidFill>
                </a:endParaRPr>
              </a:p>
              <a:p>
                <a:endParaRPr lang="en-GB" sz="2800" dirty="0">
                  <a:solidFill>
                    <a:prstClr val="black"/>
                  </a:solidFill>
                </a:endParaRPr>
              </a:p>
              <a:p>
                <a:endParaRPr lang="en-GB" sz="2800" dirty="0" smtClean="0">
                  <a:solidFill>
                    <a:prstClr val="black"/>
                  </a:solidFill>
                </a:endParaRPr>
              </a:p>
              <a:p>
                <a:endParaRPr lang="en-GB" sz="2800" dirty="0">
                  <a:solidFill>
                    <a:prstClr val="black"/>
                  </a:solidFill>
                </a:endParaRPr>
              </a:p>
              <a:p>
                <a:endParaRPr lang="en-GB" sz="2800" dirty="0" smtClean="0">
                  <a:solidFill>
                    <a:prstClr val="black"/>
                  </a:solidFill>
                </a:endParaRPr>
              </a:p>
              <a:p>
                <a:endParaRPr lang="en-GB" sz="2800" dirty="0">
                  <a:solidFill>
                    <a:prstClr val="black"/>
                  </a:solidFill>
                </a:endParaRPr>
              </a:p>
              <a:p>
                <a:endParaRPr lang="en-GB" sz="2800" dirty="0" smtClean="0">
                  <a:solidFill>
                    <a:prstClr val="black"/>
                  </a:solidFill>
                </a:endParaRPr>
              </a:p>
              <a:p>
                <a:endParaRPr lang="en-GB" sz="2800" dirty="0">
                  <a:solidFill>
                    <a:prstClr val="black"/>
                  </a:solidFill>
                </a:endParaRPr>
              </a:p>
              <a:p>
                <a:r>
                  <a:rPr lang="en-GB" sz="2800" dirty="0" smtClean="0">
                    <a:solidFill>
                      <a:prstClr val="black"/>
                    </a:solidFill>
                  </a:rPr>
                  <a:t>    False 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3</m:t>
                        </m:r>
                      </m:den>
                    </m:f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/>
                  <a:t>and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are not equivalent. </a:t>
                </a:r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 smtClean="0"/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036" y="535550"/>
                <a:ext cx="8012464" cy="8156015"/>
              </a:xfrm>
              <a:prstGeom prst="rect">
                <a:avLst/>
              </a:prstGeom>
              <a:blipFill>
                <a:blip r:embed="rId5"/>
                <a:stretch>
                  <a:fillRect t="-9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789024" y="1405785"/>
            <a:ext cx="3499046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1776329" y="2131723"/>
            <a:ext cx="3983025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894486"/>
              </p:ext>
            </p:extLst>
          </p:nvPr>
        </p:nvGraphicFramePr>
        <p:xfrm>
          <a:off x="1776330" y="2103121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969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141850"/>
              </p:ext>
            </p:extLst>
          </p:nvPr>
        </p:nvGraphicFramePr>
        <p:xfrm>
          <a:off x="1776330" y="1410063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9292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800720"/>
              </p:ext>
            </p:extLst>
          </p:nvPr>
        </p:nvGraphicFramePr>
        <p:xfrm>
          <a:off x="1776330" y="2807890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4646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327717558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562916476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3930023641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/>
              <p:cNvSpPr/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652433" y="3893042"/>
                <a:ext cx="1929949" cy="962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den>
                    </m:f>
                  </m:oMath>
                </a14:m>
                <a:r>
                  <a:rPr lang="en-GB" sz="3600" dirty="0" smtClean="0"/>
                  <a:t> </a:t>
                </a:r>
                <a:endParaRPr lang="en-GB" sz="36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2433" y="3893042"/>
                <a:ext cx="1929949" cy="96295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279538" y="4643738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582382" y="47864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176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 animBg="1"/>
      <p:bldP spid="52" grpId="0"/>
      <p:bldP spid="36" grpId="0"/>
      <p:bldP spid="3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76329" y="2824781"/>
            <a:ext cx="3499046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1776329" y="2131723"/>
            <a:ext cx="3983025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24036" y="535550"/>
            <a:ext cx="801246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True or false?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894486"/>
              </p:ext>
            </p:extLst>
          </p:nvPr>
        </p:nvGraphicFramePr>
        <p:xfrm>
          <a:off x="1776330" y="2103121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969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141850"/>
              </p:ext>
            </p:extLst>
          </p:nvPr>
        </p:nvGraphicFramePr>
        <p:xfrm>
          <a:off x="1776330" y="1410063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9292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800720"/>
              </p:ext>
            </p:extLst>
          </p:nvPr>
        </p:nvGraphicFramePr>
        <p:xfrm>
          <a:off x="1776330" y="2807890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4646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327717558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562916476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3930023641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/>
              <p:cNvSpPr/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652433" y="3893042"/>
                <a:ext cx="1929949" cy="962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3600" dirty="0" smtClean="0"/>
                  <a:t> </a:t>
                </a:r>
                <a:endParaRPr lang="en-GB" sz="36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2433" y="3893042"/>
                <a:ext cx="1929949" cy="96295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279538" y="4643738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582382" y="47864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07124" y="5261655"/>
                <a:ext cx="5124608" cy="7670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False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/>
                  <a:t>and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are not equivalent.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124" y="5261655"/>
                <a:ext cx="5124608" cy="767069"/>
              </a:xfrm>
              <a:prstGeom prst="rect">
                <a:avLst/>
              </a:prstGeom>
              <a:blipFill>
                <a:blip r:embed="rId20"/>
                <a:stretch>
                  <a:fillRect l="-2378" r="-238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2142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 animBg="1"/>
      <p:bldP spid="52" grpId="0"/>
      <p:bldP spid="36" grpId="0"/>
      <p:bldP spid="3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76330" y="2816930"/>
            <a:ext cx="3515996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1776331" y="1420955"/>
            <a:ext cx="3515996" cy="670455"/>
          </a:xfrm>
          <a:prstGeom prst="rect">
            <a:avLst/>
          </a:prstGeom>
          <a:solidFill>
            <a:schemeClr val="accent1">
              <a:lumMod val="40000"/>
              <a:lumOff val="60000"/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24036" y="535550"/>
            <a:ext cx="8012464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True or false?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894486"/>
              </p:ext>
            </p:extLst>
          </p:nvPr>
        </p:nvGraphicFramePr>
        <p:xfrm>
          <a:off x="1776330" y="2103121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969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2846097103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1163255788"/>
                    </a:ext>
                  </a:extLst>
                </a:gridCol>
                <a:gridCol w="1326969">
                  <a:extLst>
                    <a:ext uri="{9D8B030D-6E8A-4147-A177-3AD203B41FA5}">
                      <a16:colId xmlns:a16="http://schemas.microsoft.com/office/drawing/2014/main" val="4034625185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2399" y="2091410"/>
                <a:ext cx="409086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5448" y="2091410"/>
                <a:ext cx="409086" cy="6692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497" y="2091410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546" y="2091410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141850"/>
              </p:ext>
            </p:extLst>
          </p:nvPr>
        </p:nvGraphicFramePr>
        <p:xfrm>
          <a:off x="1776330" y="1410063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9292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1769292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6942" y="1409244"/>
                <a:ext cx="409086" cy="67127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798" y="1384653"/>
                <a:ext cx="409086" cy="67127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1595" y="1384653"/>
                <a:ext cx="409086" cy="67127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800720"/>
              </p:ext>
            </p:extLst>
          </p:nvPr>
        </p:nvGraphicFramePr>
        <p:xfrm>
          <a:off x="1776330" y="2807890"/>
          <a:ext cx="5307876" cy="693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4646">
                  <a:extLst>
                    <a:ext uri="{9D8B030D-6E8A-4147-A177-3AD203B41FA5}">
                      <a16:colId xmlns:a16="http://schemas.microsoft.com/office/drawing/2014/main" val="2189395052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327717558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287462484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562916476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1831804294"/>
                    </a:ext>
                  </a:extLst>
                </a:gridCol>
                <a:gridCol w="884646">
                  <a:extLst>
                    <a:ext uri="{9D8B030D-6E8A-4147-A177-3AD203B41FA5}">
                      <a16:colId xmlns:a16="http://schemas.microsoft.com/office/drawing/2014/main" val="3930023641"/>
                    </a:ext>
                  </a:extLst>
                </a:gridCol>
              </a:tblGrid>
              <a:tr h="6930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87514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7856" y="2799638"/>
                <a:ext cx="409086" cy="67127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488" y="2799638"/>
                <a:ext cx="409086" cy="6712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/>
              <p:cNvSpPr/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5120" y="2799638"/>
                <a:ext cx="409086" cy="67127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52" y="2799638"/>
                <a:ext cx="409086" cy="67127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384" y="2799638"/>
                <a:ext cx="409086" cy="671274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cs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 smtClean="0"/>
                  <a:t> </a:t>
                </a:r>
                <a:endParaRPr lang="en-GB" sz="2400" dirty="0"/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18" y="2799638"/>
                <a:ext cx="409086" cy="671274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652433" y="3893042"/>
                <a:ext cx="1929949" cy="962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3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3600" dirty="0" smtClean="0"/>
                  <a:t> </a:t>
                </a:r>
                <a:endParaRPr lang="en-GB" sz="3600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2433" y="3893042"/>
                <a:ext cx="1929949" cy="96295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279538" y="4643738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582382" y="47864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07124" y="5261655"/>
                <a:ext cx="448520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prstClr val="black"/>
                    </a:solidFill>
                  </a:rPr>
                  <a:t>True 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/>
                  <a:t>and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are </a:t>
                </a:r>
                <a:r>
                  <a:rPr lang="en-GB" sz="2800" dirty="0"/>
                  <a:t>equivalent.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124" y="5261655"/>
                <a:ext cx="4485202" cy="769378"/>
              </a:xfrm>
              <a:prstGeom prst="rect">
                <a:avLst/>
              </a:prstGeom>
              <a:blipFill>
                <a:blip r:embed="rId20"/>
                <a:stretch>
                  <a:fillRect l="-271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3745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 animBg="1"/>
      <p:bldP spid="52" grpId="0"/>
      <p:bldP spid="36" grpId="0"/>
      <p:bldP spid="3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72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.8|1.1|8.5|2.9|3.8|9.7|8.3|1.2|6.9|7.7|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4.7|5.8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.3|2.5|10.8|7.6|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8.3|1.6|6.4|0.9|8.5|1.2|4.2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4.9|8.8|4.9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0.8|1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8.8|3.7|3|2.4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7.6|4|3.8|2.2|7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7.8|3.9|3.5|2|7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8819</TotalTime>
  <Words>142</Words>
  <Application>Microsoft Office PowerPoint</Application>
  <PresentationFormat>On-screen Show (4:3)</PresentationFormat>
  <Paragraphs>276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229</cp:revision>
  <dcterms:created xsi:type="dcterms:W3CDTF">2019-07-05T11:02:13Z</dcterms:created>
  <dcterms:modified xsi:type="dcterms:W3CDTF">2021-06-20T13:21:04Z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