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 id="259" r:id="rId6"/>
    <p:sldId id="260" r:id="rId7"/>
    <p:sldId id="261" r:id="rId8"/>
    <p:sldId id="262" r:id="rId9"/>
    <p:sldId id="263" r:id="rId10"/>
    <p:sldId id="264" r:id="rId11"/>
    <p:sldId id="265" r:id="rId12"/>
    <p:sldId id="266" r:id="rId13"/>
    <p:sldId id="270" r:id="rId14"/>
    <p:sldId id="267" r:id="rId15"/>
    <p:sldId id="271" r:id="rId16"/>
    <p:sldId id="273" r:id="rId17"/>
    <p:sldId id="272" r:id="rId18"/>
    <p:sldId id="274" r:id="rId19"/>
    <p:sldId id="257" r:id="rId20"/>
    <p:sldId id="29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2811432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1294426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227441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B6AE04-8689-43A9-9786-75525998DFA0}" type="datetimeFigureOut">
              <a:rPr lang="en-GB" smtClean="0"/>
              <a:t>08/01/2022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1948418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B6AE04-8689-43A9-9786-75525998DFA0}" type="datetimeFigureOut">
              <a:rPr lang="en-GB" smtClean="0"/>
              <a:t>08/01/2022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3142431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B6AE04-8689-43A9-9786-75525998DFA0}" type="datetimeFigureOut">
              <a:rPr lang="en-GB" smtClean="0"/>
              <a:t>08/01/2022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2427501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B6AE04-8689-43A9-9786-75525998DFA0}" type="datetimeFigureOut">
              <a:rPr lang="en-GB" smtClean="0"/>
              <a:t>08/01/2022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3550658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6B6AE04-8689-43A9-9786-75525998DFA0}" type="datetimeFigureOut">
              <a:rPr lang="en-GB" smtClean="0"/>
              <a:t>08/01/2022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377951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DE40B6-C4C8-4E4A-9D87-911A7369EEB7}" type="slidenum">
              <a:rPr lang="en-GB" smtClean="0"/>
              <a:t>‹#›</a:t>
            </a:fld>
            <a:endParaRPr lang="en-GB"/>
          </a:p>
        </p:txBody>
      </p:sp>
      <p:sp>
        <p:nvSpPr>
          <p:cNvPr id="5" name="Date Placeholder 4"/>
          <p:cNvSpPr>
            <a:spLocks noGrp="1"/>
          </p:cNvSpPr>
          <p:nvPr>
            <p:ph type="dt" sz="half" idx="10"/>
          </p:nvPr>
        </p:nvSpPr>
        <p:spPr/>
        <p:txBody>
          <a:bodyPr/>
          <a:lstStyle/>
          <a:p>
            <a:fld id="{56B6AE04-8689-43A9-9786-75525998DFA0}" type="datetimeFigureOut">
              <a:rPr lang="en-GB" smtClean="0"/>
              <a:t>08/01/2022</a:t>
            </a:fld>
            <a:endParaRPr lang="en-GB"/>
          </a:p>
        </p:txBody>
      </p:sp>
    </p:spTree>
    <p:extLst>
      <p:ext uri="{BB962C8B-B14F-4D97-AF65-F5344CB8AC3E}">
        <p14:creationId xmlns:p14="http://schemas.microsoft.com/office/powerpoint/2010/main" val="2635752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4270968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7062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12251753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52242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4918928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9708476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6AE04-8689-43A9-9786-75525998DFA0}" type="datetimeFigureOut">
              <a:rPr lang="en-GB" smtClean="0"/>
              <a:t>08/01/2022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DE40B6-C4C8-4E4A-9D87-911A7369EEB7}" type="slidenum">
              <a:rPr lang="en-GB" smtClean="0"/>
              <a:t>‹#›</a:t>
            </a:fld>
            <a:endParaRPr lang="en-GB"/>
          </a:p>
        </p:txBody>
      </p:sp>
    </p:spTree>
    <p:extLst>
      <p:ext uri="{BB962C8B-B14F-4D97-AF65-F5344CB8AC3E}">
        <p14:creationId xmlns:p14="http://schemas.microsoft.com/office/powerpoint/2010/main" val="3793547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6B6AE04-8689-43A9-9786-75525998DFA0}" type="datetimeFigureOut">
              <a:rPr lang="en-GB" smtClean="0"/>
              <a:t>08/01/2022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DE40B6-C4C8-4E4A-9D87-911A7369EEB7}" type="slidenum">
              <a:rPr lang="en-GB" smtClean="0"/>
              <a:t>‹#›</a:t>
            </a:fld>
            <a:endParaRPr lang="en-GB"/>
          </a:p>
        </p:txBody>
      </p:sp>
    </p:spTree>
    <p:extLst>
      <p:ext uri="{BB962C8B-B14F-4D97-AF65-F5344CB8AC3E}">
        <p14:creationId xmlns:p14="http://schemas.microsoft.com/office/powerpoint/2010/main" val="349221800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97654"/>
            <a:ext cx="7766936" cy="1646302"/>
          </a:xfrm>
        </p:spPr>
        <p:txBody>
          <a:bodyPr/>
          <a:lstStyle/>
          <a:p>
            <a:r>
              <a:rPr lang="en-GB" sz="4400" dirty="0">
                <a:latin typeface="Comic Sans MS" panose="030F0702030302020204" pitchFamily="66" charset="0"/>
              </a:rPr>
              <a:t>Monday </a:t>
            </a:r>
            <a:r>
              <a:rPr lang="en-GB" sz="4400" dirty="0" smtClean="0">
                <a:latin typeface="Comic Sans MS" panose="030F0702030302020204" pitchFamily="66" charset="0"/>
              </a:rPr>
              <a:t>10</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solidFill>
                  <a:schemeClr val="tx1"/>
                </a:solidFill>
                <a:latin typeface="Comic Sans MS" panose="030F0702030302020204" pitchFamily="66" charset="0"/>
              </a:rPr>
              <a:t>LO: </a:t>
            </a:r>
            <a:r>
              <a:rPr lang="en-GB" sz="2800" dirty="0" smtClean="0">
                <a:solidFill>
                  <a:schemeClr val="tx1"/>
                </a:solidFill>
                <a:latin typeface="Comic Sans MS" panose="030F0702030302020204" pitchFamily="66" charset="0"/>
              </a:rPr>
              <a:t>To </a:t>
            </a:r>
            <a:r>
              <a:rPr lang="en-GB" sz="2800" dirty="0">
                <a:solidFill>
                  <a:schemeClr val="tx1"/>
                </a:solidFill>
                <a:latin typeface="Comic Sans MS" panose="030F0702030302020204" pitchFamily="66" charset="0"/>
              </a:rPr>
              <a:t>use imaginative description</a:t>
            </a:r>
          </a:p>
          <a:p>
            <a:r>
              <a:rPr lang="en-GB" sz="2800" dirty="0">
                <a:solidFill>
                  <a:schemeClr val="tx1"/>
                </a:solidFill>
                <a:latin typeface="Comic Sans MS" panose="030F0702030302020204" pitchFamily="66" charset="0"/>
              </a:rPr>
              <a:t>C: Rainforest Description</a:t>
            </a:r>
          </a:p>
        </p:txBody>
      </p:sp>
    </p:spTree>
    <p:extLst>
      <p:ext uri="{BB962C8B-B14F-4D97-AF65-F5344CB8AC3E}">
        <p14:creationId xmlns:p14="http://schemas.microsoft.com/office/powerpoint/2010/main" val="2822582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Starter</a:t>
            </a:r>
          </a:p>
        </p:txBody>
      </p:sp>
      <p:sp>
        <p:nvSpPr>
          <p:cNvPr id="3" name="Content Placeholder 2"/>
          <p:cNvSpPr>
            <a:spLocks noGrp="1"/>
          </p:cNvSpPr>
          <p:nvPr>
            <p:ph idx="1"/>
          </p:nvPr>
        </p:nvSpPr>
        <p:spPr>
          <a:xfrm>
            <a:off x="677334" y="1646173"/>
            <a:ext cx="8596668" cy="3880773"/>
          </a:xfrm>
        </p:spPr>
        <p:txBody>
          <a:bodyPr>
            <a:normAutofit/>
          </a:bodyPr>
          <a:lstStyle/>
          <a:p>
            <a:r>
              <a:rPr lang="en-GB" sz="2800" dirty="0">
                <a:latin typeface="Comic Sans MS" panose="030F0702030302020204" pitchFamily="66" charset="0"/>
              </a:rPr>
              <a:t>What are these pictures showing?</a:t>
            </a:r>
          </a:p>
        </p:txBody>
      </p:sp>
      <p:pic>
        <p:nvPicPr>
          <p:cNvPr id="1026" name="Picture 2" descr="Image result for think pair shar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3268" y="0"/>
            <a:ext cx="3168731" cy="24823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ainforest damag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73" y="4476749"/>
            <a:ext cx="3175001"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ainforest damag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4628" y="4476750"/>
            <a:ext cx="4286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rainforest damag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30879" y="4476749"/>
            <a:ext cx="3571876" cy="238125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rainforest damag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2442753"/>
            <a:ext cx="3615990" cy="20339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rainforest damage&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15990" y="2449019"/>
            <a:ext cx="2703639" cy="202772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rainforest damage&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19630" y="2442752"/>
            <a:ext cx="3056696" cy="202983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rainforest damage&quot;"/>
          <p:cNvPicPr>
            <a:picLocks noChangeAspect="1" noChangeArrowheads="1"/>
          </p:cNvPicPr>
          <p:nvPr/>
        </p:nvPicPr>
        <p:blipFill rotWithShape="1">
          <a:blip r:embed="rId9">
            <a:extLst>
              <a:ext uri="{28A0092B-C50C-407E-A947-70E740481C1C}">
                <a14:useLocalDpi xmlns:a14="http://schemas.microsoft.com/office/drawing/2010/main" val="0"/>
              </a:ext>
            </a:extLst>
          </a:blip>
          <a:srcRect r="8669"/>
          <a:stretch/>
        </p:blipFill>
        <p:spPr bwMode="auto">
          <a:xfrm>
            <a:off x="9376326" y="2400052"/>
            <a:ext cx="2798257" cy="203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491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494" y="362269"/>
            <a:ext cx="8596668" cy="3880773"/>
          </a:xfrm>
        </p:spPr>
        <p:txBody>
          <a:bodyPr>
            <a:normAutofit/>
          </a:bodyPr>
          <a:lstStyle/>
          <a:p>
            <a:r>
              <a:rPr lang="en-GB" sz="2800" dirty="0">
                <a:latin typeface="Comic Sans MS" panose="030F0702030302020204" pitchFamily="66" charset="0"/>
              </a:rPr>
              <a:t>These pictures are of rainforests in the world that are being destroyed by humans.</a:t>
            </a:r>
          </a:p>
          <a:p>
            <a:r>
              <a:rPr lang="en-GB" sz="2800" dirty="0">
                <a:latin typeface="Comic Sans MS" panose="030F0702030302020204" pitchFamily="66" charset="0"/>
              </a:rPr>
              <a:t>Why do you think the rainforests are being destroyed? </a:t>
            </a:r>
          </a:p>
        </p:txBody>
      </p:sp>
      <p:pic>
        <p:nvPicPr>
          <p:cNvPr id="4" name="Picture 4" descr="Image result for rainforest damag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373" y="4476749"/>
            <a:ext cx="3175001" cy="2381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Image result for rainforest dam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628" y="4476750"/>
            <a:ext cx="4286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Image result for rainforest damag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0879" y="4476749"/>
            <a:ext cx="3571876" cy="23812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Image result for rainforest damag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442753"/>
            <a:ext cx="3615990" cy="20339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Image result for rainforest damag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15990" y="2449019"/>
            <a:ext cx="2703639" cy="202772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Image result for rainforest damage&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19630" y="2442752"/>
            <a:ext cx="3056696" cy="20298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descr="Image result for rainforest damage&quot;"/>
          <p:cNvPicPr>
            <a:picLocks noChangeAspect="1" noChangeArrowheads="1"/>
          </p:cNvPicPr>
          <p:nvPr/>
        </p:nvPicPr>
        <p:blipFill rotWithShape="1">
          <a:blip r:embed="rId8">
            <a:extLst>
              <a:ext uri="{28A0092B-C50C-407E-A947-70E740481C1C}">
                <a14:useLocalDpi xmlns:a14="http://schemas.microsoft.com/office/drawing/2010/main" val="0"/>
              </a:ext>
            </a:extLst>
          </a:blip>
          <a:srcRect r="8669"/>
          <a:stretch/>
        </p:blipFill>
        <p:spPr bwMode="auto">
          <a:xfrm>
            <a:off x="9376326" y="2400052"/>
            <a:ext cx="2798257" cy="203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9042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400" dirty="0">
                <a:latin typeface="Comic Sans MS" panose="030F0702030302020204" pitchFamily="66" charset="0"/>
              </a:rPr>
              <a:t>Rainforests are being destroyed because:</a:t>
            </a:r>
          </a:p>
        </p:txBody>
      </p:sp>
      <p:sp>
        <p:nvSpPr>
          <p:cNvPr id="3" name="Content Placeholder 2"/>
          <p:cNvSpPr>
            <a:spLocks noGrp="1"/>
          </p:cNvSpPr>
          <p:nvPr>
            <p:ph idx="1"/>
          </p:nvPr>
        </p:nvSpPr>
        <p:spPr>
          <a:xfrm>
            <a:off x="677334" y="2407920"/>
            <a:ext cx="8596668" cy="3633442"/>
          </a:xfrm>
        </p:spPr>
        <p:txBody>
          <a:bodyPr>
            <a:normAutofit lnSpcReduction="10000"/>
          </a:bodyPr>
          <a:lstStyle/>
          <a:p>
            <a:r>
              <a:rPr lang="en-GB" sz="2800" dirty="0">
                <a:latin typeface="Comic Sans MS" panose="030F0702030302020204" pitchFamily="66" charset="0"/>
              </a:rPr>
              <a:t>We need wood for furniture, paper, houses etc.</a:t>
            </a:r>
          </a:p>
          <a:p>
            <a:r>
              <a:rPr lang="en-GB" sz="2800" dirty="0">
                <a:latin typeface="Comic Sans MS" panose="030F0702030302020204" pitchFamily="66" charset="0"/>
              </a:rPr>
              <a:t>We need the space the rainforest is occupying for houses, farm land to grow things or ranches for animals which humans will then eat. </a:t>
            </a:r>
          </a:p>
          <a:p>
            <a:endParaRPr lang="en-GB" sz="2800" dirty="0">
              <a:latin typeface="Comic Sans MS" panose="030F0702030302020204" pitchFamily="66" charset="0"/>
            </a:endParaRPr>
          </a:p>
          <a:p>
            <a:r>
              <a:rPr lang="en-GB" sz="2800" dirty="0">
                <a:latin typeface="Comic Sans MS" panose="030F0702030302020204" pitchFamily="66" charset="0"/>
              </a:rPr>
              <a:t>We will be looking more at the destruction of rainforests in our Geography and Science lessons this term.</a:t>
            </a:r>
          </a:p>
        </p:txBody>
      </p:sp>
    </p:spTree>
    <p:extLst>
      <p:ext uri="{BB962C8B-B14F-4D97-AF65-F5344CB8AC3E}">
        <p14:creationId xmlns:p14="http://schemas.microsoft.com/office/powerpoint/2010/main" val="3789376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014" y="514669"/>
            <a:ext cx="8596668" cy="3880773"/>
          </a:xfrm>
        </p:spPr>
        <p:txBody>
          <a:bodyPr>
            <a:normAutofit/>
          </a:bodyPr>
          <a:lstStyle/>
          <a:p>
            <a:r>
              <a:rPr lang="en-GB" sz="2800" dirty="0">
                <a:latin typeface="Comic Sans MS" panose="030F0702030302020204" pitchFamily="66" charset="0"/>
              </a:rPr>
              <a:t>Lots of people in the world don’t realise just how much damage they are doing to the rainforests of the world.</a:t>
            </a:r>
          </a:p>
          <a:p>
            <a:endParaRPr lang="en-GB" sz="2800" dirty="0">
              <a:latin typeface="Comic Sans MS" panose="030F0702030302020204" pitchFamily="66" charset="0"/>
            </a:endParaRPr>
          </a:p>
          <a:p>
            <a:r>
              <a:rPr lang="en-GB" sz="2800" dirty="0">
                <a:latin typeface="Comic Sans MS" panose="030F0702030302020204" pitchFamily="66" charset="0"/>
              </a:rPr>
              <a:t>Your challenge in our English lessons is to describe the rainforest destruction in such a vivid and powerful way so that people realise the damage they are causing!</a:t>
            </a:r>
          </a:p>
        </p:txBody>
      </p:sp>
      <p:pic>
        <p:nvPicPr>
          <p:cNvPr id="2050" name="Picture 2" descr="Image result for challeng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7610" y="4395442"/>
            <a:ext cx="6467475" cy="2019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0927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Comic Sans MS" panose="030F0702030302020204" pitchFamily="66" charset="0"/>
              </a:rPr>
              <a:t>What can you tell me about…?</a:t>
            </a:r>
          </a:p>
        </p:txBody>
      </p:sp>
      <p:sp>
        <p:nvSpPr>
          <p:cNvPr id="3" name="Content Placeholder 2"/>
          <p:cNvSpPr>
            <a:spLocks noGrp="1"/>
          </p:cNvSpPr>
          <p:nvPr>
            <p:ph idx="1"/>
          </p:nvPr>
        </p:nvSpPr>
        <p:spPr>
          <a:xfrm>
            <a:off x="677334" y="2743200"/>
            <a:ext cx="8596668" cy="3298162"/>
          </a:xfrm>
        </p:spPr>
        <p:txBody>
          <a:bodyPr>
            <a:normAutofit/>
          </a:bodyPr>
          <a:lstStyle/>
          <a:p>
            <a:r>
              <a:rPr lang="en-GB" sz="2800" dirty="0">
                <a:latin typeface="Comic Sans MS" panose="030F0702030302020204" pitchFamily="66" charset="0"/>
              </a:rPr>
              <a:t>Expanded noun phrases</a:t>
            </a:r>
          </a:p>
          <a:p>
            <a:endParaRPr lang="en-GB" sz="2800" dirty="0">
              <a:latin typeface="Comic Sans MS" panose="030F0702030302020204" pitchFamily="66" charset="0"/>
            </a:endParaRPr>
          </a:p>
          <a:p>
            <a:r>
              <a:rPr lang="en-GB" sz="2800" dirty="0">
                <a:latin typeface="Comic Sans MS" panose="030F0702030302020204" pitchFamily="66" charset="0"/>
              </a:rPr>
              <a:t>Similes </a:t>
            </a:r>
          </a:p>
          <a:p>
            <a:endParaRPr lang="en-GB" sz="2800" dirty="0">
              <a:latin typeface="Comic Sans MS" panose="030F0702030302020204" pitchFamily="66" charset="0"/>
            </a:endParaRPr>
          </a:p>
          <a:p>
            <a:r>
              <a:rPr lang="en-GB" sz="2800" dirty="0">
                <a:latin typeface="Comic Sans MS" panose="030F0702030302020204" pitchFamily="66" charset="0"/>
              </a:rPr>
              <a:t>Metaphors</a:t>
            </a:r>
          </a:p>
        </p:txBody>
      </p:sp>
      <p:pic>
        <p:nvPicPr>
          <p:cNvPr id="5" name="Picture 4"/>
          <p:cNvPicPr>
            <a:picLocks noChangeAspect="1"/>
          </p:cNvPicPr>
          <p:nvPr/>
        </p:nvPicPr>
        <p:blipFill>
          <a:blip r:embed="rId2"/>
          <a:stretch>
            <a:fillRect/>
          </a:stretch>
        </p:blipFill>
        <p:spPr>
          <a:xfrm>
            <a:off x="5890722" y="2217860"/>
            <a:ext cx="3383280" cy="3398384"/>
          </a:xfrm>
          <a:prstGeom prst="rect">
            <a:avLst/>
          </a:prstGeom>
        </p:spPr>
      </p:pic>
    </p:spTree>
    <p:extLst>
      <p:ext uri="{BB962C8B-B14F-4D97-AF65-F5344CB8AC3E}">
        <p14:creationId xmlns:p14="http://schemas.microsoft.com/office/powerpoint/2010/main" val="1885067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expanded noun phrase poster"/>
          <p:cNvPicPr>
            <a:picLocks noChangeAspect="1" noChangeArrowheads="1"/>
          </p:cNvPicPr>
          <p:nvPr/>
        </p:nvPicPr>
        <p:blipFill rotWithShape="1">
          <a:blip r:embed="rId2">
            <a:extLst>
              <a:ext uri="{28A0092B-C50C-407E-A947-70E740481C1C}">
                <a14:useLocalDpi xmlns:a14="http://schemas.microsoft.com/office/drawing/2010/main" val="0"/>
              </a:ext>
            </a:extLst>
          </a:blip>
          <a:srcRect l="1227" t="2289" r="1303" b="5389"/>
          <a:stretch/>
        </p:blipFill>
        <p:spPr bwMode="auto">
          <a:xfrm>
            <a:off x="-1" y="0"/>
            <a:ext cx="9653451" cy="6861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817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simile poster k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716" y="0"/>
            <a:ext cx="530651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6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0779" t="20669" r="21889" b="9813"/>
          <a:stretch/>
        </p:blipFill>
        <p:spPr>
          <a:xfrm>
            <a:off x="1135117" y="0"/>
            <a:ext cx="6779172" cy="4621500"/>
          </a:xfrm>
          <a:prstGeom prst="rect">
            <a:avLst/>
          </a:prstGeom>
        </p:spPr>
      </p:pic>
      <p:sp>
        <p:nvSpPr>
          <p:cNvPr id="3" name="TextBox 2"/>
          <p:cNvSpPr txBox="1"/>
          <p:nvPr/>
        </p:nvSpPr>
        <p:spPr>
          <a:xfrm>
            <a:off x="630620" y="4839370"/>
            <a:ext cx="7788165" cy="1815882"/>
          </a:xfrm>
          <a:prstGeom prst="rect">
            <a:avLst/>
          </a:prstGeom>
          <a:noFill/>
        </p:spPr>
        <p:txBody>
          <a:bodyPr wrap="square" rtlCol="0">
            <a:spAutoFit/>
          </a:bodyPr>
          <a:lstStyle/>
          <a:p>
            <a:pPr algn="ctr"/>
            <a:r>
              <a:rPr lang="en-GB" sz="2800" dirty="0">
                <a:latin typeface="Comic Sans MS" panose="030F0702030302020204" pitchFamily="66" charset="0"/>
              </a:rPr>
              <a:t>Remember to think carefully about what two things you are comparing in your metaphor.</a:t>
            </a:r>
            <a:endParaRPr lang="en-GB" sz="2800" dirty="0">
              <a:solidFill>
                <a:srgbClr val="FF0000"/>
              </a:solidFill>
              <a:latin typeface="Comic Sans MS" panose="030F0702030302020204" pitchFamily="66" charset="0"/>
            </a:endParaRPr>
          </a:p>
          <a:p>
            <a:pPr algn="ctr"/>
            <a:r>
              <a:rPr lang="en-GB" sz="2800" i="1" dirty="0">
                <a:solidFill>
                  <a:srgbClr val="FF0000"/>
                </a:solidFill>
                <a:latin typeface="Comic Sans MS" panose="030F0702030302020204" pitchFamily="66" charset="0"/>
              </a:rPr>
              <a:t>The monkey is lazy. </a:t>
            </a:r>
            <a:r>
              <a:rPr lang="en-GB" sz="2800" dirty="0">
                <a:solidFill>
                  <a:srgbClr val="FF0000"/>
                </a:solidFill>
                <a:latin typeface="Comic Sans MS" panose="030F0702030302020204" pitchFamily="66" charset="0"/>
              </a:rPr>
              <a:t>– is not a metaphor!</a:t>
            </a:r>
            <a:endParaRPr lang="en-GB" sz="2800" dirty="0">
              <a:solidFill>
                <a:srgbClr val="00B050"/>
              </a:solidFill>
              <a:latin typeface="Comic Sans MS" panose="030F0702030302020204" pitchFamily="66" charset="0"/>
            </a:endParaRPr>
          </a:p>
          <a:p>
            <a:pPr algn="ctr"/>
            <a:r>
              <a:rPr lang="en-GB" sz="2800" dirty="0">
                <a:solidFill>
                  <a:srgbClr val="00B050"/>
                </a:solidFill>
                <a:latin typeface="Comic Sans MS" panose="030F0702030302020204" pitchFamily="66" charset="0"/>
              </a:rPr>
              <a:t>The monkey is a lazy sloth</a:t>
            </a:r>
            <a:r>
              <a:rPr lang="en-GB" sz="2800" i="1" dirty="0">
                <a:solidFill>
                  <a:srgbClr val="00B050"/>
                </a:solidFill>
                <a:latin typeface="Comic Sans MS" panose="030F0702030302020204" pitchFamily="66" charset="0"/>
              </a:rPr>
              <a:t>. – is a metaphor!</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852811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0779" t="20669" r="21889" b="9813"/>
          <a:stretch/>
        </p:blipFill>
        <p:spPr>
          <a:xfrm>
            <a:off x="1135117" y="0"/>
            <a:ext cx="6779172" cy="4621500"/>
          </a:xfrm>
          <a:prstGeom prst="rect">
            <a:avLst/>
          </a:prstGeom>
        </p:spPr>
      </p:pic>
      <p:sp>
        <p:nvSpPr>
          <p:cNvPr id="3" name="TextBox 2"/>
          <p:cNvSpPr txBox="1"/>
          <p:nvPr/>
        </p:nvSpPr>
        <p:spPr>
          <a:xfrm>
            <a:off x="409903" y="4839370"/>
            <a:ext cx="8797159" cy="1938992"/>
          </a:xfrm>
          <a:prstGeom prst="rect">
            <a:avLst/>
          </a:prstGeom>
          <a:noFill/>
        </p:spPr>
        <p:txBody>
          <a:bodyPr wrap="square" rtlCol="0">
            <a:spAutoFit/>
          </a:bodyPr>
          <a:lstStyle/>
          <a:p>
            <a:pPr algn="ctr"/>
            <a:r>
              <a:rPr lang="en-GB" sz="2400" dirty="0">
                <a:latin typeface="Comic Sans MS" panose="030F0702030302020204" pitchFamily="66" charset="0"/>
              </a:rPr>
              <a:t>Remember to use adjectives in your metaphors to highlight the comparison you are making.</a:t>
            </a:r>
            <a:endParaRPr lang="en-GB" sz="2400" dirty="0">
              <a:solidFill>
                <a:srgbClr val="FF0000"/>
              </a:solidFill>
              <a:latin typeface="Comic Sans MS" panose="030F0702030302020204" pitchFamily="66" charset="0"/>
            </a:endParaRPr>
          </a:p>
          <a:p>
            <a:pPr algn="ctr"/>
            <a:r>
              <a:rPr lang="en-GB" sz="2400" i="1" dirty="0">
                <a:solidFill>
                  <a:srgbClr val="FF0000"/>
                </a:solidFill>
                <a:latin typeface="Comic Sans MS" panose="030F0702030302020204" pitchFamily="66" charset="0"/>
              </a:rPr>
              <a:t>The monkey is a sloth. </a:t>
            </a:r>
          </a:p>
          <a:p>
            <a:pPr algn="ctr"/>
            <a:r>
              <a:rPr lang="en-GB" sz="2400" dirty="0">
                <a:solidFill>
                  <a:srgbClr val="FF0000"/>
                </a:solidFill>
                <a:latin typeface="Comic Sans MS" panose="030F0702030302020204" pitchFamily="66" charset="0"/>
              </a:rPr>
              <a:t>What is it about the monkey that makes it like a sloth?</a:t>
            </a:r>
            <a:r>
              <a:rPr lang="en-GB" sz="2400" i="1" dirty="0">
                <a:solidFill>
                  <a:srgbClr val="FF0000"/>
                </a:solidFill>
                <a:latin typeface="Comic Sans MS" panose="030F0702030302020204" pitchFamily="66" charset="0"/>
              </a:rPr>
              <a:t/>
            </a:r>
            <a:br>
              <a:rPr lang="en-GB" sz="2400" i="1" dirty="0">
                <a:solidFill>
                  <a:srgbClr val="FF0000"/>
                </a:solidFill>
                <a:latin typeface="Comic Sans MS" panose="030F0702030302020204" pitchFamily="66" charset="0"/>
              </a:rPr>
            </a:br>
            <a:r>
              <a:rPr lang="en-GB" sz="2400" dirty="0">
                <a:solidFill>
                  <a:srgbClr val="00B050"/>
                </a:solidFill>
                <a:latin typeface="Comic Sans MS" panose="030F0702030302020204" pitchFamily="66" charset="0"/>
              </a:rPr>
              <a:t>He is lazy! </a:t>
            </a:r>
            <a:r>
              <a:rPr lang="en-GB" sz="2400" i="1" dirty="0">
                <a:solidFill>
                  <a:srgbClr val="00B050"/>
                </a:solidFill>
                <a:latin typeface="Comic Sans MS" panose="030F0702030302020204" pitchFamily="66" charset="0"/>
              </a:rPr>
              <a:t>The monkey is a lazy sloth. </a:t>
            </a:r>
          </a:p>
        </p:txBody>
      </p:sp>
    </p:spTree>
    <p:extLst>
      <p:ext uri="{BB962C8B-B14F-4D97-AF65-F5344CB8AC3E}">
        <p14:creationId xmlns:p14="http://schemas.microsoft.com/office/powerpoint/2010/main" val="1280733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258" t="19222" r="1033" b="21673"/>
          <a:stretch/>
        </p:blipFill>
        <p:spPr bwMode="auto">
          <a:xfrm>
            <a:off x="421299" y="0"/>
            <a:ext cx="84841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4319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ink pair shar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3268" y="0"/>
            <a:ext cx="3168731" cy="24823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ainforest damag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73" y="4476749"/>
            <a:ext cx="3175001"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ainforest damag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4628" y="4476750"/>
            <a:ext cx="4286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rainforest damag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30879" y="4476749"/>
            <a:ext cx="3571876" cy="238125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rainforest damag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2442753"/>
            <a:ext cx="3615990" cy="20339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rainforest damage&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15990" y="2449019"/>
            <a:ext cx="2703639" cy="202772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rainforest damage&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19630" y="2442752"/>
            <a:ext cx="3056696" cy="202983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rainforest damage&quot;"/>
          <p:cNvPicPr>
            <a:picLocks noChangeAspect="1" noChangeArrowheads="1"/>
          </p:cNvPicPr>
          <p:nvPr/>
        </p:nvPicPr>
        <p:blipFill rotWithShape="1">
          <a:blip r:embed="rId9">
            <a:extLst>
              <a:ext uri="{28A0092B-C50C-407E-A947-70E740481C1C}">
                <a14:useLocalDpi xmlns:a14="http://schemas.microsoft.com/office/drawing/2010/main" val="0"/>
              </a:ext>
            </a:extLst>
          </a:blip>
          <a:srcRect r="8669"/>
          <a:stretch/>
        </p:blipFill>
        <p:spPr bwMode="auto">
          <a:xfrm>
            <a:off x="9376326" y="2400052"/>
            <a:ext cx="2798257" cy="203886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117648" y="187954"/>
            <a:ext cx="8905619" cy="1320800"/>
          </a:xfrm>
        </p:spPr>
        <p:txBody>
          <a:bodyPr>
            <a:noAutofit/>
          </a:bodyPr>
          <a:lstStyle/>
          <a:p>
            <a:pPr algn="ctr"/>
            <a:r>
              <a:rPr lang="en-GB" sz="2700" dirty="0">
                <a:latin typeface="Comic Sans MS" panose="030F0702030302020204" pitchFamily="66" charset="0"/>
              </a:rPr>
              <a:t>Think of expanded noun phrases, similes and metaphors which powerfully describe the damage to the rainforests.</a:t>
            </a:r>
            <a:br>
              <a:rPr lang="en-GB" sz="2700" dirty="0">
                <a:latin typeface="Comic Sans MS" panose="030F0702030302020204" pitchFamily="66" charset="0"/>
              </a:rPr>
            </a:br>
            <a:r>
              <a:rPr lang="en-GB" sz="2700" i="1" dirty="0">
                <a:solidFill>
                  <a:srgbClr val="FF0000"/>
                </a:solidFill>
                <a:latin typeface="Comic Sans MS" panose="030F0702030302020204" pitchFamily="66" charset="0"/>
              </a:rPr>
              <a:t>Remember to use a thesaurus to improve your vocabulary!</a:t>
            </a:r>
          </a:p>
        </p:txBody>
      </p:sp>
    </p:spTree>
    <p:extLst>
      <p:ext uri="{BB962C8B-B14F-4D97-AF65-F5344CB8AC3E}">
        <p14:creationId xmlns:p14="http://schemas.microsoft.com/office/powerpoint/2010/main" val="3706071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bubble map&quot;"/>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6931" y="0"/>
            <a:ext cx="83536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648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893547319"/>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a:solidFill>
                            <a:srgbClr val="0070C0"/>
                          </a:solidFill>
                          <a:latin typeface="Comic Sans MS" panose="030F0702030302020204" pitchFamily="66" charset="0"/>
                        </a:rPr>
                        <a:t>With LSA.</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Annotate the pictures of the</a:t>
                      </a:r>
                      <a:r>
                        <a:rPr lang="en-GB" sz="1600" b="0" i="0" baseline="0" dirty="0">
                          <a:solidFill>
                            <a:schemeClr val="tx1"/>
                          </a:solidFill>
                          <a:latin typeface="Comic Sans MS" panose="030F0702030302020204" pitchFamily="66" charset="0"/>
                        </a:rPr>
                        <a:t> rainforest destruction with expanded noun phrases, similes and metaphors.</a:t>
                      </a:r>
                    </a:p>
                    <a:p>
                      <a:endParaRPr lang="en-GB" sz="1600" b="0" i="0"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Try to use impressive vocabulary – you may need to use a thesaurus.</a:t>
                      </a:r>
                    </a:p>
                    <a:p>
                      <a:endParaRPr lang="en-GB" sz="1600" b="0" i="1"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Make sure there are adjectives in your annotations!</a:t>
                      </a:r>
                    </a:p>
                    <a:p>
                      <a:endParaRPr lang="en-GB" sz="1600" b="0" i="1" baseline="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look back at your work and the words you have chosen. Are there any words which you have used before in your writing this year? Any words which you may have used in Year 2 or 3? </a:t>
                      </a:r>
                      <a:r>
                        <a:rPr lang="en-GB" sz="1600" b="1" i="1" kern="1200" baseline="0" dirty="0">
                          <a:solidFill>
                            <a:srgbClr val="FF0000"/>
                          </a:solidFill>
                          <a:latin typeface="Comic Sans MS" panose="030F0702030302020204" pitchFamily="66" charset="0"/>
                          <a:ea typeface="+mn-ea"/>
                          <a:cs typeface="+mn-cs"/>
                        </a:rPr>
                        <a:t>If so, get a thesaurus and try to improve it! </a:t>
                      </a:r>
                    </a:p>
                    <a:p>
                      <a:endParaRPr lang="en-GB" sz="1600" b="0" i="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Annotate the pictures of the</a:t>
                      </a:r>
                      <a:r>
                        <a:rPr lang="en-GB" sz="1600" b="0" i="0" baseline="0" dirty="0">
                          <a:solidFill>
                            <a:schemeClr val="tx1"/>
                          </a:solidFill>
                          <a:latin typeface="Comic Sans MS" panose="030F0702030302020204" pitchFamily="66" charset="0"/>
                        </a:rPr>
                        <a:t> rainforest destruction with expanded noun phrases, similes and metaphors.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look back at your work and the words you have chosen. Are there any words which you have used before in your writing this year? Any words which you may have used in Year 2 or 3? </a:t>
                      </a:r>
                      <a:r>
                        <a:rPr lang="en-GB" sz="1600" b="1" i="1" kern="1200" baseline="0" dirty="0">
                          <a:solidFill>
                            <a:srgbClr val="FF0000"/>
                          </a:solidFill>
                          <a:latin typeface="Comic Sans MS" panose="030F0702030302020204" pitchFamily="66" charset="0"/>
                          <a:ea typeface="+mn-ea"/>
                          <a:cs typeface="+mn-cs"/>
                        </a:rPr>
                        <a:t>If so, get a thesaurus and try to improve it!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kern="1200" baseline="0" dirty="0">
                          <a:solidFill>
                            <a:srgbClr val="7030A0"/>
                          </a:solidFill>
                          <a:latin typeface="Comic Sans MS" panose="030F0702030302020204" pitchFamily="66" charset="0"/>
                          <a:ea typeface="+mn-ea"/>
                          <a:cs typeface="+mn-cs"/>
                        </a:rPr>
                        <a:t>With CT.</a:t>
                      </a:r>
                    </a:p>
                    <a:p>
                      <a:endParaRPr lang="en-GB" sz="1600" b="1" i="0" kern="1200" baseline="0" dirty="0">
                        <a:solidFill>
                          <a:srgbClr val="7030A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Annotate the pictures of the</a:t>
                      </a:r>
                      <a:r>
                        <a:rPr lang="en-GB" sz="1600" b="0" i="0" baseline="0" dirty="0">
                          <a:solidFill>
                            <a:schemeClr val="tx1"/>
                          </a:solidFill>
                          <a:latin typeface="Comic Sans MS" panose="030F0702030302020204" pitchFamily="66" charset="0"/>
                        </a:rPr>
                        <a:t> rainforest destruction with expanded noun phrases, similes and metaphors.</a:t>
                      </a:r>
                    </a:p>
                    <a:p>
                      <a:endParaRPr lang="en-GB" sz="1600" b="0" i="1" kern="1200" baseline="0" dirty="0">
                        <a:solidFill>
                          <a:schemeClr val="tx1"/>
                        </a:solidFill>
                        <a:latin typeface="Comic Sans MS" panose="030F0702030302020204" pitchFamily="66" charset="0"/>
                        <a:ea typeface="+mn-ea"/>
                        <a:cs typeface="+mn-cs"/>
                      </a:endParaRPr>
                    </a:p>
                    <a:p>
                      <a:r>
                        <a:rPr lang="en-GB" sz="1600" b="0" i="1" kern="1200" baseline="0" dirty="0">
                          <a:solidFill>
                            <a:schemeClr val="tx1"/>
                          </a:solidFill>
                          <a:latin typeface="Comic Sans MS" panose="030F0702030302020204" pitchFamily="66" charset="0"/>
                          <a:ea typeface="+mn-ea"/>
                          <a:cs typeface="+mn-cs"/>
                        </a:rPr>
                        <a:t>Begin to think about different sentence types you could use. </a:t>
                      </a:r>
                    </a:p>
                    <a:p>
                      <a:endParaRPr lang="en-GB" sz="1600" b="0" i="1" kern="1200" baseline="0" dirty="0">
                        <a:solidFill>
                          <a:schemeClr val="tx1"/>
                        </a:solidFill>
                        <a:latin typeface="Comic Sans MS" panose="030F0702030302020204" pitchFamily="66" charset="0"/>
                        <a:ea typeface="+mn-ea"/>
                        <a:cs typeface="+mn-cs"/>
                      </a:endParaRPr>
                    </a:p>
                    <a:p>
                      <a:r>
                        <a:rPr lang="en-GB" sz="1600" b="0" i="1" kern="1200" baseline="0" dirty="0">
                          <a:solidFill>
                            <a:schemeClr val="tx1"/>
                          </a:solidFill>
                          <a:latin typeface="Comic Sans MS" panose="030F0702030302020204" pitchFamily="66" charset="0"/>
                          <a:ea typeface="+mn-ea"/>
                          <a:cs typeface="+mn-cs"/>
                        </a:rPr>
                        <a:t>Try to vary the length of your sentences in order to have a greater impact on the reader. </a:t>
                      </a:r>
                    </a:p>
                    <a:p>
                      <a:endParaRPr lang="en-GB" sz="1600" b="0" i="1" kern="1200" baseline="0" dirty="0">
                        <a:solidFill>
                          <a:schemeClr val="tx1"/>
                        </a:solidFill>
                        <a:latin typeface="Comic Sans MS" panose="030F0702030302020204" pitchFamily="66" charset="0"/>
                        <a:ea typeface="+mn-ea"/>
                        <a:cs typeface="+mn-cs"/>
                      </a:endParaRPr>
                    </a:p>
                    <a:p>
                      <a:r>
                        <a:rPr lang="en-GB" sz="1600" b="0" i="1" kern="1200" baseline="0" dirty="0">
                          <a:solidFill>
                            <a:schemeClr val="tx1"/>
                          </a:solidFill>
                          <a:latin typeface="Comic Sans MS" panose="030F0702030302020204" pitchFamily="66" charset="0"/>
                          <a:ea typeface="+mn-ea"/>
                          <a:cs typeface="+mn-cs"/>
                        </a:rPr>
                        <a:t>What ideas do you have for short, powerful sentences or long, descriptive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11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8703" y="328199"/>
            <a:ext cx="9114751" cy="1646302"/>
          </a:xfrm>
        </p:spPr>
        <p:txBody>
          <a:bodyPr/>
          <a:lstStyle/>
          <a:p>
            <a:r>
              <a:rPr lang="en-GB" sz="4400" dirty="0" smtClean="0">
                <a:latin typeface="Comic Sans MS" panose="030F0702030302020204" pitchFamily="66" charset="0"/>
              </a:rPr>
              <a:t>Wednesday 12</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solidFill>
                  <a:schemeClr val="tx1"/>
                </a:solidFill>
                <a:latin typeface="Comic Sans MS" panose="030F0702030302020204" pitchFamily="66" charset="0"/>
              </a:rPr>
              <a:t>LO: </a:t>
            </a:r>
            <a:r>
              <a:rPr lang="en-GB" sz="2800" dirty="0" smtClean="0">
                <a:solidFill>
                  <a:schemeClr val="tx1"/>
                </a:solidFill>
                <a:latin typeface="Comic Sans MS" panose="030F0702030302020204" pitchFamily="66" charset="0"/>
              </a:rPr>
              <a:t>To </a:t>
            </a:r>
            <a:r>
              <a:rPr lang="en-GB" sz="2800" dirty="0">
                <a:solidFill>
                  <a:schemeClr val="tx1"/>
                </a:solidFill>
                <a:latin typeface="Comic Sans MS" panose="030F0702030302020204" pitchFamily="66" charset="0"/>
              </a:rPr>
              <a:t>use sentences appropriately</a:t>
            </a:r>
          </a:p>
          <a:p>
            <a:r>
              <a:rPr lang="en-GB" sz="2800" dirty="0">
                <a:solidFill>
                  <a:schemeClr val="tx1"/>
                </a:solidFill>
                <a:latin typeface="Comic Sans MS" panose="030F0702030302020204" pitchFamily="66" charset="0"/>
              </a:rPr>
              <a:t>C: Rainforest Description</a:t>
            </a:r>
          </a:p>
        </p:txBody>
      </p:sp>
    </p:spTree>
    <p:extLst>
      <p:ext uri="{BB962C8B-B14F-4D97-AF65-F5344CB8AC3E}">
        <p14:creationId xmlns:p14="http://schemas.microsoft.com/office/powerpoint/2010/main" val="2878204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solidFill>
                  <a:srgbClr val="00B0F0"/>
                </a:solidFill>
                <a:latin typeface="Comic Sans MS" panose="030F0702030302020204" pitchFamily="66" charset="0"/>
              </a:rPr>
              <a:t>Starter:</a:t>
            </a:r>
          </a:p>
        </p:txBody>
      </p:sp>
      <p:pic>
        <p:nvPicPr>
          <p:cNvPr id="6" name="Picture 5"/>
          <p:cNvPicPr>
            <a:picLocks noChangeAspect="1"/>
          </p:cNvPicPr>
          <p:nvPr/>
        </p:nvPicPr>
        <p:blipFill rotWithShape="1">
          <a:blip r:embed="rId2"/>
          <a:srcRect l="13489" t="14732" r="8302" b="45446"/>
          <a:stretch/>
        </p:blipFill>
        <p:spPr>
          <a:xfrm>
            <a:off x="0" y="1685109"/>
            <a:ext cx="12183782" cy="3487783"/>
          </a:xfrm>
          <a:prstGeom prst="rect">
            <a:avLst/>
          </a:prstGeom>
        </p:spPr>
      </p:pic>
    </p:spTree>
    <p:extLst>
      <p:ext uri="{BB962C8B-B14F-4D97-AF65-F5344CB8AC3E}">
        <p14:creationId xmlns:p14="http://schemas.microsoft.com/office/powerpoint/2010/main" val="999142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ABEC1-A0F6-4F5B-A128-7E46CAC49866}"/>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Tick </a:t>
            </a:r>
            <a:r>
              <a:rPr lang="en-GB" u="sng" dirty="0">
                <a:latin typeface="Comic Sans MS" panose="030F0702030302020204" pitchFamily="66" charset="0"/>
              </a:rPr>
              <a:t>one box</a:t>
            </a:r>
            <a:r>
              <a:rPr lang="en-GB" dirty="0">
                <a:latin typeface="Comic Sans MS" panose="030F0702030302020204" pitchFamily="66" charset="0"/>
              </a:rPr>
              <a:t> in each row to show whether the sentence contains a </a:t>
            </a:r>
            <a:r>
              <a:rPr lang="en-GB" b="1" dirty="0">
                <a:latin typeface="Comic Sans MS" panose="030F0702030302020204" pitchFamily="66" charset="0"/>
              </a:rPr>
              <a:t>subordinate clause </a:t>
            </a:r>
            <a:r>
              <a:rPr lang="en-GB" dirty="0">
                <a:latin typeface="Comic Sans MS" panose="030F0702030302020204" pitchFamily="66" charset="0"/>
              </a:rPr>
              <a:t>or not. </a:t>
            </a:r>
          </a:p>
        </p:txBody>
      </p:sp>
      <p:graphicFrame>
        <p:nvGraphicFramePr>
          <p:cNvPr id="5" name="Content Placeholder 4">
            <a:extLst>
              <a:ext uri="{FF2B5EF4-FFF2-40B4-BE49-F238E27FC236}">
                <a16:creationId xmlns:a16="http://schemas.microsoft.com/office/drawing/2014/main" id="{E035ECC3-1549-49F5-9A54-7D75C38CFBDC}"/>
              </a:ext>
            </a:extLst>
          </p:cNvPr>
          <p:cNvGraphicFramePr>
            <a:graphicFrameLocks noGrp="1"/>
          </p:cNvGraphicFramePr>
          <p:nvPr>
            <p:ph idx="1"/>
            <p:extLst>
              <p:ext uri="{D42A27DB-BD31-4B8C-83A1-F6EECF244321}">
                <p14:modId xmlns:p14="http://schemas.microsoft.com/office/powerpoint/2010/main" val="849027223"/>
              </p:ext>
            </p:extLst>
          </p:nvPr>
        </p:nvGraphicFramePr>
        <p:xfrm>
          <a:off x="356370" y="2312989"/>
          <a:ext cx="9238595" cy="3322320"/>
        </p:xfrm>
        <a:graphic>
          <a:graphicData uri="http://schemas.openxmlformats.org/drawingml/2006/table">
            <a:tbl>
              <a:tblPr firstRow="1" bandRow="1">
                <a:tableStyleId>{5C22544A-7EE6-4342-B048-85BDC9FD1C3A}</a:tableStyleId>
              </a:tblPr>
              <a:tblGrid>
                <a:gridCol w="6137563">
                  <a:extLst>
                    <a:ext uri="{9D8B030D-6E8A-4147-A177-3AD203B41FA5}">
                      <a16:colId xmlns:a16="http://schemas.microsoft.com/office/drawing/2014/main" val="3147242051"/>
                    </a:ext>
                  </a:extLst>
                </a:gridCol>
                <a:gridCol w="1510146">
                  <a:extLst>
                    <a:ext uri="{9D8B030D-6E8A-4147-A177-3AD203B41FA5}">
                      <a16:colId xmlns:a16="http://schemas.microsoft.com/office/drawing/2014/main" val="2503182329"/>
                    </a:ext>
                  </a:extLst>
                </a:gridCol>
                <a:gridCol w="1590886">
                  <a:extLst>
                    <a:ext uri="{9D8B030D-6E8A-4147-A177-3AD203B41FA5}">
                      <a16:colId xmlns:a16="http://schemas.microsoft.com/office/drawing/2014/main" val="1880088954"/>
                    </a:ext>
                  </a:extLst>
                </a:gridCol>
              </a:tblGrid>
              <a:tr h="370840">
                <a:tc>
                  <a:txBody>
                    <a:bodyPr/>
                    <a:lstStyle/>
                    <a:p>
                      <a:pPr algn="ctr"/>
                      <a:r>
                        <a:rPr lang="en-GB" dirty="0">
                          <a:latin typeface="Comic Sans MS" panose="030F0702030302020204" pitchFamily="66" charset="0"/>
                        </a:rPr>
                        <a:t>Sentence</a:t>
                      </a:r>
                    </a:p>
                  </a:txBody>
                  <a:tcPr/>
                </a:tc>
                <a:tc>
                  <a:txBody>
                    <a:bodyPr/>
                    <a:lstStyle/>
                    <a:p>
                      <a:pPr algn="ctr"/>
                      <a:r>
                        <a:rPr lang="en-GB" dirty="0">
                          <a:latin typeface="Comic Sans MS" panose="030F0702030302020204" pitchFamily="66" charset="0"/>
                        </a:rPr>
                        <a:t>Contains a subordinate clause</a:t>
                      </a:r>
                    </a:p>
                  </a:txBody>
                  <a:tcPr/>
                </a:tc>
                <a:tc>
                  <a:txBody>
                    <a:bodyPr/>
                    <a:lstStyle/>
                    <a:p>
                      <a:pPr algn="ctr"/>
                      <a:r>
                        <a:rPr lang="en-GB" dirty="0">
                          <a:latin typeface="Comic Sans MS" panose="030F0702030302020204" pitchFamily="66" charset="0"/>
                        </a:rPr>
                        <a:t>Does not contain a subordinate clause</a:t>
                      </a:r>
                    </a:p>
                  </a:txBody>
                  <a:tcPr/>
                </a:tc>
                <a:extLst>
                  <a:ext uri="{0D108BD9-81ED-4DB2-BD59-A6C34878D82A}">
                    <a16:rowId xmlns:a16="http://schemas.microsoft.com/office/drawing/2014/main" val="1019771597"/>
                  </a:ext>
                </a:extLst>
              </a:tr>
              <a:tr h="370840">
                <a:tc>
                  <a:txBody>
                    <a:bodyPr/>
                    <a:lstStyle/>
                    <a:p>
                      <a:r>
                        <a:rPr lang="en-GB" sz="2200" dirty="0">
                          <a:latin typeface="Comic Sans MS" panose="030F0702030302020204" pitchFamily="66" charset="0"/>
                        </a:rPr>
                        <a:t>Josh put the plates of snacks on the table.</a:t>
                      </a:r>
                    </a:p>
                  </a:txBody>
                  <a:tcPr/>
                </a:tc>
                <a:tc>
                  <a:txBody>
                    <a:bodyPr/>
                    <a:lstStyle/>
                    <a:p>
                      <a:endParaRPr lang="en-GB" dirty="0">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4192642336"/>
                  </a:ext>
                </a:extLst>
              </a:tr>
              <a:tr h="370840">
                <a:tc>
                  <a:txBody>
                    <a:bodyPr/>
                    <a:lstStyle/>
                    <a:p>
                      <a:r>
                        <a:rPr lang="en-GB" sz="2200" dirty="0">
                          <a:latin typeface="Comic Sans MS" panose="030F0702030302020204" pitchFamily="66" charset="0"/>
                        </a:rPr>
                        <a:t>You can have a sticker if you would like one.</a:t>
                      </a:r>
                    </a:p>
                  </a:txBody>
                  <a:tcPr/>
                </a:tc>
                <a:tc>
                  <a:txBody>
                    <a:bodyPr/>
                    <a:lstStyle/>
                    <a:p>
                      <a:endParaRPr lang="en-GB" dirty="0">
                        <a:latin typeface="Comic Sans MS" panose="030F0702030302020204" pitchFamily="66" charset="0"/>
                      </a:endParaRPr>
                    </a:p>
                  </a:txBody>
                  <a:tcPr/>
                </a:tc>
                <a:tc>
                  <a:txBody>
                    <a:bodyPr/>
                    <a:lstStyle/>
                    <a:p>
                      <a:endParaRPr lang="en-GB">
                        <a:latin typeface="Comic Sans MS" panose="030F0702030302020204" pitchFamily="66" charset="0"/>
                      </a:endParaRPr>
                    </a:p>
                  </a:txBody>
                  <a:tcPr/>
                </a:tc>
                <a:extLst>
                  <a:ext uri="{0D108BD9-81ED-4DB2-BD59-A6C34878D82A}">
                    <a16:rowId xmlns:a16="http://schemas.microsoft.com/office/drawing/2014/main" val="3667333345"/>
                  </a:ext>
                </a:extLst>
              </a:tr>
              <a:tr h="370840">
                <a:tc>
                  <a:txBody>
                    <a:bodyPr/>
                    <a:lstStyle/>
                    <a:p>
                      <a:r>
                        <a:rPr lang="en-GB" sz="2200" dirty="0">
                          <a:latin typeface="Comic Sans MS" panose="030F0702030302020204" pitchFamily="66" charset="0"/>
                        </a:rPr>
                        <a:t>Lily gave her baby sister a cuddle.</a:t>
                      </a:r>
                    </a:p>
                  </a:txBody>
                  <a:tcPr/>
                </a:tc>
                <a:tc>
                  <a:txBody>
                    <a:bodyPr/>
                    <a:lstStyle/>
                    <a:p>
                      <a:endParaRPr lang="en-GB" dirty="0">
                        <a:latin typeface="Comic Sans MS" panose="030F0702030302020204" pitchFamily="66" charset="0"/>
                      </a:endParaRPr>
                    </a:p>
                  </a:txBody>
                  <a:tcPr/>
                </a:tc>
                <a:tc>
                  <a:txBody>
                    <a:bodyPr/>
                    <a:lstStyle/>
                    <a:p>
                      <a:endParaRPr lang="en-GB">
                        <a:latin typeface="Comic Sans MS" panose="030F0702030302020204" pitchFamily="66" charset="0"/>
                      </a:endParaRPr>
                    </a:p>
                  </a:txBody>
                  <a:tcPr/>
                </a:tc>
                <a:extLst>
                  <a:ext uri="{0D108BD9-81ED-4DB2-BD59-A6C34878D82A}">
                    <a16:rowId xmlns:a16="http://schemas.microsoft.com/office/drawing/2014/main" val="689952533"/>
                  </a:ext>
                </a:extLst>
              </a:tr>
              <a:tr h="370840">
                <a:tc>
                  <a:txBody>
                    <a:bodyPr/>
                    <a:lstStyle/>
                    <a:p>
                      <a:r>
                        <a:rPr lang="en-GB" sz="2200" dirty="0">
                          <a:latin typeface="Comic Sans MS" panose="030F0702030302020204" pitchFamily="66" charset="0"/>
                        </a:rPr>
                        <a:t>Please tell me when you have finished.</a:t>
                      </a:r>
                    </a:p>
                  </a:txBody>
                  <a:tcPr/>
                </a:tc>
                <a:tc>
                  <a:txBody>
                    <a:bodyPr/>
                    <a:lstStyle/>
                    <a:p>
                      <a:endParaRPr lang="en-GB" dirty="0">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3092395288"/>
                  </a:ext>
                </a:extLst>
              </a:tr>
              <a:tr h="370840">
                <a:tc>
                  <a:txBody>
                    <a:bodyPr/>
                    <a:lstStyle/>
                    <a:p>
                      <a:r>
                        <a:rPr lang="en-GB" sz="2200" dirty="0">
                          <a:latin typeface="Comic Sans MS" panose="030F0702030302020204" pitchFamily="66" charset="0"/>
                        </a:rPr>
                        <a:t>We went inside because it was raining. </a:t>
                      </a:r>
                    </a:p>
                  </a:txBody>
                  <a:tcPr/>
                </a:tc>
                <a:tc>
                  <a:txBody>
                    <a:bodyPr/>
                    <a:lstStyle/>
                    <a:p>
                      <a:endParaRPr lang="en-GB">
                        <a:latin typeface="Comic Sans MS" panose="030F0702030302020204" pitchFamily="66" charset="0"/>
                      </a:endParaRPr>
                    </a:p>
                  </a:txBody>
                  <a:tcPr/>
                </a:tc>
                <a:tc>
                  <a:txBody>
                    <a:bodyPr/>
                    <a:lstStyle/>
                    <a:p>
                      <a:endParaRPr lang="en-GB" dirty="0">
                        <a:latin typeface="Comic Sans MS" panose="030F0702030302020204" pitchFamily="66" charset="0"/>
                      </a:endParaRPr>
                    </a:p>
                  </a:txBody>
                  <a:tcPr/>
                </a:tc>
                <a:extLst>
                  <a:ext uri="{0D108BD9-81ED-4DB2-BD59-A6C34878D82A}">
                    <a16:rowId xmlns:a16="http://schemas.microsoft.com/office/drawing/2014/main" val="2278760101"/>
                  </a:ext>
                </a:extLst>
              </a:tr>
            </a:tbl>
          </a:graphicData>
        </a:graphic>
      </p:graphicFrame>
    </p:spTree>
    <p:extLst>
      <p:ext uri="{BB962C8B-B14F-4D97-AF65-F5344CB8AC3E}">
        <p14:creationId xmlns:p14="http://schemas.microsoft.com/office/powerpoint/2010/main" val="1700246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dirty="0">
                <a:latin typeface="Comic Sans MS" panose="030F0702030302020204" pitchFamily="66" charset="0"/>
              </a:rPr>
              <a:t>What can you remember about the different sentence types?</a:t>
            </a:r>
          </a:p>
        </p:txBody>
      </p:sp>
      <p:sp>
        <p:nvSpPr>
          <p:cNvPr id="3" name="Content Placeholder 2"/>
          <p:cNvSpPr>
            <a:spLocks noGrp="1"/>
          </p:cNvSpPr>
          <p:nvPr>
            <p:ph idx="1"/>
          </p:nvPr>
        </p:nvSpPr>
        <p:spPr>
          <a:xfrm>
            <a:off x="677334" y="2963917"/>
            <a:ext cx="8596668" cy="3455817"/>
          </a:xfrm>
        </p:spPr>
        <p:txBody>
          <a:bodyPr>
            <a:normAutofit/>
          </a:bodyPr>
          <a:lstStyle/>
          <a:p>
            <a:r>
              <a:rPr lang="en-GB" sz="2800" dirty="0">
                <a:latin typeface="Comic Sans MS" panose="030F0702030302020204" pitchFamily="66" charset="0"/>
              </a:rPr>
              <a:t>Simple</a:t>
            </a:r>
          </a:p>
          <a:p>
            <a:endParaRPr lang="en-GB" sz="2800" dirty="0">
              <a:latin typeface="Comic Sans MS" panose="030F0702030302020204" pitchFamily="66" charset="0"/>
            </a:endParaRPr>
          </a:p>
          <a:p>
            <a:r>
              <a:rPr lang="en-GB" sz="2800" dirty="0">
                <a:latin typeface="Comic Sans MS" panose="030F0702030302020204" pitchFamily="66" charset="0"/>
              </a:rPr>
              <a:t>Compound</a:t>
            </a:r>
          </a:p>
          <a:p>
            <a:endParaRPr lang="en-GB" sz="2800" dirty="0">
              <a:latin typeface="Comic Sans MS" panose="030F0702030302020204" pitchFamily="66" charset="0"/>
            </a:endParaRPr>
          </a:p>
          <a:p>
            <a:r>
              <a:rPr lang="en-GB" sz="2800" dirty="0">
                <a:latin typeface="Comic Sans MS" panose="030F0702030302020204" pitchFamily="66" charset="0"/>
              </a:rPr>
              <a:t>complex</a:t>
            </a:r>
          </a:p>
        </p:txBody>
      </p:sp>
      <p:pic>
        <p:nvPicPr>
          <p:cNvPr id="4" name="Picture 3"/>
          <p:cNvPicPr>
            <a:picLocks noChangeAspect="1"/>
          </p:cNvPicPr>
          <p:nvPr/>
        </p:nvPicPr>
        <p:blipFill>
          <a:blip r:embed="rId2"/>
          <a:stretch>
            <a:fillRect/>
          </a:stretch>
        </p:blipFill>
        <p:spPr>
          <a:xfrm>
            <a:off x="5197039" y="2963917"/>
            <a:ext cx="3383280" cy="3398384"/>
          </a:xfrm>
          <a:prstGeom prst="rect">
            <a:avLst/>
          </a:prstGeom>
        </p:spPr>
      </p:pic>
    </p:spTree>
    <p:extLst>
      <p:ext uri="{BB962C8B-B14F-4D97-AF65-F5344CB8AC3E}">
        <p14:creationId xmlns:p14="http://schemas.microsoft.com/office/powerpoint/2010/main" val="3175891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simple compound and complex sentences ks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799" y="0"/>
            <a:ext cx="91344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92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618" y="580781"/>
            <a:ext cx="8596668" cy="1320800"/>
          </a:xfrm>
        </p:spPr>
        <p:txBody>
          <a:bodyPr>
            <a:normAutofit/>
          </a:bodyPr>
          <a:lstStyle/>
          <a:p>
            <a:pPr algn="ctr"/>
            <a:r>
              <a:rPr lang="en-GB" sz="3100" dirty="0">
                <a:latin typeface="Comic Sans MS" panose="030F0702030302020204" pitchFamily="66" charset="0"/>
              </a:rPr>
              <a:t>What different sentence types can you think of to describe the rainforest destruction?</a:t>
            </a:r>
          </a:p>
        </p:txBody>
      </p:sp>
      <p:pic>
        <p:nvPicPr>
          <p:cNvPr id="4" name="Picture 4" descr="Image result for rainforest damag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373" y="4476749"/>
            <a:ext cx="3175001" cy="2381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Image result for rainforest dam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628" y="4476750"/>
            <a:ext cx="4286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Image result for rainforest damag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0879" y="4476749"/>
            <a:ext cx="3571876" cy="23812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think pair shar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23268" y="0"/>
            <a:ext cx="3168731" cy="248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874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9646" t="21775" r="11612" b="15322"/>
          <a:stretch/>
        </p:blipFill>
        <p:spPr>
          <a:xfrm>
            <a:off x="0" y="0"/>
            <a:ext cx="9451731" cy="6858000"/>
          </a:xfrm>
          <a:prstGeom prst="rect">
            <a:avLst/>
          </a:prstGeom>
        </p:spPr>
      </p:pic>
    </p:spTree>
    <p:extLst>
      <p:ext uri="{BB962C8B-B14F-4D97-AF65-F5344CB8AC3E}">
        <p14:creationId xmlns:p14="http://schemas.microsoft.com/office/powerpoint/2010/main" val="3168137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996549650"/>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a:solidFill>
                            <a:srgbClr val="7030A0"/>
                          </a:solidFill>
                          <a:latin typeface="Comic Sans MS" panose="030F0702030302020204" pitchFamily="66" charset="0"/>
                        </a:rPr>
                        <a:t>With CT.</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Use your ideas from last lesson to write different types of sentences about the rainforest destruction. </a:t>
                      </a:r>
                    </a:p>
                    <a:p>
                      <a:endParaRPr lang="en-GB" sz="1600" b="0" i="0" dirty="0">
                        <a:solidFill>
                          <a:schemeClr val="tx1"/>
                        </a:solidFill>
                        <a:latin typeface="Comic Sans MS" panose="030F0702030302020204" pitchFamily="66" charset="0"/>
                      </a:endParaRPr>
                    </a:p>
                    <a:p>
                      <a:r>
                        <a:rPr lang="en-GB" sz="1600" b="0" i="1" dirty="0">
                          <a:solidFill>
                            <a:schemeClr val="tx1"/>
                          </a:solidFill>
                          <a:latin typeface="Comic Sans MS" panose="030F0702030302020204" pitchFamily="66" charset="0"/>
                        </a:rPr>
                        <a:t>Try</a:t>
                      </a:r>
                      <a:r>
                        <a:rPr lang="en-GB" sz="1600" b="0" i="1" baseline="0" dirty="0">
                          <a:solidFill>
                            <a:schemeClr val="tx1"/>
                          </a:solidFill>
                          <a:latin typeface="Comic Sans MS" panose="030F0702030302020204" pitchFamily="66" charset="0"/>
                        </a:rPr>
                        <a:t> to think of some simple and compound sentences independently.</a:t>
                      </a:r>
                    </a:p>
                    <a:p>
                      <a:endParaRPr lang="en-GB" sz="1600" b="0" i="1"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Let’s work as a group to write complex sentences.</a:t>
                      </a:r>
                    </a:p>
                    <a:p>
                      <a:endParaRPr lang="en-GB" sz="1600" b="0" i="1"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Work as a group to improve your ideas.</a:t>
                      </a:r>
                      <a:endParaRPr lang="en-GB" sz="1600" b="0" i="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0070C0"/>
                          </a:solidFill>
                          <a:latin typeface="Comic Sans MS" panose="030F0702030302020204" pitchFamily="66" charset="0"/>
                          <a:ea typeface="+mn-ea"/>
                          <a:cs typeface="+mn-cs"/>
                        </a:rPr>
                        <a:t>With LSA.</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0070C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Use your ideas from last lesson to write different types of sentences about the rainforest destruction.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0070C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1" kern="1200" dirty="0">
                          <a:solidFill>
                            <a:schemeClr val="tx1"/>
                          </a:solidFill>
                          <a:latin typeface="Comic Sans MS" panose="030F0702030302020204" pitchFamily="66" charset="0"/>
                          <a:ea typeface="+mn-ea"/>
                          <a:cs typeface="+mn-cs"/>
                        </a:rPr>
                        <a:t>Do you understand the different types</a:t>
                      </a:r>
                      <a:r>
                        <a:rPr lang="en-GB" sz="1600" b="0" i="1" kern="1200" baseline="0" dirty="0">
                          <a:solidFill>
                            <a:schemeClr val="tx1"/>
                          </a:solidFill>
                          <a:latin typeface="Comic Sans MS" panose="030F0702030302020204" pitchFamily="66" charset="0"/>
                          <a:ea typeface="+mn-ea"/>
                          <a:cs typeface="+mn-cs"/>
                        </a:rPr>
                        <a:t> of sentences?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1" kern="1200" baseline="0" dirty="0">
                          <a:solidFill>
                            <a:schemeClr val="tx1"/>
                          </a:solidFill>
                          <a:latin typeface="Comic Sans MS" panose="030F0702030302020204" pitchFamily="66" charset="0"/>
                          <a:ea typeface="+mn-ea"/>
                          <a:cs typeface="+mn-cs"/>
                        </a:rPr>
                        <a:t>Have you written your sentences in the correct column? </a:t>
                      </a:r>
                      <a:endParaRPr lang="en-GB" sz="1600" b="0" i="1"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1" kern="1200" baseline="0" dirty="0">
                        <a:solidFill>
                          <a:schemeClr val="tx1"/>
                        </a:solidFill>
                        <a:latin typeface="Comic Sans MS" panose="030F0702030302020204" pitchFamily="66" charset="0"/>
                        <a:ea typeface="+mn-ea"/>
                        <a:cs typeface="+mn-cs"/>
                      </a:endParaRPr>
                    </a:p>
                    <a:p>
                      <a:endParaRPr lang="en-GB" sz="16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Use your ideas from last lesson to write different types of sentences about the rainforest destruction. </a:t>
                      </a:r>
                    </a:p>
                    <a:p>
                      <a:endParaRPr lang="en-GB" sz="1600" b="0" i="1" kern="1200" baseline="0" dirty="0">
                        <a:solidFill>
                          <a:schemeClr val="tx1"/>
                        </a:solidFill>
                        <a:latin typeface="Comic Sans MS" panose="030F0702030302020204" pitchFamily="66" charset="0"/>
                        <a:ea typeface="+mn-ea"/>
                        <a:cs typeface="+mn-cs"/>
                      </a:endParaRPr>
                    </a:p>
                    <a:p>
                      <a:r>
                        <a:rPr lang="en-GB" sz="1600" b="0" i="0" kern="1200" baseline="0" dirty="0">
                          <a:solidFill>
                            <a:schemeClr val="tx1"/>
                          </a:solidFill>
                          <a:latin typeface="Comic Sans MS" panose="030F0702030302020204" pitchFamily="66" charset="0"/>
                          <a:ea typeface="+mn-ea"/>
                          <a:cs typeface="+mn-cs"/>
                        </a:rPr>
                        <a:t>Challenge yourself to use impressive vocabulary and different conjunctions.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39646" t="21775" r="11612" b="15322"/>
          <a:stretch/>
        </p:blipFill>
        <p:spPr>
          <a:xfrm>
            <a:off x="8195268" y="3958046"/>
            <a:ext cx="3996732" cy="2899954"/>
          </a:xfrm>
          <a:prstGeom prst="rect">
            <a:avLst/>
          </a:prstGeom>
        </p:spPr>
      </p:pic>
    </p:spTree>
    <p:extLst>
      <p:ext uri="{BB962C8B-B14F-4D97-AF65-F5344CB8AC3E}">
        <p14:creationId xmlns:p14="http://schemas.microsoft.com/office/powerpoint/2010/main" val="2161963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26541" t="23661" r="29485" b="10268"/>
          <a:stretch/>
        </p:blipFill>
        <p:spPr>
          <a:xfrm>
            <a:off x="5496263" y="1201783"/>
            <a:ext cx="6695737" cy="5656217"/>
          </a:xfrm>
          <a:prstGeom prst="rect">
            <a:avLst/>
          </a:prstGeom>
        </p:spPr>
      </p:pic>
      <p:pic>
        <p:nvPicPr>
          <p:cNvPr id="3" name="Picture 2"/>
          <p:cNvPicPr>
            <a:picLocks noChangeAspect="1"/>
          </p:cNvPicPr>
          <p:nvPr/>
        </p:nvPicPr>
        <p:blipFill rotWithShape="1">
          <a:blip r:embed="rId3"/>
          <a:srcRect l="61278" t="41161" r="10209" b="23482"/>
          <a:stretch/>
        </p:blipFill>
        <p:spPr>
          <a:xfrm>
            <a:off x="-1" y="-1"/>
            <a:ext cx="5695937" cy="3971109"/>
          </a:xfrm>
          <a:prstGeom prst="rect">
            <a:avLst/>
          </a:prstGeom>
        </p:spPr>
      </p:pic>
    </p:spTree>
    <p:extLst>
      <p:ext uri="{BB962C8B-B14F-4D97-AF65-F5344CB8AC3E}">
        <p14:creationId xmlns:p14="http://schemas.microsoft.com/office/powerpoint/2010/main" val="35985937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9086" y="697654"/>
            <a:ext cx="8424917" cy="1646302"/>
          </a:xfrm>
        </p:spPr>
        <p:txBody>
          <a:bodyPr/>
          <a:lstStyle/>
          <a:p>
            <a:r>
              <a:rPr lang="en-GB" sz="4400" dirty="0" smtClean="0">
                <a:latin typeface="Comic Sans MS" panose="030F0702030302020204" pitchFamily="66" charset="0"/>
              </a:rPr>
              <a:t>Thursday 13</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solidFill>
                  <a:schemeClr val="tx1"/>
                </a:solidFill>
                <a:latin typeface="Comic Sans MS" panose="030F0702030302020204" pitchFamily="66" charset="0"/>
              </a:rPr>
              <a:t>LO: </a:t>
            </a:r>
            <a:r>
              <a:rPr lang="en-GB" sz="2800" dirty="0" smtClean="0">
                <a:solidFill>
                  <a:schemeClr val="tx1"/>
                </a:solidFill>
                <a:latin typeface="Comic Sans MS" panose="030F0702030302020204" pitchFamily="66" charset="0"/>
              </a:rPr>
              <a:t>To </a:t>
            </a:r>
            <a:r>
              <a:rPr lang="en-GB" sz="2800" dirty="0">
                <a:solidFill>
                  <a:schemeClr val="tx1"/>
                </a:solidFill>
                <a:latin typeface="Comic Sans MS" panose="030F0702030302020204" pitchFamily="66" charset="0"/>
              </a:rPr>
              <a:t>use sentences appropriately</a:t>
            </a:r>
          </a:p>
          <a:p>
            <a:r>
              <a:rPr lang="en-GB" sz="2800" dirty="0">
                <a:solidFill>
                  <a:schemeClr val="tx1"/>
                </a:solidFill>
                <a:latin typeface="Comic Sans MS" panose="030F0702030302020204" pitchFamily="66" charset="0"/>
              </a:rPr>
              <a:t>C: Rainforest Description</a:t>
            </a:r>
          </a:p>
        </p:txBody>
      </p:sp>
    </p:spTree>
    <p:extLst>
      <p:ext uri="{BB962C8B-B14F-4D97-AF65-F5344CB8AC3E}">
        <p14:creationId xmlns:p14="http://schemas.microsoft.com/office/powerpoint/2010/main" val="32445145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You are going to write your description of the rainforest destruction today.</a:t>
            </a:r>
          </a:p>
        </p:txBody>
      </p:sp>
      <p:sp>
        <p:nvSpPr>
          <p:cNvPr id="3" name="Content Placeholder 2"/>
          <p:cNvSpPr>
            <a:spLocks noGrp="1"/>
          </p:cNvSpPr>
          <p:nvPr>
            <p:ph idx="1"/>
          </p:nvPr>
        </p:nvSpPr>
        <p:spPr/>
        <p:txBody>
          <a:bodyPr>
            <a:normAutofit/>
          </a:bodyPr>
          <a:lstStyle/>
          <a:p>
            <a:pPr marL="0" indent="0">
              <a:buNone/>
            </a:pPr>
            <a:endParaRPr lang="en-GB" sz="2800" dirty="0">
              <a:latin typeface="Comic Sans MS" panose="030F0702030302020204" pitchFamily="66" charset="0"/>
            </a:endParaRPr>
          </a:p>
        </p:txBody>
      </p:sp>
      <p:pic>
        <p:nvPicPr>
          <p:cNvPr id="4" name="Picture 4" descr="Image result for rainforest damag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6909" y="2435513"/>
            <a:ext cx="3175001" cy="2381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Image result for rainforest dam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5683" y="2435513"/>
            <a:ext cx="4286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Image result for rainforest damag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45706" y="2435512"/>
            <a:ext cx="3571876" cy="2381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7459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GB" sz="4400" b="1" dirty="0">
                <a:solidFill>
                  <a:srgbClr val="00B0F0"/>
                </a:solidFill>
                <a:latin typeface="Comic Sans MS" panose="030F0702030302020204" pitchFamily="66" charset="0"/>
              </a:rPr>
              <a:t>Which description do you prefer? Why?</a:t>
            </a:r>
          </a:p>
        </p:txBody>
      </p:sp>
      <p:sp>
        <p:nvSpPr>
          <p:cNvPr id="5" name="Text Placeholder 4"/>
          <p:cNvSpPr>
            <a:spLocks noGrp="1"/>
          </p:cNvSpPr>
          <p:nvPr>
            <p:ph type="body" idx="1"/>
          </p:nvPr>
        </p:nvSpPr>
        <p:spPr/>
        <p:txBody>
          <a:bodyPr/>
          <a:lstStyle/>
          <a:p>
            <a:pPr algn="ctr"/>
            <a:r>
              <a:rPr lang="en-GB" sz="2800" b="1" dirty="0">
                <a:latin typeface="Comic Sans MS" panose="030F0702030302020204" pitchFamily="66" charset="0"/>
              </a:rPr>
              <a:t>Description 1</a:t>
            </a:r>
          </a:p>
        </p:txBody>
      </p:sp>
      <p:sp>
        <p:nvSpPr>
          <p:cNvPr id="6" name="Content Placeholder 5"/>
          <p:cNvSpPr>
            <a:spLocks noGrp="1"/>
          </p:cNvSpPr>
          <p:nvPr>
            <p:ph sz="half" idx="2"/>
          </p:nvPr>
        </p:nvSpPr>
        <p:spPr/>
        <p:txBody>
          <a:bodyPr>
            <a:noAutofit/>
          </a:bodyPr>
          <a:lstStyle/>
          <a:p>
            <a:r>
              <a:rPr lang="en-GB" sz="2000" dirty="0">
                <a:latin typeface="Comic Sans MS" panose="030F0702030302020204" pitchFamily="66" charset="0"/>
              </a:rPr>
              <a:t>The soil is black. The trees are chopped down and standing alone. There is lots of space. Some of the trees are black and burned. It doesn’t look very nice. Some of the trees are still green and growing. They look lonely. It doesn’t look very pretty.</a:t>
            </a:r>
          </a:p>
        </p:txBody>
      </p:sp>
      <p:sp>
        <p:nvSpPr>
          <p:cNvPr id="7" name="Text Placeholder 6"/>
          <p:cNvSpPr>
            <a:spLocks noGrp="1"/>
          </p:cNvSpPr>
          <p:nvPr>
            <p:ph type="body" sz="quarter" idx="3"/>
          </p:nvPr>
        </p:nvSpPr>
        <p:spPr/>
        <p:txBody>
          <a:bodyPr/>
          <a:lstStyle/>
          <a:p>
            <a:pPr algn="ctr"/>
            <a:r>
              <a:rPr lang="en-GB" sz="2800" b="1" dirty="0">
                <a:latin typeface="Comic Sans MS" panose="030F0702030302020204" pitchFamily="66" charset="0"/>
              </a:rPr>
              <a:t>Description 2 </a:t>
            </a:r>
          </a:p>
        </p:txBody>
      </p:sp>
      <p:sp>
        <p:nvSpPr>
          <p:cNvPr id="8" name="Content Placeholder 7"/>
          <p:cNvSpPr>
            <a:spLocks noGrp="1"/>
          </p:cNvSpPr>
          <p:nvPr>
            <p:ph sz="quarter" idx="4"/>
          </p:nvPr>
        </p:nvSpPr>
        <p:spPr>
          <a:xfrm>
            <a:off x="5088384" y="2737245"/>
            <a:ext cx="4185617" cy="4120755"/>
          </a:xfrm>
        </p:spPr>
        <p:txBody>
          <a:bodyPr>
            <a:normAutofit lnSpcReduction="10000"/>
          </a:bodyPr>
          <a:lstStyle/>
          <a:p>
            <a:r>
              <a:rPr lang="en-GB" dirty="0">
                <a:latin typeface="Comic Sans MS" panose="030F0702030302020204" pitchFamily="66" charset="0"/>
              </a:rPr>
              <a:t>The rainforest is being destroyed. Fallen, lifeless trees cover the damp rainforest floor, obscuring the dark earth from sight. Through the cracks, blackened soil is visible, along with the jagged, charred remains of the forest skyscrapers. In the distance, towering, smooth trees stand alone and afraid as they await their untimely deaths. The forest is silent. No sounds can be heard as the innocent animals have fled while their wonderful homes were unfairly burned and chopped to the ground. </a:t>
            </a:r>
          </a:p>
        </p:txBody>
      </p:sp>
      <p:pic>
        <p:nvPicPr>
          <p:cNvPr id="9" name="Picture 2" descr="Image result for think pair shar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3269" y="0"/>
            <a:ext cx="3168731" cy="248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4100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GB" sz="4400" dirty="0">
                <a:latin typeface="Comic Sans MS" panose="030F0702030302020204" pitchFamily="66" charset="0"/>
              </a:rPr>
              <a:t>Quick Plan</a:t>
            </a:r>
          </a:p>
        </p:txBody>
      </p:sp>
      <p:sp>
        <p:nvSpPr>
          <p:cNvPr id="8" name="Content Placeholder 7"/>
          <p:cNvSpPr>
            <a:spLocks noGrp="1"/>
          </p:cNvSpPr>
          <p:nvPr>
            <p:ph idx="1"/>
          </p:nvPr>
        </p:nvSpPr>
        <p:spPr>
          <a:xfrm>
            <a:off x="677334" y="1930400"/>
            <a:ext cx="8596668" cy="3880773"/>
          </a:xfrm>
        </p:spPr>
        <p:txBody>
          <a:bodyPr>
            <a:noAutofit/>
          </a:bodyPr>
          <a:lstStyle/>
          <a:p>
            <a:r>
              <a:rPr lang="en-GB" sz="2800" dirty="0">
                <a:latin typeface="Comic Sans MS" panose="030F0702030302020204" pitchFamily="66" charset="0"/>
              </a:rPr>
              <a:t>Briefly plan your description on your whiteboards.</a:t>
            </a:r>
          </a:p>
          <a:p>
            <a:r>
              <a:rPr lang="en-GB" sz="2800" dirty="0">
                <a:latin typeface="Comic Sans MS" panose="030F0702030302020204" pitchFamily="66" charset="0"/>
              </a:rPr>
              <a:t>Choose what you are going to describe and in what order.</a:t>
            </a:r>
          </a:p>
          <a:p>
            <a:r>
              <a:rPr lang="en-GB" sz="2800" dirty="0">
                <a:latin typeface="Comic Sans MS" panose="030F0702030302020204" pitchFamily="66" charset="0"/>
              </a:rPr>
              <a:t>For example:</a:t>
            </a:r>
          </a:p>
          <a:p>
            <a:pPr marL="0" indent="0">
              <a:buNone/>
            </a:pPr>
            <a:r>
              <a:rPr lang="en-GB" sz="2800" dirty="0">
                <a:latin typeface="Comic Sans MS" panose="030F0702030302020204" pitchFamily="66" charset="0"/>
              </a:rPr>
              <a:t>1. trees</a:t>
            </a:r>
          </a:p>
          <a:p>
            <a:pPr marL="0" indent="0">
              <a:buNone/>
            </a:pPr>
            <a:r>
              <a:rPr lang="en-GB" sz="2800" dirty="0">
                <a:latin typeface="Comic Sans MS" panose="030F0702030302020204" pitchFamily="66" charset="0"/>
              </a:rPr>
              <a:t>2. soil</a:t>
            </a:r>
          </a:p>
          <a:p>
            <a:pPr marL="0" indent="0">
              <a:buNone/>
            </a:pPr>
            <a:r>
              <a:rPr lang="en-GB" sz="2800" dirty="0">
                <a:latin typeface="Comic Sans MS" panose="030F0702030302020204" pitchFamily="66" charset="0"/>
              </a:rPr>
              <a:t>3. air</a:t>
            </a:r>
          </a:p>
          <a:p>
            <a:pPr marL="0" indent="0">
              <a:buNone/>
            </a:pPr>
            <a:r>
              <a:rPr lang="en-GB" sz="2800" dirty="0">
                <a:latin typeface="Comic Sans MS" panose="030F0702030302020204" pitchFamily="66" charset="0"/>
              </a:rPr>
              <a:t>4. animals </a:t>
            </a:r>
          </a:p>
        </p:txBody>
      </p:sp>
      <p:pic>
        <p:nvPicPr>
          <p:cNvPr id="8194" name="Picture 2" descr="Image result for plan clipart&quot;"/>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74002" y="0"/>
            <a:ext cx="2821539" cy="3324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0028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934" y="819469"/>
            <a:ext cx="8596668" cy="3880773"/>
          </a:xfrm>
        </p:spPr>
        <p:txBody>
          <a:bodyPr>
            <a:normAutofit/>
          </a:bodyPr>
          <a:lstStyle/>
          <a:p>
            <a:r>
              <a:rPr lang="en-GB" sz="2800" dirty="0">
                <a:latin typeface="Comic Sans MS" panose="030F0702030302020204" pitchFamily="66" charset="0"/>
              </a:rPr>
              <a:t>Look back at your work from this week and think carefully about the sentences you are going to write today.</a:t>
            </a:r>
          </a:p>
        </p:txBody>
      </p:sp>
      <p:pic>
        <p:nvPicPr>
          <p:cNvPr id="13314" name="Picture 2" descr="Image result for think carefully clipart&quot;"/>
          <p:cNvPicPr>
            <a:picLocks noChangeAspect="1" noChangeArrowheads="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196821" y="1767840"/>
            <a:ext cx="5445654" cy="4701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407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172111866"/>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0" i="0" dirty="0">
                          <a:solidFill>
                            <a:schemeClr val="tx1"/>
                          </a:solidFill>
                          <a:latin typeface="Comic Sans MS" panose="030F0702030302020204" pitchFamily="66" charset="0"/>
                        </a:rPr>
                        <a:t>Write a paragraph describing the rainforest destruction.</a:t>
                      </a:r>
                    </a:p>
                    <a:p>
                      <a:endParaRPr lang="en-GB" sz="1600" b="0" i="1" dirty="0">
                        <a:solidFill>
                          <a:schemeClr val="tx1"/>
                        </a:solidFill>
                        <a:latin typeface="Comic Sans MS" panose="030F0702030302020204" pitchFamily="66" charset="0"/>
                      </a:endParaRPr>
                    </a:p>
                    <a:p>
                      <a:r>
                        <a:rPr lang="en-GB" sz="1600" b="0" i="1" dirty="0">
                          <a:solidFill>
                            <a:schemeClr val="tx1"/>
                          </a:solidFill>
                          <a:latin typeface="Comic Sans MS" panose="030F0702030302020204" pitchFamily="66" charset="0"/>
                        </a:rPr>
                        <a:t>Use</a:t>
                      </a:r>
                      <a:r>
                        <a:rPr lang="en-GB" sz="1600" b="0" i="1" baseline="0" dirty="0">
                          <a:solidFill>
                            <a:schemeClr val="tx1"/>
                          </a:solidFill>
                          <a:latin typeface="Comic Sans MS" panose="030F0702030302020204" pitchFamily="66" charset="0"/>
                        </a:rPr>
                        <a:t> your checklist to help you.</a:t>
                      </a:r>
                      <a:endParaRPr lang="en-GB" sz="1600" b="0" i="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dirty="0">
                          <a:solidFill>
                            <a:schemeClr val="tx1"/>
                          </a:solidFill>
                          <a:latin typeface="Comic Sans MS" panose="030F0702030302020204" pitchFamily="66" charset="0"/>
                        </a:rPr>
                        <a:t>Write a paragraph describing the rainforest destruction.</a:t>
                      </a:r>
                    </a:p>
                    <a:p>
                      <a:endParaRPr lang="en-GB" sz="1600" b="0" i="1" dirty="0">
                        <a:solidFill>
                          <a:schemeClr val="tx1"/>
                        </a:solidFill>
                        <a:latin typeface="Comic Sans MS" panose="030F0702030302020204" pitchFamily="66" charset="0"/>
                      </a:endParaRPr>
                    </a:p>
                    <a:p>
                      <a:r>
                        <a:rPr lang="en-GB" sz="1600" b="0" i="1" dirty="0">
                          <a:solidFill>
                            <a:schemeClr val="tx1"/>
                          </a:solidFill>
                          <a:latin typeface="Comic Sans MS" panose="030F0702030302020204" pitchFamily="66" charset="0"/>
                        </a:rPr>
                        <a:t>Use</a:t>
                      </a:r>
                      <a:r>
                        <a:rPr lang="en-GB" sz="1600" b="0" i="1" baseline="0" dirty="0">
                          <a:solidFill>
                            <a:schemeClr val="tx1"/>
                          </a:solidFill>
                          <a:latin typeface="Comic Sans MS" panose="030F0702030302020204" pitchFamily="66" charset="0"/>
                        </a:rPr>
                        <a:t> your checklist to help you.</a:t>
                      </a:r>
                    </a:p>
                    <a:p>
                      <a:endParaRPr lang="en-GB" sz="1600" b="0" i="1"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Try to use different types of sentences to increase the impact of your writing on the reader.</a:t>
                      </a:r>
                      <a:endParaRPr lang="en-GB" sz="1600" b="0" i="1"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1"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dirty="0">
                          <a:solidFill>
                            <a:schemeClr val="tx1"/>
                          </a:solidFill>
                          <a:latin typeface="Comic Sans MS" panose="030F0702030302020204" pitchFamily="66" charset="0"/>
                        </a:rPr>
                        <a:t>Write a paragraph describing the rainforest destruction.</a:t>
                      </a:r>
                    </a:p>
                    <a:p>
                      <a:endParaRPr lang="en-GB" sz="1600" b="0" i="1" dirty="0">
                        <a:solidFill>
                          <a:schemeClr val="tx1"/>
                        </a:solidFill>
                        <a:latin typeface="Comic Sans MS" panose="030F0702030302020204" pitchFamily="66" charset="0"/>
                      </a:endParaRPr>
                    </a:p>
                    <a:p>
                      <a:r>
                        <a:rPr lang="en-GB" sz="1600" b="0" i="1" dirty="0">
                          <a:solidFill>
                            <a:schemeClr val="tx1"/>
                          </a:solidFill>
                          <a:latin typeface="Comic Sans MS" panose="030F0702030302020204" pitchFamily="66" charset="0"/>
                        </a:rPr>
                        <a:t>Use</a:t>
                      </a:r>
                      <a:r>
                        <a:rPr lang="en-GB" sz="1600" b="0" i="1" baseline="0" dirty="0">
                          <a:solidFill>
                            <a:schemeClr val="tx1"/>
                          </a:solidFill>
                          <a:latin typeface="Comic Sans MS" panose="030F0702030302020204" pitchFamily="66" charset="0"/>
                        </a:rPr>
                        <a:t> your checklist to help you.</a:t>
                      </a:r>
                      <a:endParaRPr lang="en-GB" sz="1600" b="0" i="1" dirty="0">
                        <a:solidFill>
                          <a:schemeClr val="tx1"/>
                        </a:solidFill>
                        <a:latin typeface="Comic Sans MS" panose="030F0702030302020204" pitchFamily="66" charset="0"/>
                      </a:endParaRPr>
                    </a:p>
                    <a:p>
                      <a:endParaRPr lang="en-GB" sz="1600" b="0" i="0" kern="1200" baseline="0" dirty="0">
                        <a:solidFill>
                          <a:schemeClr val="tx1"/>
                        </a:solidFill>
                        <a:latin typeface="Comic Sans MS" panose="030F0702030302020204" pitchFamily="66" charset="0"/>
                        <a:ea typeface="+mn-ea"/>
                        <a:cs typeface="+mn-cs"/>
                      </a:endParaRPr>
                    </a:p>
                    <a:p>
                      <a:r>
                        <a:rPr lang="en-GB" sz="1600" b="0" i="1" kern="1200" baseline="0" dirty="0">
                          <a:solidFill>
                            <a:schemeClr val="tx1"/>
                          </a:solidFill>
                          <a:latin typeface="Comic Sans MS" panose="030F0702030302020204" pitchFamily="66" charset="0"/>
                          <a:ea typeface="+mn-ea"/>
                          <a:cs typeface="+mn-cs"/>
                        </a:rPr>
                        <a:t>Make sure you are using different types of sentences to increase the impact of your writing on the reader.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l="39458" t="36875" r="35008" b="39375"/>
          <a:stretch/>
        </p:blipFill>
        <p:spPr>
          <a:xfrm>
            <a:off x="3852204" y="4115038"/>
            <a:ext cx="4487593" cy="2346722"/>
          </a:xfrm>
          <a:prstGeom prst="rect">
            <a:avLst/>
          </a:prstGeom>
        </p:spPr>
      </p:pic>
    </p:spTree>
    <p:extLst>
      <p:ext uri="{BB962C8B-B14F-4D97-AF65-F5344CB8AC3E}">
        <p14:creationId xmlns:p14="http://schemas.microsoft.com/office/powerpoint/2010/main" val="2671730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9086" y="697654"/>
            <a:ext cx="8424917" cy="1646302"/>
          </a:xfrm>
        </p:spPr>
        <p:txBody>
          <a:bodyPr/>
          <a:lstStyle/>
          <a:p>
            <a:r>
              <a:rPr lang="en-GB" sz="4400" dirty="0" smtClean="0">
                <a:latin typeface="Comic Sans MS" panose="030F0702030302020204" pitchFamily="66" charset="0"/>
              </a:rPr>
              <a:t>Friday 14</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a:t>
            </a:r>
            <a:r>
              <a:rPr lang="en-GB" sz="4400" dirty="0">
                <a:latin typeface="Comic Sans MS" panose="030F0702030302020204" pitchFamily="66" charset="0"/>
              </a:rPr>
              <a:t>2021</a:t>
            </a:r>
          </a:p>
        </p:txBody>
      </p:sp>
      <p:sp>
        <p:nvSpPr>
          <p:cNvPr id="3" name="Subtitle 2"/>
          <p:cNvSpPr>
            <a:spLocks noGrp="1"/>
          </p:cNvSpPr>
          <p:nvPr>
            <p:ph type="subTitle" idx="1"/>
          </p:nvPr>
        </p:nvSpPr>
        <p:spPr>
          <a:xfrm>
            <a:off x="675794" y="3496651"/>
            <a:ext cx="7766936" cy="1096899"/>
          </a:xfrm>
        </p:spPr>
        <p:txBody>
          <a:bodyPr>
            <a:normAutofit/>
          </a:bodyPr>
          <a:lstStyle/>
          <a:p>
            <a:r>
              <a:rPr lang="en-GB" sz="2800" dirty="0">
                <a:solidFill>
                  <a:schemeClr val="tx1"/>
                </a:solidFill>
                <a:latin typeface="Comic Sans MS" panose="030F0702030302020204" pitchFamily="66" charset="0"/>
              </a:rPr>
              <a:t>LO: </a:t>
            </a:r>
            <a:r>
              <a:rPr lang="en-GB" sz="2800" dirty="0">
                <a:solidFill>
                  <a:schemeClr val="tx1"/>
                </a:solidFill>
                <a:latin typeface="Comic Sans MS" panose="030F0702030302020204" pitchFamily="66" charset="0"/>
              </a:rPr>
              <a:t>T</a:t>
            </a:r>
            <a:r>
              <a:rPr lang="en-GB" sz="2800" dirty="0" smtClean="0">
                <a:solidFill>
                  <a:schemeClr val="tx1"/>
                </a:solidFill>
                <a:latin typeface="Comic Sans MS" panose="030F0702030302020204" pitchFamily="66" charset="0"/>
              </a:rPr>
              <a:t>o </a:t>
            </a:r>
            <a:r>
              <a:rPr lang="en-GB" sz="2800" dirty="0">
                <a:solidFill>
                  <a:schemeClr val="tx1"/>
                </a:solidFill>
                <a:latin typeface="Comic Sans MS" panose="030F0702030302020204" pitchFamily="66" charset="0"/>
              </a:rPr>
              <a:t>write with purpose</a:t>
            </a:r>
          </a:p>
          <a:p>
            <a:r>
              <a:rPr lang="en-GB" sz="2800" dirty="0">
                <a:solidFill>
                  <a:schemeClr val="tx1"/>
                </a:solidFill>
                <a:latin typeface="Comic Sans MS" panose="030F0702030302020204" pitchFamily="66" charset="0"/>
              </a:rPr>
              <a:t>C: Rainforest Description</a:t>
            </a:r>
          </a:p>
        </p:txBody>
      </p:sp>
    </p:spTree>
    <p:extLst>
      <p:ext uri="{BB962C8B-B14F-4D97-AF65-F5344CB8AC3E}">
        <p14:creationId xmlns:p14="http://schemas.microsoft.com/office/powerpoint/2010/main" val="20229361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27810"/>
            <a:ext cx="8596668" cy="1320800"/>
          </a:xfrm>
        </p:spPr>
        <p:txBody>
          <a:bodyPr>
            <a:normAutofit/>
          </a:bodyPr>
          <a:lstStyle/>
          <a:p>
            <a:r>
              <a:rPr lang="en-GB" sz="4400" b="1" dirty="0">
                <a:latin typeface="Comic Sans MS" panose="030F0702030302020204" pitchFamily="66" charset="0"/>
              </a:rPr>
              <a:t>Starter</a:t>
            </a:r>
          </a:p>
        </p:txBody>
      </p:sp>
      <p:sp>
        <p:nvSpPr>
          <p:cNvPr id="3" name="Content Placeholder 2"/>
          <p:cNvSpPr>
            <a:spLocks noGrp="1"/>
          </p:cNvSpPr>
          <p:nvPr>
            <p:ph idx="1"/>
          </p:nvPr>
        </p:nvSpPr>
        <p:spPr>
          <a:xfrm>
            <a:off x="677334" y="2079942"/>
            <a:ext cx="9289626" cy="3574415"/>
          </a:xfrm>
        </p:spPr>
        <p:txBody>
          <a:bodyPr>
            <a:normAutofit/>
          </a:bodyPr>
          <a:lstStyle/>
          <a:p>
            <a:r>
              <a:rPr lang="en-GB" sz="2600" dirty="0">
                <a:latin typeface="Comic Sans MS" panose="030F0702030302020204" pitchFamily="66" charset="0"/>
              </a:rPr>
              <a:t>Swap your work with your partner and read their description from last lesson.</a:t>
            </a:r>
          </a:p>
          <a:p>
            <a:r>
              <a:rPr lang="en-GB" sz="2600" dirty="0">
                <a:latin typeface="Comic Sans MS" panose="030F0702030302020204" pitchFamily="66" charset="0"/>
              </a:rPr>
              <a:t>Give your partner 2 stars and a wish </a:t>
            </a:r>
            <a:br>
              <a:rPr lang="en-GB" sz="2600" dirty="0">
                <a:latin typeface="Comic Sans MS" panose="030F0702030302020204" pitchFamily="66" charset="0"/>
              </a:rPr>
            </a:br>
            <a:r>
              <a:rPr lang="en-GB" sz="2100" dirty="0">
                <a:latin typeface="Comic Sans MS" panose="030F0702030302020204" pitchFamily="66" charset="0"/>
              </a:rPr>
              <a:t>(2 things they have done well and one thing they could do to improve)</a:t>
            </a:r>
          </a:p>
        </p:txBody>
      </p:sp>
      <p:pic>
        <p:nvPicPr>
          <p:cNvPr id="14338" name="Picture 2" descr="Image result for 2 stars anda wish&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1015" y="3867150"/>
            <a:ext cx="5943600" cy="2990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321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014" y="453709"/>
            <a:ext cx="8596668" cy="3880773"/>
          </a:xfrm>
        </p:spPr>
        <p:txBody>
          <a:bodyPr>
            <a:noAutofit/>
          </a:bodyPr>
          <a:lstStyle/>
          <a:p>
            <a:r>
              <a:rPr lang="en-GB" sz="2800" dirty="0">
                <a:latin typeface="Comic Sans MS" panose="030F0702030302020204" pitchFamily="66" charset="0"/>
              </a:rPr>
              <a:t>Look back at your writing from last lesson.</a:t>
            </a:r>
          </a:p>
          <a:p>
            <a:endParaRPr lang="en-GB" sz="2800" dirty="0">
              <a:latin typeface="Comic Sans MS" panose="030F0702030302020204" pitchFamily="66" charset="0"/>
            </a:endParaRPr>
          </a:p>
          <a:p>
            <a:r>
              <a:rPr lang="en-GB" sz="2800" dirty="0">
                <a:latin typeface="Comic Sans MS" panose="030F0702030302020204" pitchFamily="66" charset="0"/>
              </a:rPr>
              <a:t>What went well?</a:t>
            </a:r>
          </a:p>
          <a:p>
            <a:endParaRPr lang="en-GB" sz="2800" dirty="0">
              <a:latin typeface="Comic Sans MS" panose="030F0702030302020204" pitchFamily="66" charset="0"/>
            </a:endParaRPr>
          </a:p>
          <a:p>
            <a:r>
              <a:rPr lang="en-GB" sz="2800" dirty="0">
                <a:latin typeface="Comic Sans MS" panose="030F0702030302020204" pitchFamily="66" charset="0"/>
              </a:rPr>
              <a:t>What can you do to improve?</a:t>
            </a:r>
          </a:p>
          <a:p>
            <a:endParaRPr lang="en-GB" sz="2800" dirty="0">
              <a:latin typeface="Comic Sans MS" panose="030F0702030302020204" pitchFamily="66" charset="0"/>
            </a:endParaRPr>
          </a:p>
          <a:p>
            <a:r>
              <a:rPr lang="en-GB" sz="2800" dirty="0">
                <a:latin typeface="Comic Sans MS" panose="030F0702030302020204" pitchFamily="66" charset="0"/>
              </a:rPr>
              <a:t>Look at the highlighting, the teacher’s comments and the check list. </a:t>
            </a:r>
          </a:p>
        </p:txBody>
      </p:sp>
      <p:pic>
        <p:nvPicPr>
          <p:cNvPr id="15362" name="Picture 2" descr="Image result for looking clipart&quo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042"/>
          <a:stretch/>
        </p:blipFill>
        <p:spPr bwMode="auto">
          <a:xfrm>
            <a:off x="7623175" y="1326833"/>
            <a:ext cx="4286250" cy="4251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3448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dirty="0">
                <a:latin typeface="Comic Sans MS" panose="030F0702030302020204" pitchFamily="66" charset="0"/>
              </a:rPr>
              <a:t>What are you going to do to improve today?</a:t>
            </a:r>
          </a:p>
        </p:txBody>
      </p:sp>
      <p:pic>
        <p:nvPicPr>
          <p:cNvPr id="4" name="Picture 2" descr="Image result for think pair shar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1182" y="2499360"/>
            <a:ext cx="5088971" cy="3986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0268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How to improve your work:</a:t>
            </a:r>
          </a:p>
        </p:txBody>
      </p:sp>
      <p:sp>
        <p:nvSpPr>
          <p:cNvPr id="3" name="Content Placeholder 2"/>
          <p:cNvSpPr>
            <a:spLocks noGrp="1"/>
          </p:cNvSpPr>
          <p:nvPr>
            <p:ph idx="1"/>
          </p:nvPr>
        </p:nvSpPr>
        <p:spPr>
          <a:xfrm>
            <a:off x="677334" y="1815738"/>
            <a:ext cx="8921931" cy="4820194"/>
          </a:xfrm>
        </p:spPr>
        <p:txBody>
          <a:bodyPr>
            <a:normAutofit fontScale="92500" lnSpcReduction="10000"/>
          </a:bodyPr>
          <a:lstStyle/>
          <a:p>
            <a:r>
              <a:rPr lang="en-GB" sz="2800" dirty="0">
                <a:solidFill>
                  <a:schemeClr val="tx1"/>
                </a:solidFill>
                <a:latin typeface="Comic Sans MS" panose="030F0702030302020204" pitchFamily="66" charset="0"/>
              </a:rPr>
              <a:t>Correct any green highlighting in your book.</a:t>
            </a:r>
          </a:p>
          <a:p>
            <a:r>
              <a:rPr lang="en-GB" sz="2800" dirty="0">
                <a:solidFill>
                  <a:schemeClr val="tx1"/>
                </a:solidFill>
                <a:latin typeface="Comic Sans MS" panose="030F0702030302020204" pitchFamily="66" charset="0"/>
              </a:rPr>
              <a:t>Answer or respond to the marking question.</a:t>
            </a:r>
          </a:p>
          <a:p>
            <a:r>
              <a:rPr lang="en-GB" sz="2800" dirty="0">
                <a:solidFill>
                  <a:schemeClr val="tx1"/>
                </a:solidFill>
                <a:latin typeface="Comic Sans MS" panose="030F0702030302020204" pitchFamily="66" charset="0"/>
              </a:rPr>
              <a:t>Look at the checklist – is there anything that you haven’t included in your writing? Write some sentences underneath your work so it can be ticked off. </a:t>
            </a:r>
          </a:p>
          <a:p>
            <a:r>
              <a:rPr lang="en-GB" sz="2800" dirty="0">
                <a:solidFill>
                  <a:schemeClr val="tx1"/>
                </a:solidFill>
                <a:latin typeface="Comic Sans MS" panose="030F0702030302020204" pitchFamily="66" charset="0"/>
              </a:rPr>
              <a:t>Look back at your work and the words you have chosen. Are there any words which you have used before in your writing this year? Any words which you may have used in Year 2 or 3? If so, get a thesaurus and try to improve it!</a:t>
            </a:r>
          </a:p>
        </p:txBody>
      </p:sp>
    </p:spTree>
    <p:extLst>
      <p:ext uri="{BB962C8B-B14F-4D97-AF65-F5344CB8AC3E}">
        <p14:creationId xmlns:p14="http://schemas.microsoft.com/office/powerpoint/2010/main" val="3398930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788526757"/>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0" i="0" dirty="0">
                          <a:solidFill>
                            <a:schemeClr val="tx1"/>
                          </a:solidFill>
                          <a:latin typeface="Comic Sans MS" panose="030F0702030302020204" pitchFamily="66" charset="0"/>
                        </a:rPr>
                        <a:t>Red pen your work from last lesson.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Red pen your work from last lesson.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3000" b="0"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3000" b="0"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1"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Red pen your work from last lesson.</a:t>
                      </a:r>
                    </a:p>
                    <a:p>
                      <a:endParaRPr lang="en-GB" sz="1600" b="0" i="1"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26339" t="27947" r="23965" b="16518"/>
          <a:stretch/>
        </p:blipFill>
        <p:spPr>
          <a:xfrm>
            <a:off x="2862943" y="2534194"/>
            <a:ext cx="6466115" cy="4062550"/>
          </a:xfrm>
          <a:prstGeom prst="rect">
            <a:avLst/>
          </a:prstGeom>
          <a:ln w="38100">
            <a:solidFill>
              <a:srgbClr val="002060"/>
            </a:solidFill>
          </a:ln>
        </p:spPr>
      </p:pic>
    </p:spTree>
    <p:extLst>
      <p:ext uri="{BB962C8B-B14F-4D97-AF65-F5344CB8AC3E}">
        <p14:creationId xmlns:p14="http://schemas.microsoft.com/office/powerpoint/2010/main" val="260883354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5DB4B3-12C0-46F2-9B2E-C063414577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DD9034-83D4-44CA-AE90-23F32D9D5BE5}">
  <ds:schemaRefs>
    <ds:schemaRef ds:uri="http://schemas.microsoft.com/sharepoint/v3/contenttype/forms"/>
  </ds:schemaRefs>
</ds:datastoreItem>
</file>

<file path=customXml/itemProps3.xml><?xml version="1.0" encoding="utf-8"?>
<ds:datastoreItem xmlns:ds="http://schemas.openxmlformats.org/officeDocument/2006/customXml" ds:itemID="{7525DE4A-FEE7-4E3D-B84A-1A608D4AE8D7}">
  <ds:schemaRefs>
    <ds:schemaRef ds:uri="http://schemas.microsoft.com/office/2006/documentManagement/types"/>
    <ds:schemaRef ds:uri="933c73ff-1f47-478d-836a-52d41c4c8390"/>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b7193443-4924-4c98-83f1-322a08f1315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1477</TotalTime>
  <Words>1273</Words>
  <Application>Microsoft Office PowerPoint</Application>
  <PresentationFormat>Widescreen</PresentationFormat>
  <Paragraphs>166</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Comic Sans MS</vt:lpstr>
      <vt:lpstr>Trebuchet MS</vt:lpstr>
      <vt:lpstr>Wingdings 3</vt:lpstr>
      <vt:lpstr>Facet</vt:lpstr>
      <vt:lpstr>Monday 10th January 2022</vt:lpstr>
      <vt:lpstr>Starter</vt:lpstr>
      <vt:lpstr>PowerPoint Presentation</vt:lpstr>
      <vt:lpstr>Rainforests are being destroyed because:</vt:lpstr>
      <vt:lpstr>PowerPoint Presentation</vt:lpstr>
      <vt:lpstr>What can you tell me about…?</vt:lpstr>
      <vt:lpstr>PowerPoint Presentation</vt:lpstr>
      <vt:lpstr>PowerPoint Presentation</vt:lpstr>
      <vt:lpstr>PowerPoint Presentation</vt:lpstr>
      <vt:lpstr>PowerPoint Presentation</vt:lpstr>
      <vt:lpstr>PowerPoint Presentation</vt:lpstr>
      <vt:lpstr>Think of expanded noun phrases, similes and metaphors which powerfully describe the damage to the rainforests. Remember to use a thesaurus to improve your vocabulary!</vt:lpstr>
      <vt:lpstr>PowerPoint Presentation</vt:lpstr>
      <vt:lpstr>PowerPoint Presentation</vt:lpstr>
      <vt:lpstr>Wednesday 12th January 2022</vt:lpstr>
      <vt:lpstr>Starter:</vt:lpstr>
      <vt:lpstr>Tick one box in each row to show whether the sentence contains a subordinate clause or not. </vt:lpstr>
      <vt:lpstr>What can you remember about the different sentence types?</vt:lpstr>
      <vt:lpstr>PowerPoint Presentation</vt:lpstr>
      <vt:lpstr>What different sentence types can you think of to describe the rainforest destruction?</vt:lpstr>
      <vt:lpstr>PowerPoint Presentation</vt:lpstr>
      <vt:lpstr>PowerPoint Presentation</vt:lpstr>
      <vt:lpstr>PowerPoint Presentation</vt:lpstr>
      <vt:lpstr>Thursday 13th January 2022</vt:lpstr>
      <vt:lpstr>You are going to write your description of the rainforest destruction today.</vt:lpstr>
      <vt:lpstr>Which description do you prefer? Why?</vt:lpstr>
      <vt:lpstr>Quick Plan</vt:lpstr>
      <vt:lpstr>PowerPoint Presentation</vt:lpstr>
      <vt:lpstr>PowerPoint Presentation</vt:lpstr>
      <vt:lpstr>Friday 14th January 2021</vt:lpstr>
      <vt:lpstr>Starter</vt:lpstr>
      <vt:lpstr>PowerPoint Presentation</vt:lpstr>
      <vt:lpstr>What are you going to do to improve today?</vt:lpstr>
      <vt:lpstr>How to improve your 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January 2020</dc:title>
  <dc:creator>Emily Fenner</dc:creator>
  <cp:lastModifiedBy>Tatum Celliers</cp:lastModifiedBy>
  <cp:revision>16</cp:revision>
  <dcterms:created xsi:type="dcterms:W3CDTF">2020-01-09T07:52:52Z</dcterms:created>
  <dcterms:modified xsi:type="dcterms:W3CDTF">2022-01-08T22:22:05Z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