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  <p:sldMasterId id="2147483677" r:id="rId5"/>
  </p:sldMasterIdLst>
  <p:notesMasterIdLst>
    <p:notesMasterId r:id="rId12"/>
  </p:notesMasterIdLst>
  <p:sldIdLst>
    <p:sldId id="271" r:id="rId6"/>
    <p:sldId id="416" r:id="rId7"/>
    <p:sldId id="436" r:id="rId8"/>
    <p:sldId id="437" r:id="rId9"/>
    <p:sldId id="438" r:id="rId10"/>
    <p:sldId id="439" r:id="rId11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09" userDrawn="1">
          <p15:clr>
            <a:srgbClr val="A4A3A4"/>
          </p15:clr>
        </p15:guide>
        <p15:guide id="2" pos="316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84489" autoAdjust="0"/>
  </p:normalViewPr>
  <p:slideViewPr>
    <p:cSldViewPr snapToGrid="0" showGuides="1">
      <p:cViewPr varScale="1">
        <p:scale>
          <a:sx n="71" d="100"/>
          <a:sy n="71" d="100"/>
        </p:scale>
        <p:origin x="102" y="60"/>
      </p:cViewPr>
      <p:guideLst>
        <p:guide orient="horz" pos="2409"/>
        <p:guide pos="3165"/>
      </p:guideLst>
    </p:cSldViewPr>
  </p:slideViewPr>
  <p:outlineViewPr>
    <p:cViewPr>
      <p:scale>
        <a:sx n="33" d="100"/>
        <a:sy n="33" d="100"/>
      </p:scale>
      <p:origin x="0" y="-138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2.xml"/><Relationship Id="rId15" Type="http://schemas.openxmlformats.org/officeDocument/2006/relationships/theme" Target="theme/theme1.xml"/><Relationship Id="rId10" Type="http://schemas.openxmlformats.org/officeDocument/2006/relationships/slide" Target="slides/slide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8311AF-8457-4785-B190-D31CD4FDE7A1}" type="datetimeFigureOut">
              <a:rPr lang="en-GB" smtClean="0"/>
              <a:t>06/12/2020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41FB06-1D9B-4317-BE37-4218AB7856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60555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597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83244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498512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799961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25836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4617" y="104674"/>
            <a:ext cx="958007" cy="958007"/>
          </a:xfrm>
          <a:prstGeom prst="rect">
            <a:avLst/>
          </a:prstGeom>
        </p:spPr>
      </p:pic>
      <p:sp>
        <p:nvSpPr>
          <p:cNvPr id="4" name="TextBox 3"/>
          <p:cNvSpPr txBox="1"/>
          <p:nvPr userDrawn="1"/>
        </p:nvSpPr>
        <p:spPr>
          <a:xfrm>
            <a:off x="8046053" y="6520171"/>
            <a:ext cx="24751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/>
              <a:t>© White</a:t>
            </a:r>
            <a:r>
              <a:rPr lang="en-GB" sz="1200" baseline="0" dirty="0" smtClean="0"/>
              <a:t> Rose Maths 2019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4317943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43918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8819412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3119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 userDrawn="1"/>
        </p:nvSpPr>
        <p:spPr>
          <a:xfrm>
            <a:off x="-1" y="0"/>
            <a:ext cx="9906001" cy="1695450"/>
          </a:xfrm>
          <a:prstGeom prst="rect">
            <a:avLst/>
          </a:prstGeom>
          <a:solidFill>
            <a:srgbClr val="00929F">
              <a:alpha val="1294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8" name="Freeform: Shape 24"/>
          <p:cNvSpPr/>
          <p:nvPr userDrawn="1"/>
        </p:nvSpPr>
        <p:spPr>
          <a:xfrm>
            <a:off x="-495301" y="1163488"/>
            <a:ext cx="10896600" cy="695325"/>
          </a:xfrm>
          <a:custGeom>
            <a:avLst/>
            <a:gdLst>
              <a:gd name="connsiteX0" fmla="*/ 0 w 10536072"/>
              <a:gd name="connsiteY0" fmla="*/ 122830 h 648269"/>
              <a:gd name="connsiteX1" fmla="*/ 10536072 w 10536072"/>
              <a:gd name="connsiteY1" fmla="*/ 0 h 648269"/>
              <a:gd name="connsiteX2" fmla="*/ 10522424 w 10536072"/>
              <a:gd name="connsiteY2" fmla="*/ 580030 h 648269"/>
              <a:gd name="connsiteX3" fmla="*/ 6824 w 10536072"/>
              <a:gd name="connsiteY3" fmla="*/ 648269 h 648269"/>
              <a:gd name="connsiteX4" fmla="*/ 0 w 10536072"/>
              <a:gd name="connsiteY4" fmla="*/ 122830 h 648269"/>
              <a:gd name="connsiteX0" fmla="*/ 88752 w 10529289"/>
              <a:gd name="connsiteY0" fmla="*/ 107912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107912 h 648269"/>
              <a:gd name="connsiteX0" fmla="*/ 88752 w 10529289"/>
              <a:gd name="connsiteY0" fmla="*/ 70619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70619 h 6482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29289" h="648269">
                <a:moveTo>
                  <a:pt x="88752" y="70619"/>
                </a:moveTo>
                <a:lnTo>
                  <a:pt x="10529289" y="0"/>
                </a:lnTo>
                <a:lnTo>
                  <a:pt x="10515641" y="580030"/>
                </a:lnTo>
                <a:lnTo>
                  <a:pt x="41" y="648269"/>
                </a:lnTo>
                <a:cubicBezTo>
                  <a:pt x="-2234" y="473123"/>
                  <a:pt x="91027" y="245765"/>
                  <a:pt x="88752" y="70619"/>
                </a:cubicBezTo>
                <a:close/>
              </a:path>
            </a:pathLst>
          </a:custGeom>
          <a:solidFill>
            <a:srgbClr val="1D3A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9" name="Freeform: Shape 23"/>
          <p:cNvSpPr/>
          <p:nvPr userDrawn="1"/>
        </p:nvSpPr>
        <p:spPr>
          <a:xfrm>
            <a:off x="-495301" y="642767"/>
            <a:ext cx="5587365" cy="722630"/>
          </a:xfrm>
          <a:custGeom>
            <a:avLst/>
            <a:gdLst>
              <a:gd name="connsiteX0" fmla="*/ 27296 w 4189863"/>
              <a:gd name="connsiteY0" fmla="*/ 47767 h 689212"/>
              <a:gd name="connsiteX1" fmla="*/ 4060209 w 4189863"/>
              <a:gd name="connsiteY1" fmla="*/ 0 h 689212"/>
              <a:gd name="connsiteX2" fmla="*/ 4189863 w 4189863"/>
              <a:gd name="connsiteY2" fmla="*/ 689212 h 689212"/>
              <a:gd name="connsiteX3" fmla="*/ 0 w 4189863"/>
              <a:gd name="connsiteY3" fmla="*/ 627797 h 689212"/>
              <a:gd name="connsiteX4" fmla="*/ 27296 w 4189863"/>
              <a:gd name="connsiteY4" fmla="*/ 47767 h 689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89863" h="689212">
                <a:moveTo>
                  <a:pt x="27296" y="47767"/>
                </a:moveTo>
                <a:lnTo>
                  <a:pt x="4060209" y="0"/>
                </a:lnTo>
                <a:lnTo>
                  <a:pt x="4189863" y="689212"/>
                </a:lnTo>
                <a:lnTo>
                  <a:pt x="0" y="627797"/>
                </a:lnTo>
                <a:lnTo>
                  <a:pt x="27296" y="47767"/>
                </a:lnTo>
                <a:close/>
              </a:path>
            </a:pathLst>
          </a:custGeom>
          <a:solidFill>
            <a:srgbClr val="0092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graphicFrame>
        <p:nvGraphicFramePr>
          <p:cNvPr id="3" name="Table 2"/>
          <p:cNvGraphicFramePr>
            <a:graphicFrameLocks noGrp="1"/>
          </p:cNvGraphicFramePr>
          <p:nvPr userDrawn="1">
            <p:extLst/>
          </p:nvPr>
        </p:nvGraphicFramePr>
        <p:xfrm>
          <a:off x="23432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 userDrawn="1"/>
        </p:nvSpPr>
        <p:spPr>
          <a:xfrm>
            <a:off x="169929" y="1311240"/>
            <a:ext cx="4054636" cy="5170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2400" dirty="0" smtClean="0">
                <a:solidFill>
                  <a:srgbClr val="FFFFFF"/>
                </a:solidFill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Reasoning and Problem Solving</a:t>
            </a:r>
            <a:endParaRPr lang="en-US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/>
          <p:cNvGraphicFramePr>
            <a:graphicFrameLocks noGrp="1"/>
          </p:cNvGraphicFramePr>
          <p:nvPr userDrawn="1">
            <p:extLst/>
          </p:nvPr>
        </p:nvGraphicFramePr>
        <p:xfrm>
          <a:off x="509206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855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12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14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5.png"/><Relationship Id="rId11" Type="http://schemas.openxmlformats.org/officeDocument/2006/relationships/image" Target="../media/image10.png"/><Relationship Id="rId5" Type="http://schemas.openxmlformats.org/officeDocument/2006/relationships/image" Target="../media/image16.png"/><Relationship Id="rId10" Type="http://schemas.openxmlformats.org/officeDocument/2006/relationships/image" Target="../media/image9.png"/><Relationship Id="rId4" Type="http://schemas.openxmlformats.org/officeDocument/2006/relationships/image" Target="../media/image15.png"/><Relationship Id="rId9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17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88" t="20592" r="19588" b="20728"/>
          <a:stretch/>
        </p:blipFill>
        <p:spPr bwMode="auto">
          <a:xfrm>
            <a:off x="-21601" y="1"/>
            <a:ext cx="99276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16028"/>
          <a:stretch/>
        </p:blipFill>
        <p:spPr>
          <a:xfrm>
            <a:off x="-21642" y="507002"/>
            <a:ext cx="9393978" cy="591972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4"/>
          <a:srcRect l="24625"/>
          <a:stretch/>
        </p:blipFill>
        <p:spPr>
          <a:xfrm>
            <a:off x="815048" y="2516983"/>
            <a:ext cx="8105482" cy="1799955"/>
          </a:xfrm>
          <a:prstGeom prst="rect">
            <a:avLst/>
          </a:prstGeom>
        </p:spPr>
      </p:pic>
      <p:sp>
        <p:nvSpPr>
          <p:cNvPr id="11" name="Text Box 19"/>
          <p:cNvSpPr txBox="1">
            <a:spLocks noChangeArrowheads="1"/>
          </p:cNvSpPr>
          <p:nvPr/>
        </p:nvSpPr>
        <p:spPr bwMode="auto">
          <a:xfrm>
            <a:off x="2723914" y="2563703"/>
            <a:ext cx="3930163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altLang="en-US" sz="2400" dirty="0" smtClean="0">
                <a:solidFill>
                  <a:srgbClr val="FFFFFF"/>
                </a:solidFill>
                <a:latin typeface="Gill Sans MT" panose="020B0502020104020203" pitchFamily="34" charset="0"/>
                <a:cs typeface="Times New Roman" panose="02020603050405020304" pitchFamily="18" charset="0"/>
              </a:rPr>
              <a:t>11.12.20</a:t>
            </a:r>
            <a:endParaRPr kumimoji="0" lang="en-GB" altLang="en-US" sz="2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12" name="Text Box 19"/>
          <p:cNvSpPr txBox="1">
            <a:spLocks noChangeArrowheads="1"/>
          </p:cNvSpPr>
          <p:nvPr/>
        </p:nvSpPr>
        <p:spPr bwMode="auto">
          <a:xfrm>
            <a:off x="2723914" y="3288325"/>
            <a:ext cx="6116406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LO:</a:t>
            </a:r>
            <a:r>
              <a:rPr kumimoji="0" lang="en-GB" altLang="en-US" sz="2000" b="0" i="0" u="none" strike="noStrike" kern="1200" cap="none" spc="0" normalizeH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Add and subtract</a:t>
            </a: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altLang="en-US" sz="2000" baseline="0" dirty="0" smtClean="0">
                <a:solidFill>
                  <a:srgbClr val="FFFFFF"/>
                </a:solidFill>
                <a:latin typeface="Gill Sans MT" panose="020B0502020104020203" pitchFamily="34" charset="0"/>
                <a:cs typeface="Times New Roman" panose="02020603050405020304" pitchFamily="18" charset="0"/>
              </a:rPr>
              <a:t>C:</a:t>
            </a:r>
            <a:r>
              <a:rPr lang="en-GB" altLang="en-US" sz="2000" dirty="0">
                <a:solidFill>
                  <a:srgbClr val="FFFFFF"/>
                </a:solidFill>
                <a:latin typeface="Gill Sans MT" panose="020B0502020104020203" pitchFamily="34" charset="0"/>
                <a:cs typeface="Times New Roman" panose="02020603050405020304" pitchFamily="18" charset="0"/>
              </a:rPr>
              <a:t> Add two 3-digit numbers - crossing 10 or 100</a:t>
            </a:r>
            <a:endParaRPr kumimoji="0" lang="en-GB" altLang="en-US" sz="20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876" y="2105876"/>
            <a:ext cx="2520000" cy="25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649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173114" y="1253275"/>
            <a:ext cx="805628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4000" b="1" dirty="0">
                <a:solidFill>
                  <a:prstClr val="black"/>
                </a:solidFill>
                <a:latin typeface="Gill Sans MT" panose="020B0502020104020203" pitchFamily="34" charset="0"/>
              </a:rPr>
              <a:t>Always, Sometimes, Never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When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6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and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9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are added together in the ones column, the digit in the ones column of the answer will always be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5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other digits would always give a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5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in the ones column? Prove it.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3565" y="669938"/>
            <a:ext cx="1159746" cy="113118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3565" y="1644841"/>
            <a:ext cx="1159746" cy="113118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3565" y="2619744"/>
            <a:ext cx="1159746" cy="113118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3565" y="4106640"/>
            <a:ext cx="1198256" cy="120115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10228" y="4051635"/>
            <a:ext cx="255435" cy="128587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3436" y="4597282"/>
            <a:ext cx="251563" cy="372442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215719" y="141363"/>
            <a:ext cx="350185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u="sng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Challenge 1</a:t>
            </a:r>
            <a:endParaRPr lang="en-US" sz="5400" b="1" u="sng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75822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898265"/>
            <a:ext cx="8056280" cy="62786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 lvl="0">
              <a:spcBef>
                <a:spcPts val="100"/>
              </a:spcBef>
              <a:defRPr/>
            </a:pPr>
            <a:r>
              <a:rPr lang="en-US" sz="2800" dirty="0">
                <a:latin typeface="Gill Sans MT" panose="020B0502020104020203" pitchFamily="34" charset="0"/>
                <a:cs typeface="Bariol Regular"/>
              </a:rPr>
              <a:t>Rosie has </a:t>
            </a:r>
            <a:r>
              <a:rPr lang="en-US" sz="2800" dirty="0" smtClean="0">
                <a:latin typeface="Gill Sans MT" panose="020B0502020104020203" pitchFamily="34" charset="0"/>
                <a:cs typeface="Bariol Regular"/>
              </a:rPr>
              <a:t>26</a:t>
            </a:r>
            <a:r>
              <a:rPr lang="en-US" sz="2800" dirty="0" smtClean="0">
                <a:latin typeface="Gill Sans MT" panose="020B0502020104020203" pitchFamily="34" charset="0"/>
                <a:cs typeface="Bariol Regular"/>
              </a:rPr>
              <a:t> </a:t>
            </a:r>
            <a:r>
              <a:rPr lang="en-US" sz="2800" dirty="0">
                <a:latin typeface="Gill Sans MT" panose="020B0502020104020203" pitchFamily="34" charset="0"/>
                <a:cs typeface="Bariol Regular"/>
              </a:rPr>
              <a:t>sweets. </a:t>
            </a:r>
          </a:p>
          <a:p>
            <a:pPr marL="12700" lvl="0">
              <a:spcBef>
                <a:spcPts val="100"/>
              </a:spcBef>
              <a:defRPr/>
            </a:pPr>
            <a:r>
              <a:rPr lang="en-US" sz="2800" dirty="0">
                <a:latin typeface="Gill Sans MT" panose="020B0502020104020203" pitchFamily="34" charset="0"/>
                <a:cs typeface="Bariol Regular"/>
              </a:rPr>
              <a:t>Mo has </a:t>
            </a:r>
            <a:r>
              <a:rPr lang="en-US" sz="2800" dirty="0" smtClean="0">
                <a:latin typeface="Gill Sans MT" panose="020B0502020104020203" pitchFamily="34" charset="0"/>
                <a:cs typeface="Bariol Regular"/>
              </a:rPr>
              <a:t>152 </a:t>
            </a:r>
            <a:r>
              <a:rPr lang="en-US" sz="2800" dirty="0">
                <a:latin typeface="Gill Sans MT" panose="020B0502020104020203" pitchFamily="34" charset="0"/>
                <a:cs typeface="Bariol Regular"/>
              </a:rPr>
              <a:t>sweets</a:t>
            </a:r>
            <a:r>
              <a:rPr lang="en-US" sz="2800" dirty="0" smtClean="0">
                <a:latin typeface="Gill Sans MT" panose="020B0502020104020203" pitchFamily="34" charset="0"/>
                <a:cs typeface="Bariol Regular"/>
              </a:rPr>
              <a:t>.</a:t>
            </a:r>
          </a:p>
          <a:p>
            <a:pPr marL="12700" lvl="0">
              <a:spcBef>
                <a:spcPts val="100"/>
              </a:spcBef>
              <a:defRPr/>
            </a:pPr>
            <a:endParaRPr lang="en-US" sz="2800" dirty="0">
              <a:latin typeface="Gill Sans MT" panose="020B0502020104020203" pitchFamily="34" charset="0"/>
              <a:cs typeface="Bariol Regular"/>
            </a:endParaRPr>
          </a:p>
          <a:p>
            <a:pPr marL="12700">
              <a:spcBef>
                <a:spcPts val="100"/>
              </a:spcBef>
              <a:defRPr/>
            </a:pPr>
            <a:r>
              <a:rPr lang="en-US" sz="2800" dirty="0">
                <a:latin typeface="Gill Sans MT" panose="020B0502020104020203" pitchFamily="34" charset="0"/>
                <a:cs typeface="Bariol Regular"/>
              </a:rPr>
              <a:t>Which addition will find how many sweets they have altogether</a:t>
            </a:r>
            <a:r>
              <a:rPr lang="en-US" sz="2800" dirty="0" smtClean="0">
                <a:latin typeface="Gill Sans MT" panose="020B0502020104020203" pitchFamily="34" charset="0"/>
                <a:cs typeface="Bariol Regular"/>
              </a:rPr>
              <a:t>?</a:t>
            </a:r>
          </a:p>
          <a:p>
            <a:pPr marL="12700">
              <a:spcBef>
                <a:spcPts val="100"/>
              </a:spcBef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2700">
              <a:spcBef>
                <a:spcPts val="100"/>
              </a:spcBef>
              <a:defRPr/>
            </a:pP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2700">
              <a:spcBef>
                <a:spcPts val="100"/>
              </a:spcBef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2700">
              <a:spcBef>
                <a:spcPts val="100"/>
              </a:spcBef>
              <a:defRPr/>
            </a:pP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2700">
              <a:spcBef>
                <a:spcPts val="100"/>
              </a:spcBef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2700">
              <a:spcBef>
                <a:spcPts val="100"/>
              </a:spcBef>
              <a:defRPr/>
            </a:pP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2700">
              <a:spcBef>
                <a:spcPts val="100"/>
              </a:spcBef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2700">
              <a:spcBef>
                <a:spcPts val="100"/>
              </a:spcBef>
              <a:defRPr/>
            </a:pP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Explain your answer.</a:t>
            </a:r>
          </a:p>
          <a:p>
            <a:pPr marL="12700" lvl="0">
              <a:spcBef>
                <a:spcPts val="100"/>
              </a:spcBef>
              <a:defRPr/>
            </a:pPr>
            <a:endParaRPr lang="en-US" sz="2800" dirty="0">
              <a:latin typeface="Gill Sans MT" panose="020B0502020104020203" pitchFamily="34" charset="0"/>
              <a:cs typeface="Bariol Regular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graphicFrame>
            <p:nvGraphicFramePr>
              <p:cNvPr id="6" name="Table 5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425255999"/>
                  </p:ext>
                </p:extLst>
              </p:nvPr>
            </p:nvGraphicFramePr>
            <p:xfrm>
              <a:off x="5474099" y="3390656"/>
              <a:ext cx="2314488" cy="2232711"/>
            </p:xfrm>
            <a:graphic>
              <a:graphicData uri="http://schemas.openxmlformats.org/drawingml/2006/table">
                <a:tbl>
                  <a:tblPr firstRow="1" bandRow="1"/>
                  <a:tblGrid>
                    <a:gridCol w="578622">
                      <a:extLst>
                        <a:ext uri="{9D8B030D-6E8A-4147-A177-3AD203B41FA5}">
                          <a16:colId xmlns:a16="http://schemas.microsoft.com/office/drawing/2014/main" val="2983402738"/>
                        </a:ext>
                      </a:extLst>
                    </a:gridCol>
                    <a:gridCol w="578622">
                      <a:extLst>
                        <a:ext uri="{9D8B030D-6E8A-4147-A177-3AD203B41FA5}">
                          <a16:colId xmlns:a16="http://schemas.microsoft.com/office/drawing/2014/main" val="240697685"/>
                        </a:ext>
                      </a:extLst>
                    </a:gridCol>
                    <a:gridCol w="578622">
                      <a:extLst>
                        <a:ext uri="{9D8B030D-6E8A-4147-A177-3AD203B41FA5}">
                          <a16:colId xmlns:a16="http://schemas.microsoft.com/office/drawing/2014/main" val="723419572"/>
                        </a:ext>
                      </a:extLst>
                    </a:gridCol>
                    <a:gridCol w="578622">
                      <a:extLst>
                        <a:ext uri="{9D8B030D-6E8A-4147-A177-3AD203B41FA5}">
                          <a16:colId xmlns:a16="http://schemas.microsoft.com/office/drawing/2014/main" val="186989545"/>
                        </a:ext>
                      </a:extLst>
                    </a:gridCol>
                  </a:tblGrid>
                  <a:tr h="744237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1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5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2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633517275"/>
                      </a:ext>
                    </a:extLst>
                  </a:tr>
                  <a:tr h="744237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"/>
                              </m:oMathParaPr>
                              <m:oMath xmlns:m="http://schemas.openxmlformats.org/officeDocument/2006/math">
                                <m:r>
                                  <a:rPr lang="en-GB" sz="2800" smtClean="0"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</m:oMath>
                            </m:oMathPara>
                          </a14:m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2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6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624565609"/>
                      </a:ext>
                    </a:extLst>
                  </a:tr>
                  <a:tr h="744237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3473399578"/>
                      </a:ext>
                    </a:extLst>
                  </a:tr>
                </a:tbl>
              </a:graphicData>
            </a:graphic>
          </p:graphicFrame>
        </mc:Choice>
        <mc:Fallback>
          <p:graphicFrame>
            <p:nvGraphicFramePr>
              <p:cNvPr id="6" name="Table 5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425255999"/>
                  </p:ext>
                </p:extLst>
              </p:nvPr>
            </p:nvGraphicFramePr>
            <p:xfrm>
              <a:off x="5474099" y="3390656"/>
              <a:ext cx="2314488" cy="2232711"/>
            </p:xfrm>
            <a:graphic>
              <a:graphicData uri="http://schemas.openxmlformats.org/drawingml/2006/table">
                <a:tbl>
                  <a:tblPr firstRow="1" bandRow="1"/>
                  <a:tblGrid>
                    <a:gridCol w="578622">
                      <a:extLst>
                        <a:ext uri="{9D8B030D-6E8A-4147-A177-3AD203B41FA5}">
                          <a16:colId xmlns:a16="http://schemas.microsoft.com/office/drawing/2014/main" val="2983402738"/>
                        </a:ext>
                      </a:extLst>
                    </a:gridCol>
                    <a:gridCol w="578622">
                      <a:extLst>
                        <a:ext uri="{9D8B030D-6E8A-4147-A177-3AD203B41FA5}">
                          <a16:colId xmlns:a16="http://schemas.microsoft.com/office/drawing/2014/main" val="240697685"/>
                        </a:ext>
                      </a:extLst>
                    </a:gridCol>
                    <a:gridCol w="578622">
                      <a:extLst>
                        <a:ext uri="{9D8B030D-6E8A-4147-A177-3AD203B41FA5}">
                          <a16:colId xmlns:a16="http://schemas.microsoft.com/office/drawing/2014/main" val="723419572"/>
                        </a:ext>
                      </a:extLst>
                    </a:gridCol>
                    <a:gridCol w="578622">
                      <a:extLst>
                        <a:ext uri="{9D8B030D-6E8A-4147-A177-3AD203B41FA5}">
                          <a16:colId xmlns:a16="http://schemas.microsoft.com/office/drawing/2014/main" val="186989545"/>
                        </a:ext>
                      </a:extLst>
                    </a:gridCol>
                  </a:tblGrid>
                  <a:tr h="744237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1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5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2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633517275"/>
                      </a:ext>
                    </a:extLst>
                  </a:tr>
                  <a:tr h="744237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3"/>
                          <a:stretch>
                            <a:fillRect l="-1053" t="-100000" r="-304211" b="-101626"/>
                          </a:stretch>
                        </a:blip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2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6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624565609"/>
                      </a:ext>
                    </a:extLst>
                  </a:tr>
                  <a:tr h="744237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3473399578"/>
                      </a:ext>
                    </a:extLst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>
        <mc:Choice xmlns:a14="http://schemas.microsoft.com/office/drawing/2010/main" Requires="a14">
          <p:graphicFrame>
            <p:nvGraphicFramePr>
              <p:cNvPr id="7" name="Table 6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457735945"/>
                  </p:ext>
                </p:extLst>
              </p:nvPr>
            </p:nvGraphicFramePr>
            <p:xfrm>
              <a:off x="2603203" y="3390657"/>
              <a:ext cx="2314488" cy="2232711"/>
            </p:xfrm>
            <a:graphic>
              <a:graphicData uri="http://schemas.openxmlformats.org/drawingml/2006/table">
                <a:tbl>
                  <a:tblPr firstRow="1" bandRow="1"/>
                  <a:tblGrid>
                    <a:gridCol w="578622">
                      <a:extLst>
                        <a:ext uri="{9D8B030D-6E8A-4147-A177-3AD203B41FA5}">
                          <a16:colId xmlns:a16="http://schemas.microsoft.com/office/drawing/2014/main" val="2983402738"/>
                        </a:ext>
                      </a:extLst>
                    </a:gridCol>
                    <a:gridCol w="578622">
                      <a:extLst>
                        <a:ext uri="{9D8B030D-6E8A-4147-A177-3AD203B41FA5}">
                          <a16:colId xmlns:a16="http://schemas.microsoft.com/office/drawing/2014/main" val="240697685"/>
                        </a:ext>
                      </a:extLst>
                    </a:gridCol>
                    <a:gridCol w="578622">
                      <a:extLst>
                        <a:ext uri="{9D8B030D-6E8A-4147-A177-3AD203B41FA5}">
                          <a16:colId xmlns:a16="http://schemas.microsoft.com/office/drawing/2014/main" val="723419572"/>
                        </a:ext>
                      </a:extLst>
                    </a:gridCol>
                    <a:gridCol w="578622">
                      <a:extLst>
                        <a:ext uri="{9D8B030D-6E8A-4147-A177-3AD203B41FA5}">
                          <a16:colId xmlns:a16="http://schemas.microsoft.com/office/drawing/2014/main" val="186989545"/>
                        </a:ext>
                      </a:extLst>
                    </a:gridCol>
                  </a:tblGrid>
                  <a:tr h="744237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2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6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633517275"/>
                      </a:ext>
                    </a:extLst>
                  </a:tr>
                  <a:tr h="744237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"/>
                              </m:oMathParaPr>
                              <m:oMath xmlns:m="http://schemas.openxmlformats.org/officeDocument/2006/math">
                                <m:r>
                                  <a:rPr lang="en-GB" sz="2800" smtClean="0"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</m:oMath>
                            </m:oMathPara>
                          </a14:m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1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5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2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624565609"/>
                      </a:ext>
                    </a:extLst>
                  </a:tr>
                  <a:tr h="744237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3473399578"/>
                      </a:ext>
                    </a:extLst>
                  </a:tr>
                </a:tbl>
              </a:graphicData>
            </a:graphic>
          </p:graphicFrame>
        </mc:Choice>
        <mc:Fallback>
          <p:graphicFrame>
            <p:nvGraphicFramePr>
              <p:cNvPr id="7" name="Table 6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457735945"/>
                  </p:ext>
                </p:extLst>
              </p:nvPr>
            </p:nvGraphicFramePr>
            <p:xfrm>
              <a:off x="2603203" y="3390657"/>
              <a:ext cx="2314488" cy="2232711"/>
            </p:xfrm>
            <a:graphic>
              <a:graphicData uri="http://schemas.openxmlformats.org/drawingml/2006/table">
                <a:tbl>
                  <a:tblPr firstRow="1" bandRow="1"/>
                  <a:tblGrid>
                    <a:gridCol w="578622">
                      <a:extLst>
                        <a:ext uri="{9D8B030D-6E8A-4147-A177-3AD203B41FA5}">
                          <a16:colId xmlns:a16="http://schemas.microsoft.com/office/drawing/2014/main" val="2983402738"/>
                        </a:ext>
                      </a:extLst>
                    </a:gridCol>
                    <a:gridCol w="578622">
                      <a:extLst>
                        <a:ext uri="{9D8B030D-6E8A-4147-A177-3AD203B41FA5}">
                          <a16:colId xmlns:a16="http://schemas.microsoft.com/office/drawing/2014/main" val="240697685"/>
                        </a:ext>
                      </a:extLst>
                    </a:gridCol>
                    <a:gridCol w="578622">
                      <a:extLst>
                        <a:ext uri="{9D8B030D-6E8A-4147-A177-3AD203B41FA5}">
                          <a16:colId xmlns:a16="http://schemas.microsoft.com/office/drawing/2014/main" val="723419572"/>
                        </a:ext>
                      </a:extLst>
                    </a:gridCol>
                    <a:gridCol w="578622">
                      <a:extLst>
                        <a:ext uri="{9D8B030D-6E8A-4147-A177-3AD203B41FA5}">
                          <a16:colId xmlns:a16="http://schemas.microsoft.com/office/drawing/2014/main" val="186989545"/>
                        </a:ext>
                      </a:extLst>
                    </a:gridCol>
                  </a:tblGrid>
                  <a:tr h="744237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2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6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633517275"/>
                      </a:ext>
                    </a:extLst>
                  </a:tr>
                  <a:tr h="744237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4"/>
                          <a:stretch>
                            <a:fillRect l="-2105" t="-100000" r="-303158" b="-101626"/>
                          </a:stretch>
                        </a:blip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1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5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2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624565609"/>
                      </a:ext>
                    </a:extLst>
                  </a:tr>
                  <a:tr h="744237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3473399578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8" name="Rectangle 7"/>
          <p:cNvSpPr/>
          <p:nvPr/>
        </p:nvSpPr>
        <p:spPr>
          <a:xfrm>
            <a:off x="3215719" y="141363"/>
            <a:ext cx="350185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u="sng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Challenge 2</a:t>
            </a:r>
            <a:endParaRPr lang="en-US" sz="5400" b="1" u="sng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64596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447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endParaRPr lang="en-GB" sz="4000" b="1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      Eva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Here is her working out: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Is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she correct? Explain why.</a:t>
            </a:r>
          </a:p>
        </p:txBody>
      </p:sp>
      <p:pic>
        <p:nvPicPr>
          <p:cNvPr id="4" name="Picture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357" y="644393"/>
            <a:ext cx="1261832" cy="1624881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6" name="Rounded Rectangular Callout 5"/>
              <p:cNvSpPr/>
              <p:nvPr/>
            </p:nvSpPr>
            <p:spPr>
              <a:xfrm>
                <a:off x="3274894" y="1072510"/>
                <a:ext cx="2914295" cy="769046"/>
              </a:xfrm>
              <a:prstGeom prst="wedgeRoundRectCallout">
                <a:avLst>
                  <a:gd name="adj1" fmla="val -72510"/>
                  <a:gd name="adj2" fmla="val 16965"/>
                  <a:gd name="adj3" fmla="val 16667"/>
                </a:avLst>
              </a:prstGeom>
              <a:solidFill>
                <a:schemeClr val="accent6">
                  <a:alpha val="20000"/>
                </a:schemeClr>
              </a:solidFill>
              <a:ln w="28575">
                <a:solidFill>
                  <a:schemeClr val="accent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+mn-cs"/>
                  </a:rPr>
                  <a:t>277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+mn-cs"/>
                  </a:rPr>
                  <a:t> </a:t>
                </a: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+mn-cs"/>
                  </a:rPr>
                  <a:t>17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+mn-cs"/>
                  </a:rPr>
                  <a:t> </a:t>
                </a: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+mn-cs"/>
                  </a:rPr>
                  <a:t>284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endParaRPr>
              </a:p>
            </p:txBody>
          </p:sp>
        </mc:Choice>
        <mc:Fallback>
          <p:sp>
            <p:nvSpPr>
              <p:cNvPr id="6" name="Rounded Rectangular Callout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74894" y="1072510"/>
                <a:ext cx="2914295" cy="769046"/>
              </a:xfrm>
              <a:prstGeom prst="wedgeRoundRectCallout">
                <a:avLst>
                  <a:gd name="adj1" fmla="val -72510"/>
                  <a:gd name="adj2" fmla="val 16965"/>
                  <a:gd name="adj3" fmla="val 16667"/>
                </a:avLst>
              </a:prstGeom>
              <a:blipFill>
                <a:blip r:embed="rId4"/>
                <a:stretch>
                  <a:fillRect b="-3817"/>
                </a:stretch>
              </a:blipFill>
              <a:ln w="28575">
                <a:solidFill>
                  <a:schemeClr val="accent6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graphicFrame>
            <p:nvGraphicFramePr>
              <p:cNvPr id="7" name="Table 6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4022480621"/>
                  </p:ext>
                </p:extLst>
              </p:nvPr>
            </p:nvGraphicFramePr>
            <p:xfrm>
              <a:off x="3083794" y="3293641"/>
              <a:ext cx="2117460" cy="1869705"/>
            </p:xfrm>
            <a:graphic>
              <a:graphicData uri="http://schemas.openxmlformats.org/drawingml/2006/table">
                <a:tbl>
                  <a:tblPr firstRow="1" bandRow="1"/>
                  <a:tblGrid>
                    <a:gridCol w="529365">
                      <a:extLst>
                        <a:ext uri="{9D8B030D-6E8A-4147-A177-3AD203B41FA5}">
                          <a16:colId xmlns:a16="http://schemas.microsoft.com/office/drawing/2014/main" val="2983402738"/>
                        </a:ext>
                      </a:extLst>
                    </a:gridCol>
                    <a:gridCol w="529365">
                      <a:extLst>
                        <a:ext uri="{9D8B030D-6E8A-4147-A177-3AD203B41FA5}">
                          <a16:colId xmlns:a16="http://schemas.microsoft.com/office/drawing/2014/main" val="240697685"/>
                        </a:ext>
                      </a:extLst>
                    </a:gridCol>
                    <a:gridCol w="529365">
                      <a:extLst>
                        <a:ext uri="{9D8B030D-6E8A-4147-A177-3AD203B41FA5}">
                          <a16:colId xmlns:a16="http://schemas.microsoft.com/office/drawing/2014/main" val="723419572"/>
                        </a:ext>
                      </a:extLst>
                    </a:gridCol>
                    <a:gridCol w="529365">
                      <a:extLst>
                        <a:ext uri="{9D8B030D-6E8A-4147-A177-3AD203B41FA5}">
                          <a16:colId xmlns:a16="http://schemas.microsoft.com/office/drawing/2014/main" val="186989545"/>
                        </a:ext>
                      </a:extLst>
                    </a:gridCol>
                  </a:tblGrid>
                  <a:tr h="623235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2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7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7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633517275"/>
                      </a:ext>
                    </a:extLst>
                  </a:tr>
                  <a:tr h="623235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"/>
                              </m:oMathParaPr>
                              <m:oMath xmlns:m="http://schemas.openxmlformats.org/officeDocument/2006/math">
                                <m:r>
                                  <a:rPr lang="en-GB" sz="2800" smtClean="0"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</m:oMath>
                            </m:oMathPara>
                          </a14:m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1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7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624565609"/>
                      </a:ext>
                    </a:extLst>
                  </a:tr>
                  <a:tr h="623235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2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8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4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3473399578"/>
                      </a:ext>
                    </a:extLst>
                  </a:tr>
                </a:tbl>
              </a:graphicData>
            </a:graphic>
          </p:graphicFrame>
        </mc:Choice>
        <mc:Fallback>
          <p:graphicFrame>
            <p:nvGraphicFramePr>
              <p:cNvPr id="7" name="Table 6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4022480621"/>
                  </p:ext>
                </p:extLst>
              </p:nvPr>
            </p:nvGraphicFramePr>
            <p:xfrm>
              <a:off x="3083794" y="3293641"/>
              <a:ext cx="2117460" cy="1869705"/>
            </p:xfrm>
            <a:graphic>
              <a:graphicData uri="http://schemas.openxmlformats.org/drawingml/2006/table">
                <a:tbl>
                  <a:tblPr firstRow="1" bandRow="1"/>
                  <a:tblGrid>
                    <a:gridCol w="529365">
                      <a:extLst>
                        <a:ext uri="{9D8B030D-6E8A-4147-A177-3AD203B41FA5}">
                          <a16:colId xmlns:a16="http://schemas.microsoft.com/office/drawing/2014/main" val="2983402738"/>
                        </a:ext>
                      </a:extLst>
                    </a:gridCol>
                    <a:gridCol w="529365">
                      <a:extLst>
                        <a:ext uri="{9D8B030D-6E8A-4147-A177-3AD203B41FA5}">
                          <a16:colId xmlns:a16="http://schemas.microsoft.com/office/drawing/2014/main" val="240697685"/>
                        </a:ext>
                      </a:extLst>
                    </a:gridCol>
                    <a:gridCol w="529365">
                      <a:extLst>
                        <a:ext uri="{9D8B030D-6E8A-4147-A177-3AD203B41FA5}">
                          <a16:colId xmlns:a16="http://schemas.microsoft.com/office/drawing/2014/main" val="723419572"/>
                        </a:ext>
                      </a:extLst>
                    </a:gridCol>
                    <a:gridCol w="529365">
                      <a:extLst>
                        <a:ext uri="{9D8B030D-6E8A-4147-A177-3AD203B41FA5}">
                          <a16:colId xmlns:a16="http://schemas.microsoft.com/office/drawing/2014/main" val="186989545"/>
                        </a:ext>
                      </a:extLst>
                    </a:gridCol>
                  </a:tblGrid>
                  <a:tr h="623235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2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7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7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633517275"/>
                      </a:ext>
                    </a:extLst>
                  </a:tr>
                  <a:tr h="623235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5"/>
                          <a:stretch>
                            <a:fillRect l="-1149" t="-102941" r="-303448" b="-118627"/>
                          </a:stretch>
                        </a:blip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1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7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624565609"/>
                      </a:ext>
                    </a:extLst>
                  </a:tr>
                  <a:tr h="623235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2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8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4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3473399578"/>
                      </a:ext>
                    </a:extLst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8" name="Table 7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584414470"/>
                  </p:ext>
                </p:extLst>
              </p:nvPr>
            </p:nvGraphicFramePr>
            <p:xfrm>
              <a:off x="10150708" y="4833028"/>
              <a:ext cx="2117460" cy="1869705"/>
            </p:xfrm>
            <a:graphic>
              <a:graphicData uri="http://schemas.openxmlformats.org/drawingml/2006/table">
                <a:tbl>
                  <a:tblPr firstRow="1" bandRow="1"/>
                  <a:tblGrid>
                    <a:gridCol w="529365">
                      <a:extLst>
                        <a:ext uri="{9D8B030D-6E8A-4147-A177-3AD203B41FA5}">
                          <a16:colId xmlns:a16="http://schemas.microsoft.com/office/drawing/2014/main" val="2983402738"/>
                        </a:ext>
                      </a:extLst>
                    </a:gridCol>
                    <a:gridCol w="529365">
                      <a:extLst>
                        <a:ext uri="{9D8B030D-6E8A-4147-A177-3AD203B41FA5}">
                          <a16:colId xmlns:a16="http://schemas.microsoft.com/office/drawing/2014/main" val="240697685"/>
                        </a:ext>
                      </a:extLst>
                    </a:gridCol>
                    <a:gridCol w="529365">
                      <a:extLst>
                        <a:ext uri="{9D8B030D-6E8A-4147-A177-3AD203B41FA5}">
                          <a16:colId xmlns:a16="http://schemas.microsoft.com/office/drawing/2014/main" val="723419572"/>
                        </a:ext>
                      </a:extLst>
                    </a:gridCol>
                    <a:gridCol w="529365">
                      <a:extLst>
                        <a:ext uri="{9D8B030D-6E8A-4147-A177-3AD203B41FA5}">
                          <a16:colId xmlns:a16="http://schemas.microsoft.com/office/drawing/2014/main" val="186989545"/>
                        </a:ext>
                      </a:extLst>
                    </a:gridCol>
                  </a:tblGrid>
                  <a:tr h="623235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633517275"/>
                      </a:ext>
                    </a:extLst>
                  </a:tr>
                  <a:tr h="623235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"/>
                              </m:oMathParaPr>
                              <m:oMath xmlns:m="http://schemas.openxmlformats.org/officeDocument/2006/math">
                                <m:r>
                                  <a:rPr lang="en-GB" sz="1400" smtClean="0"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</m:oMath>
                            </m:oMathPara>
                          </a14:m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624565609"/>
                      </a:ext>
                    </a:extLst>
                  </a:tr>
                  <a:tr h="623235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3473399578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8" name="Table 7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584414470"/>
                  </p:ext>
                </p:extLst>
              </p:nvPr>
            </p:nvGraphicFramePr>
            <p:xfrm>
              <a:off x="10150708" y="4833028"/>
              <a:ext cx="2117460" cy="1869705"/>
            </p:xfrm>
            <a:graphic>
              <a:graphicData uri="http://schemas.openxmlformats.org/drawingml/2006/table">
                <a:tbl>
                  <a:tblPr firstRow="1" bandRow="1"/>
                  <a:tblGrid>
                    <a:gridCol w="529365">
                      <a:extLst>
                        <a:ext uri="{9D8B030D-6E8A-4147-A177-3AD203B41FA5}">
                          <a16:colId xmlns:a16="http://schemas.microsoft.com/office/drawing/2014/main" val="2983402738"/>
                        </a:ext>
                      </a:extLst>
                    </a:gridCol>
                    <a:gridCol w="529365">
                      <a:extLst>
                        <a:ext uri="{9D8B030D-6E8A-4147-A177-3AD203B41FA5}">
                          <a16:colId xmlns:a16="http://schemas.microsoft.com/office/drawing/2014/main" val="240697685"/>
                        </a:ext>
                      </a:extLst>
                    </a:gridCol>
                    <a:gridCol w="529365">
                      <a:extLst>
                        <a:ext uri="{9D8B030D-6E8A-4147-A177-3AD203B41FA5}">
                          <a16:colId xmlns:a16="http://schemas.microsoft.com/office/drawing/2014/main" val="723419572"/>
                        </a:ext>
                      </a:extLst>
                    </a:gridCol>
                    <a:gridCol w="529365">
                      <a:extLst>
                        <a:ext uri="{9D8B030D-6E8A-4147-A177-3AD203B41FA5}">
                          <a16:colId xmlns:a16="http://schemas.microsoft.com/office/drawing/2014/main" val="186989545"/>
                        </a:ext>
                      </a:extLst>
                    </a:gridCol>
                  </a:tblGrid>
                  <a:tr h="623235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633517275"/>
                      </a:ext>
                    </a:extLst>
                  </a:tr>
                  <a:tr h="623235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6"/>
                          <a:stretch>
                            <a:fillRect l="-1149" t="-101961" r="-303448" b="-103922"/>
                          </a:stretch>
                        </a:blip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624565609"/>
                      </a:ext>
                    </a:extLst>
                  </a:tr>
                  <a:tr h="623235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3473399578"/>
                      </a:ext>
                    </a:extLst>
                  </a:tr>
                </a:tbl>
              </a:graphicData>
            </a:graphic>
          </p:graphicFrame>
        </mc:Fallback>
      </mc:AlternateContent>
      <p:pic>
        <p:nvPicPr>
          <p:cNvPr id="9" name="Picture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49692" y="0"/>
            <a:ext cx="1159746" cy="113118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49692" y="974903"/>
            <a:ext cx="1159746" cy="113118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49692" y="1949806"/>
            <a:ext cx="1159746" cy="113118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49692" y="3436702"/>
            <a:ext cx="1198256" cy="1201156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36355" y="3381697"/>
            <a:ext cx="255435" cy="1285878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99563" y="3927344"/>
            <a:ext cx="251563" cy="372442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3215719" y="141363"/>
            <a:ext cx="350185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u="sng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Challenge 3</a:t>
            </a:r>
            <a:endParaRPr lang="en-US" sz="5400" b="1" u="sng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26379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angle 4"/>
              <p:cNvSpPr/>
              <p:nvPr/>
            </p:nvSpPr>
            <p:spPr>
              <a:xfrm>
                <a:off x="938508" y="1235528"/>
                <a:ext cx="8056280" cy="483209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US" sz="2800" dirty="0">
                    <a:latin typeface="Gill Sans MT" panose="020B0502020104020203" pitchFamily="34" charset="0"/>
                  </a:rPr>
                  <a:t>Sort the additions into the table.</a:t>
                </a:r>
              </a:p>
              <a:p>
                <a:pPr lvl="0">
                  <a:defRPr/>
                </a:pPr>
                <a:endParaRPr lang="en-US" sz="2800" dirty="0"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US" sz="2800" dirty="0"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US" sz="2800" dirty="0"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US" sz="2800" dirty="0"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US" sz="2800" dirty="0"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US" sz="2800" dirty="0"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US" sz="2800" dirty="0">
                    <a:latin typeface="Gill Sans MT" panose="020B0502020104020203" pitchFamily="34" charset="0"/>
                  </a:rPr>
                  <a:t>375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US" sz="2800" dirty="0">
                    <a:latin typeface="Gill Sans MT" panose="020B0502020104020203" pitchFamily="34" charset="0"/>
                  </a:rPr>
                  <a:t> 18          456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US" sz="2800" dirty="0">
                    <a:latin typeface="Gill Sans MT" panose="020B0502020104020203" pitchFamily="34" charset="0"/>
                  </a:rPr>
                  <a:t> 72        912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US" sz="2800" dirty="0">
                    <a:latin typeface="Gill Sans MT" panose="020B0502020104020203" pitchFamily="34" charset="0"/>
                  </a:rPr>
                  <a:t> 79</a:t>
                </a:r>
              </a:p>
              <a:p>
                <a:pPr lvl="0">
                  <a:defRPr/>
                </a:pPr>
                <a:r>
                  <a:rPr lang="en-US" sz="2800" dirty="0">
                    <a:latin typeface="Gill Sans MT" panose="020B0502020104020203" pitchFamily="34" charset="0"/>
                  </a:rPr>
                  <a:t>910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US" sz="2800" dirty="0">
                    <a:latin typeface="Gill Sans MT" panose="020B0502020104020203" pitchFamily="34" charset="0"/>
                  </a:rPr>
                  <a:t> 79          456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US" sz="2800" dirty="0">
                    <a:latin typeface="Gill Sans MT" panose="020B0502020104020203" pitchFamily="34" charset="0"/>
                  </a:rPr>
                  <a:t> 27        342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US" sz="2800" dirty="0">
                    <a:latin typeface="Gill Sans MT" panose="020B0502020104020203" pitchFamily="34" charset="0"/>
                  </a:rPr>
                  <a:t> 35</a:t>
                </a:r>
              </a:p>
              <a:p>
                <a:pPr lvl="0">
                  <a:defRPr/>
                </a:pPr>
                <a:endParaRPr lang="en-US" sz="2800" dirty="0"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US" sz="2800" dirty="0">
                    <a:latin typeface="Gill Sans MT" panose="020B0502020104020203" pitchFamily="34" charset="0"/>
                  </a:rPr>
                  <a:t>Can you write 2 more additions in each column? </a:t>
                </a:r>
              </a:p>
            </p:txBody>
          </p:sp>
        </mc:Choice>
        <mc:Fallback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38508" y="1235528"/>
                <a:ext cx="8056280" cy="4832092"/>
              </a:xfrm>
              <a:prstGeom prst="rect">
                <a:avLst/>
              </a:prstGeom>
              <a:blipFill>
                <a:blip r:embed="rId3"/>
                <a:stretch>
                  <a:fillRect l="-1589" t="-1389" b="-265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5564875"/>
              </p:ext>
            </p:extLst>
          </p:nvPr>
        </p:nvGraphicFramePr>
        <p:xfrm>
          <a:off x="1837735" y="1801119"/>
          <a:ext cx="6257826" cy="2029442"/>
        </p:xfrm>
        <a:graphic>
          <a:graphicData uri="http://schemas.openxmlformats.org/drawingml/2006/table">
            <a:tbl>
              <a:tblPr firstRow="1" bandRow="1"/>
              <a:tblGrid>
                <a:gridCol w="2085942">
                  <a:extLst>
                    <a:ext uri="{9D8B030D-6E8A-4147-A177-3AD203B41FA5}">
                      <a16:colId xmlns:a16="http://schemas.microsoft.com/office/drawing/2014/main" val="2893595911"/>
                    </a:ext>
                  </a:extLst>
                </a:gridCol>
                <a:gridCol w="2085942">
                  <a:extLst>
                    <a:ext uri="{9D8B030D-6E8A-4147-A177-3AD203B41FA5}">
                      <a16:colId xmlns:a16="http://schemas.microsoft.com/office/drawing/2014/main" val="2065483770"/>
                    </a:ext>
                  </a:extLst>
                </a:gridCol>
                <a:gridCol w="2085942">
                  <a:extLst>
                    <a:ext uri="{9D8B030D-6E8A-4147-A177-3AD203B41FA5}">
                      <a16:colId xmlns:a16="http://schemas.microsoft.com/office/drawing/2014/main" val="2747966779"/>
                    </a:ext>
                  </a:extLst>
                </a:gridCol>
              </a:tblGrid>
              <a:tr h="94455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en-US" sz="280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No exchange</a:t>
                      </a:r>
                      <a:endParaRPr lang="en-US" sz="280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en-US" sz="280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Exchange 10 ones</a:t>
                      </a:r>
                      <a:endParaRPr lang="en-US" sz="280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en-US" sz="280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Exchange</a:t>
                      </a:r>
                      <a:r>
                        <a:rPr lang="en-US" sz="2800" baseline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 10 tens</a:t>
                      </a:r>
                      <a:endParaRPr lang="en-US" sz="280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lumMod val="40000"/>
                        <a:lumOff val="6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32962206"/>
                  </a:ext>
                </a:extLst>
              </a:tr>
              <a:tr h="108456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13856332"/>
                  </a:ext>
                </a:extLst>
              </a:tr>
            </a:tbl>
          </a:graphicData>
        </a:graphic>
      </p:graphicFrame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3565" y="669938"/>
            <a:ext cx="1159746" cy="113118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3565" y="1644841"/>
            <a:ext cx="1159746" cy="113118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3565" y="2619744"/>
            <a:ext cx="1159746" cy="113118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3565" y="4106640"/>
            <a:ext cx="1198256" cy="120115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10228" y="4051635"/>
            <a:ext cx="255435" cy="128587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3436" y="4597282"/>
            <a:ext cx="251563" cy="372442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3215719" y="141363"/>
            <a:ext cx="350185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u="sng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Challenge 4</a:t>
            </a:r>
            <a:endParaRPr lang="en-US" sz="5400" b="1" u="sng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89709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38508" y="1644841"/>
            <a:ext cx="805628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2800" dirty="0">
                <a:latin typeface="Gill Sans MT" panose="020B0502020104020203" pitchFamily="34" charset="0"/>
              </a:rPr>
              <a:t>Choose one 2-digit and one 3-digit number. </a:t>
            </a:r>
          </a:p>
          <a:p>
            <a:pPr lvl="0">
              <a:defRPr/>
            </a:pPr>
            <a:r>
              <a:rPr lang="en-US" sz="2800" dirty="0">
                <a:latin typeface="Gill Sans MT" panose="020B0502020104020203" pitchFamily="34" charset="0"/>
              </a:rPr>
              <a:t>Write additions that have an exchange in the ones and the tens columns.</a:t>
            </a:r>
          </a:p>
          <a:p>
            <a:pPr lvl="0">
              <a:defRPr/>
            </a:pPr>
            <a:endParaRPr lang="en-US" sz="2800" dirty="0">
              <a:solidFill>
                <a:srgbClr val="FF0000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US" sz="2800" dirty="0">
                <a:solidFill>
                  <a:srgbClr val="FF0000"/>
                </a:solidFill>
                <a:latin typeface="Gill Sans MT" panose="020B0502020104020203" pitchFamily="34" charset="0"/>
              </a:rPr>
              <a:t> 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1546849" y="3032291"/>
            <a:ext cx="2462688" cy="1498451"/>
          </a:xfrm>
          <a:prstGeom prst="roundRect">
            <a:avLst/>
          </a:prstGeom>
          <a:noFill/>
          <a:ln w="28575" cap="flat" cmpd="sng" algn="ctr">
            <a:solidFill>
              <a:srgbClr val="ED7D31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5246340" y="3037443"/>
            <a:ext cx="2462688" cy="1498451"/>
          </a:xfrm>
          <a:prstGeom prst="roundRect">
            <a:avLst/>
          </a:prstGeom>
          <a:noFill/>
          <a:ln w="28575" cap="flat" cmpd="sng" algn="ctr">
            <a:solidFill>
              <a:srgbClr val="ED7D31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793045" y="3216667"/>
            <a:ext cx="5437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23</a:t>
            </a:r>
          </a:p>
        </p:txBody>
      </p:sp>
      <p:sp>
        <p:nvSpPr>
          <p:cNvPr id="8" name="Rectangle 7"/>
          <p:cNvSpPr/>
          <p:nvPr/>
        </p:nvSpPr>
        <p:spPr>
          <a:xfrm>
            <a:off x="2805079" y="3216667"/>
            <a:ext cx="5437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35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285488" y="3741816"/>
            <a:ext cx="5437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81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297522" y="3741816"/>
            <a:ext cx="5437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56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5353748" y="3216667"/>
            <a:ext cx="72327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756</a:t>
            </a:r>
            <a:endParaRPr lang="en-GB" sz="2800" dirty="0"/>
          </a:p>
        </p:txBody>
      </p:sp>
      <p:sp>
        <p:nvSpPr>
          <p:cNvPr id="13" name="Rectangle 12"/>
          <p:cNvSpPr/>
          <p:nvPr/>
        </p:nvSpPr>
        <p:spPr>
          <a:xfrm>
            <a:off x="6477684" y="3247134"/>
            <a:ext cx="72327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767</a:t>
            </a:r>
            <a:endParaRPr lang="en-GB" sz="2800" dirty="0"/>
          </a:p>
        </p:txBody>
      </p:sp>
      <p:sp>
        <p:nvSpPr>
          <p:cNvPr id="14" name="Rectangle 13"/>
          <p:cNvSpPr/>
          <p:nvPr/>
        </p:nvSpPr>
        <p:spPr>
          <a:xfrm>
            <a:off x="5831353" y="3736940"/>
            <a:ext cx="72327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487</a:t>
            </a:r>
            <a:endParaRPr lang="en-GB" sz="2800" dirty="0"/>
          </a:p>
        </p:txBody>
      </p:sp>
      <p:sp>
        <p:nvSpPr>
          <p:cNvPr id="15" name="Rectangle 14"/>
          <p:cNvSpPr/>
          <p:nvPr/>
        </p:nvSpPr>
        <p:spPr>
          <a:xfrm>
            <a:off x="6989641" y="3736941"/>
            <a:ext cx="72327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619</a:t>
            </a:r>
            <a:endParaRPr lang="en-GB" sz="2800" dirty="0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3565" y="669938"/>
            <a:ext cx="1159746" cy="113118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3565" y="1644841"/>
            <a:ext cx="1159746" cy="1131181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3565" y="2619744"/>
            <a:ext cx="1159746" cy="1131181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3565" y="4106640"/>
            <a:ext cx="1198256" cy="1201156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10228" y="4051635"/>
            <a:ext cx="255435" cy="1285878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3436" y="4597282"/>
            <a:ext cx="251563" cy="372442"/>
          </a:xfrm>
          <a:prstGeom prst="rect">
            <a:avLst/>
          </a:prstGeom>
        </p:spPr>
      </p:pic>
      <p:sp>
        <p:nvSpPr>
          <p:cNvPr id="22" name="Rectangle 21"/>
          <p:cNvSpPr/>
          <p:nvPr/>
        </p:nvSpPr>
        <p:spPr>
          <a:xfrm>
            <a:off x="3215720" y="445777"/>
            <a:ext cx="350185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u="sng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Challenge 5</a:t>
            </a:r>
            <a:endParaRPr lang="en-US" sz="5400" b="1" u="sng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48552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7BBA110A-F0D6-4815-A530-12842E058620}" vid="{DBCC5AE0-762A-486A-A91B-EF3AE4503DE8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6" ma:contentTypeDescription="Create a new document." ma:contentTypeScope="" ma:versionID="2245d72f9f22c961ac9c11b4021a29a4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c713bd9f538da43dbf4536b41f92027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579A85AF-D0F0-4964-95F2-C3766E35481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C4A12B6-53FC-4652-B09C-9D089BA126C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733C0BC-C241-46AF-963C-CBDED36083B0}">
  <ds:schemaRefs>
    <ds:schemaRef ds:uri="http://purl.org/dc/elements/1.1/"/>
    <ds:schemaRef ds:uri="http://schemas.microsoft.com/office/2006/metadata/properties"/>
    <ds:schemaRef ds:uri="522d4c35-b548-4432-90ae-af4376e1c4b4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1942</TotalTime>
  <Words>225</Words>
  <Application>Microsoft Office PowerPoint</Application>
  <PresentationFormat>A4 Paper (210x297 mm)</PresentationFormat>
  <Paragraphs>97</Paragraphs>
  <Slides>6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6</vt:i4>
      </vt:variant>
    </vt:vector>
  </HeadingPairs>
  <TitlesOfParts>
    <vt:vector size="15" baseType="lpstr">
      <vt:lpstr>Arial</vt:lpstr>
      <vt:lpstr>Bariol Regular</vt:lpstr>
      <vt:lpstr>Calibri</vt:lpstr>
      <vt:lpstr>Calibri Light</vt:lpstr>
      <vt:lpstr>Cambria Math</vt:lpstr>
      <vt:lpstr>Gill Sans MT</vt:lpstr>
      <vt:lpstr>Times New Roman</vt:lpstr>
      <vt:lpstr>Custom Design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Trinity Academy Halifax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Brown</dc:creator>
  <cp:lastModifiedBy>Sophie George</cp:lastModifiedBy>
  <cp:revision>87</cp:revision>
  <dcterms:created xsi:type="dcterms:W3CDTF">2019-02-04T08:17:32Z</dcterms:created>
  <dcterms:modified xsi:type="dcterms:W3CDTF">2020-12-06T10:16:46Z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