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</p:sldMasterIdLst>
  <p:notesMasterIdLst>
    <p:notesMasterId r:id="rId26"/>
  </p:notesMasterIdLst>
  <p:sldIdLst>
    <p:sldId id="296" r:id="rId10"/>
    <p:sldId id="319" r:id="rId11"/>
    <p:sldId id="320" r:id="rId12"/>
    <p:sldId id="321" r:id="rId13"/>
    <p:sldId id="322" r:id="rId14"/>
    <p:sldId id="323" r:id="rId15"/>
    <p:sldId id="324" r:id="rId16"/>
    <p:sldId id="326" r:id="rId17"/>
    <p:sldId id="327" r:id="rId18"/>
    <p:sldId id="307" r:id="rId19"/>
    <p:sldId id="308" r:id="rId20"/>
    <p:sldId id="309" r:id="rId21"/>
    <p:sldId id="328" r:id="rId22"/>
    <p:sldId id="310" r:id="rId23"/>
    <p:sldId id="312" r:id="rId24"/>
    <p:sldId id="31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5351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467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Relationship Id="rId5" Type="http://schemas.openxmlformats.org/officeDocument/2006/relationships/image" Target="../media/image20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Relationship Id="rId6" Type="http://schemas.openxmlformats.org/officeDocument/2006/relationships/image" Target="../media/image19.png"/><Relationship Id="rId5" Type="http://schemas.openxmlformats.org/officeDocument/2006/relationships/image" Target="../media/image12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5535" y="1596789"/>
            <a:ext cx="670105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30.3.2022</a:t>
            </a:r>
          </a:p>
          <a:p>
            <a:r>
              <a:rPr lang="en-GB" sz="32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L.O: To use measures.</a:t>
            </a:r>
          </a:p>
          <a:p>
            <a:r>
              <a:rPr lang="en-GB" sz="32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C: Equivalent lengths m and cm</a:t>
            </a:r>
          </a:p>
          <a:p>
            <a:r>
              <a:rPr lang="en-GB" sz="3200" u="sng" dirty="0" smtClean="0">
                <a:solidFill>
                  <a:schemeClr val="bg1"/>
                </a:solidFill>
                <a:latin typeface="HfW precursive" panose="00000500000000000000" pitchFamily="2" charset="0"/>
              </a:rPr>
              <a:t>C: Equivalent lengths cm and mm. </a:t>
            </a:r>
            <a:endParaRPr lang="en-GB" sz="3200" u="sng" dirty="0">
              <a:solidFill>
                <a:schemeClr val="bg1"/>
              </a:solidFill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19" y="1296721"/>
            <a:ext cx="8373816" cy="56106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7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2</a:t>
            </a:r>
            <a:endParaRPr lang="en-GB" sz="2215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7474388" y="1675874"/>
            <a:ext cx="454675" cy="28090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7938765" y="1956780"/>
            <a:ext cx="213092" cy="2932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1488214" y="2445048"/>
            <a:ext cx="1665910" cy="53979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6772" y="4465974"/>
            <a:ext cx="2386087" cy="7934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0775" y="4898497"/>
            <a:ext cx="2391715" cy="7934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5814925"/>
            <a:ext cx="2386087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424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3793" y="3941388"/>
            <a:ext cx="6656479" cy="13080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7878" y="1879611"/>
            <a:ext cx="6652394" cy="1307218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745889" y="395750"/>
            <a:ext cx="6477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length of the bar?</a:t>
            </a:r>
            <a:endParaRPr lang="en-GB" sz="2800" dirty="0"/>
          </a:p>
        </p:txBody>
      </p:sp>
      <p:sp>
        <p:nvSpPr>
          <p:cNvPr id="62" name="Rectangle 61"/>
          <p:cNvSpPr/>
          <p:nvPr/>
        </p:nvSpPr>
        <p:spPr>
          <a:xfrm>
            <a:off x="1515292" y="1689197"/>
            <a:ext cx="3122023" cy="252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4733360" y="1212946"/>
            <a:ext cx="6477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bar is 8 cm long.</a:t>
            </a:r>
            <a:endParaRPr lang="en-GB" sz="2800" dirty="0"/>
          </a:p>
        </p:txBody>
      </p:sp>
      <p:sp>
        <p:nvSpPr>
          <p:cNvPr id="64" name="Rectangle 63"/>
          <p:cNvSpPr/>
          <p:nvPr/>
        </p:nvSpPr>
        <p:spPr>
          <a:xfrm>
            <a:off x="1515292" y="1698401"/>
            <a:ext cx="3122023" cy="252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4811713" y="3350605"/>
            <a:ext cx="6477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bar is 80 </a:t>
            </a:r>
            <a:r>
              <a:rPr lang="en-GB" sz="2800" dirty="0"/>
              <a:t>m</a:t>
            </a:r>
            <a:r>
              <a:rPr lang="en-GB" sz="2800" dirty="0" smtClean="0"/>
              <a:t>m long.</a:t>
            </a:r>
            <a:endParaRPr lang="en-GB" sz="2800" dirty="0"/>
          </a:p>
        </p:txBody>
      </p:sp>
      <p:cxnSp>
        <p:nvCxnSpPr>
          <p:cNvPr id="66" name="Straight Connector 65"/>
          <p:cNvCxnSpPr/>
          <p:nvPr/>
        </p:nvCxnSpPr>
        <p:spPr>
          <a:xfrm>
            <a:off x="4637315" y="1388751"/>
            <a:ext cx="0" cy="3344091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3162392" y="5473599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</a:t>
            </a:r>
            <a:r>
              <a:rPr lang="en-GB" sz="3600" dirty="0" smtClean="0">
                <a:latin typeface="Calibri" panose="020F0502020204030204" pitchFamily="34" charset="0"/>
              </a:rPr>
              <a:t> </a:t>
            </a:r>
            <a:r>
              <a:rPr lang="en-GB" sz="3600" dirty="0">
                <a:latin typeface="Calibri" panose="020F0502020204030204" pitchFamily="34" charset="0"/>
              </a:rPr>
              <a:t>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8</a:t>
            </a:r>
            <a:r>
              <a:rPr lang="en-GB" sz="3600" dirty="0" smtClean="0">
                <a:latin typeface="Calibri" panose="020F0502020204030204" pitchFamily="34" charset="0"/>
              </a:rPr>
              <a:t>0 </a:t>
            </a:r>
            <a:r>
              <a:rPr lang="en-GB" sz="3600" dirty="0">
                <a:latin typeface="Calibri" panose="020F0502020204030204" pitchFamily="34" charset="0"/>
              </a:rPr>
              <a:t>mm</a:t>
            </a:r>
          </a:p>
        </p:txBody>
      </p:sp>
      <p:pic>
        <p:nvPicPr>
          <p:cNvPr id="68" name="Picture 6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8426" y="2695756"/>
            <a:ext cx="1111865" cy="161425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9496" y="446336"/>
            <a:ext cx="1156763" cy="15788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739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00208 0.2988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1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 animBg="1"/>
      <p:bldP spid="65" grpId="0"/>
      <p:bldP spid="6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73931" y="1965860"/>
            <a:ext cx="7215607" cy="669261"/>
            <a:chOff x="850232" y="3272589"/>
            <a:chExt cx="7579894" cy="577516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617606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65358" y="2564464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86304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982720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691207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428704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41275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880593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50769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288158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15749" y="256652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68590" y="3193386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millimetres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351115" y="3193386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6428847" y="769512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centimetres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6351115" y="769513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617606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724665" y="1514259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342116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073252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756058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506797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233036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934997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642299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367512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094777" y="151425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955345" y="4541314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 </a:t>
            </a:r>
            <a:r>
              <a:rPr lang="en-GB" sz="3600" dirty="0" smtClean="0">
                <a:latin typeface="Calibri" panose="020F0502020204030204" pitchFamily="34" charset="0"/>
              </a:rPr>
              <a:t>mm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958461" y="4564654"/>
            <a:ext cx="30027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alibri" panose="020F0502020204030204" pitchFamily="34" charset="0"/>
              </a:rPr>
              <a:t>7 </a:t>
            </a:r>
            <a:r>
              <a:rPr lang="en-GB" sz="3600" dirty="0">
                <a:latin typeface="Calibri" panose="020F0502020204030204" pitchFamily="34" charset="0"/>
              </a:rPr>
              <a:t>c</a:t>
            </a:r>
            <a:r>
              <a:rPr lang="en-GB" sz="3600" dirty="0" smtClean="0">
                <a:latin typeface="Calibri" panose="020F0502020204030204" pitchFamily="34" charset="0"/>
              </a:rPr>
              <a:t>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</a:t>
            </a:r>
            <a:r>
              <a:rPr lang="en-GB" sz="3600" dirty="0" smtClean="0">
                <a:latin typeface="Calibri" panose="020F0502020204030204" pitchFamily="34" charset="0"/>
              </a:rPr>
              <a:t>     </a:t>
            </a:r>
            <a:r>
              <a:rPr lang="en-GB" sz="3600" dirty="0">
                <a:latin typeface="Calibri" panose="020F0502020204030204" pitchFamily="34" charset="0"/>
              </a:rPr>
              <a:t>m</a:t>
            </a:r>
            <a:r>
              <a:rPr lang="en-GB" sz="3600" dirty="0" smtClean="0">
                <a:latin typeface="Calibri" panose="020F0502020204030204" pitchFamily="34" charset="0"/>
              </a:rPr>
              <a:t>m</a:t>
            </a:r>
            <a:endParaRPr lang="en-GB" sz="3600" dirty="0">
              <a:latin typeface="Calibri" panose="020F0502020204030204" pitchFamily="34" charset="0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5824853" y="538230"/>
            <a:ext cx="0" cy="3344091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4433610" y="4549927"/>
            <a:ext cx="1212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</a:rPr>
              <a:t>70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3" name="Curved Down Arrow 52"/>
          <p:cNvSpPr/>
          <p:nvPr/>
        </p:nvSpPr>
        <p:spPr>
          <a:xfrm>
            <a:off x="3624671" y="4274210"/>
            <a:ext cx="1326339" cy="2904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922030" y="3831226"/>
                <a:ext cx="13765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10</a:t>
                </a:r>
                <a:endParaRPr lang="en-GB" sz="28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2030" y="3831226"/>
                <a:ext cx="1376562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2917472" y="4584787"/>
            <a:ext cx="3132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  <a:r>
              <a:rPr lang="en-GB" sz="3600" dirty="0" smtClean="0">
                <a:latin typeface="Calibri" panose="020F0502020204030204" pitchFamily="34" charset="0"/>
              </a:rPr>
              <a:t>0 </a:t>
            </a:r>
            <a:r>
              <a:rPr lang="en-GB" sz="3600" dirty="0">
                <a:latin typeface="Calibri" panose="020F0502020204030204" pitchFamily="34" charset="0"/>
              </a:rPr>
              <a:t>m</a:t>
            </a:r>
            <a:r>
              <a:rPr lang="en-GB" sz="3600" dirty="0" smtClean="0">
                <a:latin typeface="Calibri" panose="020F0502020204030204" pitchFamily="34" charset="0"/>
              </a:rPr>
              <a:t>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</a:t>
            </a:r>
            <a:r>
              <a:rPr lang="en-GB" sz="3600" dirty="0" smtClean="0">
                <a:latin typeface="Calibri" panose="020F0502020204030204" pitchFamily="34" charset="0"/>
              </a:rPr>
              <a:t>    cm</a:t>
            </a:r>
            <a:endParaRPr lang="en-GB" sz="3600" dirty="0">
              <a:latin typeface="Calibri" panose="020F050202020403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874848" y="4599068"/>
            <a:ext cx="1212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9" name="Curved Down Arrow 58"/>
          <p:cNvSpPr/>
          <p:nvPr/>
        </p:nvSpPr>
        <p:spPr>
          <a:xfrm>
            <a:off x="3583682" y="4294343"/>
            <a:ext cx="1326339" cy="2904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3881041" y="3851359"/>
                <a:ext cx="13765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10</a:t>
                </a:r>
                <a:endParaRPr lang="en-GB" sz="2800" dirty="0"/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1041" y="3851359"/>
                <a:ext cx="1376562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Straight Connector 60"/>
          <p:cNvCxnSpPr/>
          <p:nvPr/>
        </p:nvCxnSpPr>
        <p:spPr>
          <a:xfrm>
            <a:off x="2944347" y="538230"/>
            <a:ext cx="0" cy="3344091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68524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 animBg="1"/>
      <p:bldP spid="34" grpId="0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7" grpId="1"/>
      <p:bldP spid="49" grpId="0"/>
      <p:bldP spid="49" grpId="1"/>
      <p:bldP spid="52" grpId="0"/>
      <p:bldP spid="52" grpId="1"/>
      <p:bldP spid="53" grpId="0" animBg="1"/>
      <p:bldP spid="53" grpId="1" animBg="1"/>
      <p:bldP spid="54" grpId="0"/>
      <p:bldP spid="54" grpId="1"/>
      <p:bldP spid="57" grpId="0"/>
      <p:bldP spid="58" grpId="0"/>
      <p:bldP spid="59" grpId="0" animBg="1"/>
      <p:bldP spid="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72344" y="583315"/>
            <a:ext cx="2949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cm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10 mm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2344" y="577840"/>
            <a:ext cx="17443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 cm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505947" y="587393"/>
            <a:ext cx="1494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40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mm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1005192" y="3976510"/>
          <a:ext cx="3048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044498" y="4610339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mm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29192" y="4627103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mm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88255" y="3036706"/>
            <a:ext cx="20473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20 mm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78536" y="3964008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cm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3232" y="3971191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cm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913110" y="3027153"/>
            <a:ext cx="10871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 cm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/>
          </p:nvPr>
        </p:nvGraphicFramePr>
        <p:xfrm>
          <a:off x="1044498" y="1425745"/>
          <a:ext cx="158283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10 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1044498" y="1420375"/>
          <a:ext cx="633134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989383957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20687155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089733" y="2070585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mm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1582" y="2087349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mm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96331" y="20595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mm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5760" y="2059574"/>
            <a:ext cx="1598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 mm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586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6" grpId="0"/>
      <p:bldP spid="27" grpId="0"/>
      <p:bldP spid="28" grpId="0"/>
      <p:bldP spid="29" grpId="0"/>
      <p:bldP spid="30" grpId="0"/>
      <p:bldP spid="31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868"/>
          <a:stretch/>
        </p:blipFill>
        <p:spPr>
          <a:xfrm>
            <a:off x="4484182" y="2201017"/>
            <a:ext cx="1822163" cy="1238250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 rot="5400000">
            <a:off x="227048" y="2843712"/>
            <a:ext cx="4699158" cy="917599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1659693" y="541628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58448" y="741862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659693" y="494636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659693" y="447645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659693" y="400653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53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659693" y="356275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659693" y="308147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659693" y="259675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59693" y="213923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57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659693" y="168171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58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59693" y="12117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59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09705" y="5435539"/>
            <a:ext cx="684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826441" y="5435539"/>
            <a:ext cx="63243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081495" y="2667112"/>
            <a:ext cx="4989503" cy="980454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5990030" y="3549777"/>
            <a:ext cx="811800" cy="605624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4111933" y="2081694"/>
            <a:ext cx="1878097" cy="1351801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7" name="Straight Arrow Connector 56"/>
          <p:cNvCxnSpPr/>
          <p:nvPr/>
        </p:nvCxnSpPr>
        <p:spPr>
          <a:xfrm flipH="1" flipV="1">
            <a:off x="5395263" y="3458671"/>
            <a:ext cx="536274" cy="43938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7225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2" grpId="0" animBg="1"/>
      <p:bldP spid="4" grpId="0" animBg="1"/>
      <p:bldP spid="6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 rot="5400000">
            <a:off x="227048" y="2843712"/>
            <a:ext cx="4699158" cy="917599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1659693" y="541628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58448" y="741862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659693" y="494636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659693" y="447645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659693" y="400653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53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659693" y="356275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659693" y="308147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659693" y="259675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59693" y="213923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57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659693" y="168171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58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59693" y="12117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59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09705" y="5435539"/>
            <a:ext cx="684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826441" y="5435539"/>
            <a:ext cx="63243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035427" y="53887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059611" y="4951339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1 mm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650" y="2594713"/>
            <a:ext cx="2530176" cy="2532908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5920126" y="291777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 mm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173650" y="4350332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 mm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724406" y="435033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mm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331967" y="4350330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059611" y="447645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2 mm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061225" y="4006535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3 mm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061225" y="3523396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4 mm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059610" y="3050994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5 mm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069293" y="259471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6 mm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92978" y="2139232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7 mm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092978" y="165609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8 mm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092978" y="118369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 9 mm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3092978" y="71438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cm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920126" y="291777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52 mm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6724406" y="435033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mm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938215" y="5423235"/>
            <a:ext cx="1849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 and mm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3954240" y="5435539"/>
            <a:ext cx="1623600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9135" y="376884"/>
            <a:ext cx="777029" cy="777029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912579" y="55281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114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4" grpId="2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65" grpId="0"/>
      <p:bldP spid="6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284" b="4553"/>
          <a:stretch/>
        </p:blipFill>
        <p:spPr bwMode="auto">
          <a:xfrm>
            <a:off x="720542" y="2030875"/>
            <a:ext cx="6756583" cy="196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>
            <a:off x="2319473" y="1352696"/>
            <a:ext cx="0" cy="9797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3850297" y="1314028"/>
            <a:ext cx="0" cy="9797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6097679" y="1302176"/>
            <a:ext cx="0" cy="97971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1240912" y="4454435"/>
            <a:ext cx="6061167" cy="901336"/>
            <a:chOff x="1894114" y="4839789"/>
            <a:chExt cx="4715692" cy="770708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1894114" y="5225143"/>
              <a:ext cx="471569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94114" y="4839789"/>
              <a:ext cx="0" cy="7707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6609806" y="4839789"/>
              <a:ext cx="0" cy="7707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251959" y="4955178"/>
              <a:ext cx="0" cy="5399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3780390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2365683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2837252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3308821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6138235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723528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5195097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5666666" y="5031378"/>
              <a:ext cx="0" cy="38753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854309" y="5344774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cm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6795" y="5344774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0542" y="4007994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 mm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16144" y="4003767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 mm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51124" y="4031986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 mm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09466" y="5266341"/>
            <a:ext cx="1321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cm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mm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271494" y="4589381"/>
            <a:ext cx="0" cy="63144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530135" y="4031985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 mm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37984" y="5263996"/>
            <a:ext cx="1321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cm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mm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946306" y="886310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177856" y="877262"/>
            <a:ext cx="1794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cm 5 mm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417156" y="892326"/>
            <a:ext cx="2184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cm 2 mm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792164" y="554946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 mm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14253" y="552419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 mm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649209" y="576605"/>
            <a:ext cx="1321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82 mm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6101482" y="4634897"/>
            <a:ext cx="0" cy="496814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9135" y="376884"/>
            <a:ext cx="777029" cy="777029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912579" y="55281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605855" y="4266189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201340" y="4266188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42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11699" y="4266187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411997" y="4262819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638810" y="4262817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46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242436" y="4262816"/>
            <a:ext cx="57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76172" y="3393169"/>
            <a:ext cx="673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266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5" grpId="0"/>
      <p:bldP spid="23" grpId="0"/>
      <p:bldP spid="24" grpId="0"/>
      <p:bldP spid="26" grpId="0"/>
      <p:bldP spid="27" grpId="0"/>
      <p:bldP spid="28" grpId="0"/>
      <p:bldP spid="29" grpId="0"/>
      <p:bldP spid="30" grpId="0"/>
      <p:bldP spid="32" grpId="0"/>
      <p:bldP spid="33" grpId="0"/>
      <p:bldP spid="34" grpId="0"/>
      <p:bldP spid="36" grpId="0"/>
      <p:bldP spid="38" grpId="0"/>
      <p:bldP spid="41" grpId="0"/>
      <p:bldP spid="41" grpId="1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301256" y="1776027"/>
            <a:ext cx="3099423" cy="3055146"/>
            <a:chOff x="268171" y="249049"/>
            <a:chExt cx="2498576" cy="2448272"/>
          </a:xfrm>
        </p:grpSpPr>
        <p:sp>
          <p:nvSpPr>
            <p:cNvPr id="34" name="Oval 3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37" name="Straight Connector 36"/>
            <p:cNvCxnSpPr>
              <a:stCxn id="3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11898" y="1509700"/>
                <a:ext cx="4241867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5 cm and 3 mm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mbria Math" panose="02040503050406030204" pitchFamily="18" charset="0"/>
                    <a:cs typeface="+mn-cs"/>
                  </a:rPr>
                  <a:t>____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mm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898" y="1509700"/>
                <a:ext cx="4241867" cy="954107"/>
              </a:xfrm>
              <a:prstGeom prst="rect">
                <a:avLst/>
              </a:prstGeom>
              <a:blipFill>
                <a:blip r:embed="rId5"/>
                <a:stretch>
                  <a:fillRect l="-3017" t="-6410" r="-15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ectangle 40"/>
          <p:cNvSpPr/>
          <p:nvPr/>
        </p:nvSpPr>
        <p:spPr>
          <a:xfrm>
            <a:off x="5305759" y="2113157"/>
            <a:ext cx="12875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53 mm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301256" y="4028875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50 mm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337876" y="4022344"/>
            <a:ext cx="10230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 mm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459952" y="4028875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571235" y="150238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257550" y="5166671"/>
            <a:ext cx="28248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50 mm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+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3 mm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/>
          </p:nvPr>
        </p:nvGraphicFramePr>
        <p:xfrm>
          <a:off x="932445" y="2771972"/>
          <a:ext cx="3220556" cy="128528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78391">
                  <a:extLst>
                    <a:ext uri="{9D8B030D-6E8A-4147-A177-3AD203B41FA5}">
                      <a16:colId xmlns:a16="http://schemas.microsoft.com/office/drawing/2014/main" val="1294895469"/>
                    </a:ext>
                  </a:extLst>
                </a:gridCol>
                <a:gridCol w="1142165">
                  <a:extLst>
                    <a:ext uri="{9D8B030D-6E8A-4147-A177-3AD203B41FA5}">
                      <a16:colId xmlns:a16="http://schemas.microsoft.com/office/drawing/2014/main" val="1566089018"/>
                    </a:ext>
                  </a:extLst>
                </a:gridCol>
              </a:tblGrid>
              <a:tr h="637434">
                <a:tc gridSpan="2"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53 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394167"/>
                  </a:ext>
                </a:extLst>
              </a:tr>
              <a:tr h="647850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 mm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613784"/>
                  </a:ext>
                </a:extLst>
              </a:tr>
            </a:tbl>
          </a:graphicData>
        </a:graphic>
      </p:graphicFrame>
      <p:sp>
        <p:nvSpPr>
          <p:cNvPr id="48" name="Rectangle 47"/>
          <p:cNvSpPr/>
          <p:nvPr/>
        </p:nvSpPr>
        <p:spPr>
          <a:xfrm>
            <a:off x="5067219" y="5166671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53 mm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848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4" grpId="1"/>
      <p:bldP spid="45" grpId="0"/>
      <p:bldP spid="46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3347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100, 200, 300, 400, _____, 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6578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hundreds are in 870?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29810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62120" y="734726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40192" y="734726"/>
            <a:ext cx="770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2120" y="2180029"/>
            <a:ext cx="2352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 hundreds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503148"/>
            <a:ext cx="2530176" cy="25329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60798" y="3795416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490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71319" y="5044452"/>
            <a:ext cx="23526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</a:rPr>
              <a:t>4 </a:t>
            </a:r>
          </a:p>
          <a:p>
            <a:pPr algn="ctr"/>
            <a:r>
              <a:rPr lang="en-GB" sz="2000" dirty="0">
                <a:solidFill>
                  <a:schemeClr val="accent1"/>
                </a:solidFill>
                <a:latin typeface="Calibri" panose="020F0502020204030204" pitchFamily="34" charset="0"/>
              </a:rPr>
              <a:t>hundreds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48957" y="5193890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 tens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66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686450" y="2458429"/>
            <a:ext cx="7215607" cy="669261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530125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432919" y="3059095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1,000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98823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816897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538193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249774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975003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714465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411228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700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150690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848038" y="305909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900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361065" y="3675891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centimetres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291378" y="3675891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6693657" y="1259072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metres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6291378" y="1252018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530125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637184" y="2006828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254635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985771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668577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419316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145555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847516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554818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280031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007296" y="2006828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768355" y="4663981"/>
            <a:ext cx="2347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0 cm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100 cm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200 cm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300 cm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534316" y="4663981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400 cm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5 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6 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7 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800 cm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482219" y="4663981"/>
            <a:ext cx="29193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900 cm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2190472" y="4663981"/>
            <a:ext cx="35028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1,000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10 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80782" y="728798"/>
            <a:ext cx="3713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Equivalent</a:t>
            </a:r>
            <a:r>
              <a:rPr lang="en-GB" sz="2800" dirty="0"/>
              <a:t> lengths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568278" y="1119073"/>
            <a:ext cx="3713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</a:rPr>
              <a:t>Equal</a:t>
            </a:r>
            <a:r>
              <a:rPr lang="en-GB" sz="2800" dirty="0"/>
              <a:t> lengths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9226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2" grpId="0" animBg="1"/>
      <p:bldP spid="57" grpId="0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  <p:bldP spid="81" grpId="0"/>
      <p:bldP spid="8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72344" y="583315"/>
            <a:ext cx="28151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100 cm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2344" y="583314"/>
            <a:ext cx="1568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312961" y="575678"/>
            <a:ext cx="15552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400 cm</a:t>
            </a:r>
            <a:endParaRPr lang="en-GB" sz="3600" dirty="0">
              <a:solidFill>
                <a:schemeClr val="accent1"/>
              </a:solidFill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1005192" y="3976510"/>
          <a:ext cx="30480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044498" y="4610339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29192" y="4627103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88255" y="3036706"/>
            <a:ext cx="21178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200 cm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433517" y="3964008"/>
            <a:ext cx="995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940829" y="3957757"/>
            <a:ext cx="995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m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913110" y="3027153"/>
            <a:ext cx="8915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 m</a:t>
            </a:r>
            <a:endParaRPr lang="en-GB" sz="3600" dirty="0">
              <a:solidFill>
                <a:schemeClr val="accent1"/>
              </a:solidFill>
            </a:endParaRP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/>
          </p:nvPr>
        </p:nvGraphicFramePr>
        <p:xfrm>
          <a:off x="1044498" y="1425745"/>
          <a:ext cx="158283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100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1044498" y="1425745"/>
          <a:ext cx="633134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36">
                  <a:extLst>
                    <a:ext uri="{9D8B030D-6E8A-4147-A177-3AD203B41FA5}">
                      <a16:colId xmlns:a16="http://schemas.microsoft.com/office/drawing/2014/main" val="40871751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3189793820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989383957"/>
                    </a:ext>
                  </a:extLst>
                </a:gridCol>
                <a:gridCol w="1582836">
                  <a:extLst>
                    <a:ext uri="{9D8B030D-6E8A-4147-A177-3AD203B41FA5}">
                      <a16:colId xmlns:a16="http://schemas.microsoft.com/office/drawing/2014/main" val="20687155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3848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08635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065387" y="2072076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31582" y="2087349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96331" y="2059574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5760" y="2059574"/>
            <a:ext cx="1659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100 cm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1358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6" grpId="0"/>
      <p:bldP spid="27" grpId="0"/>
      <p:bldP spid="28" grpId="0"/>
      <p:bldP spid="29" grpId="0"/>
      <p:bldP spid="30" grpId="0"/>
      <p:bldP spid="31" grpId="0"/>
      <p:bldP spid="21" grpId="0"/>
      <p:bldP spid="22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Length, Area, and Volume Unit Conversions | Metric System | Examples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31" y="396956"/>
            <a:ext cx="7977273" cy="4925671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070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 rot="5400000">
            <a:off x="227048" y="2843712"/>
            <a:ext cx="4699158" cy="917599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1484177" y="5416285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531052" y="741862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494900" y="494636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94900" y="447645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520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511525" y="400653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530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517736" y="356275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540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523111" y="3081479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550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511525" y="2596756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560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523111" y="213923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570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517736" y="168171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580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523111" y="1211793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590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888084" y="5435539"/>
            <a:ext cx="570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826441" y="5435539"/>
            <a:ext cx="63243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3035427" y="5388780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059611" y="4951339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10 cm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132" y="1892764"/>
            <a:ext cx="2530176" cy="2532908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5772938" y="218503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510 cm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015333" y="3617592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500 cm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513934" y="3618536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 cm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248907" y="3617591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059611" y="447645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20 cm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061225" y="4006535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30 cm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061225" y="3523396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40 cm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059610" y="3050994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50 cm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069293" y="259471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60 cm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092978" y="2139232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70 cm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092978" y="1656093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80 cm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092978" y="118369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 m 90 cm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3092978" y="714381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 m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772938" y="2185032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520 cm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6537619" y="3623724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 cm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912089" y="5435539"/>
            <a:ext cx="1489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 and cm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3954240" y="5435539"/>
            <a:ext cx="1294667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9135" y="376884"/>
            <a:ext cx="777029" cy="777029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5912579" y="55281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430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4" grpId="2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 animBg="1"/>
      <p:bldP spid="58" grpId="0"/>
      <p:bldP spid="5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>
            <p:extLst/>
          </p:nvPr>
        </p:nvGraphicFramePr>
        <p:xfrm>
          <a:off x="1252767" y="2240698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">
                  <a:extLst>
                    <a:ext uri="{9D8B030D-6E8A-4147-A177-3AD203B41FA5}">
                      <a16:colId xmlns:a16="http://schemas.microsoft.com/office/drawing/2014/main" val="17451139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9621122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125289328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399849953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5085435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77827962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4349053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26282551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146708596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59836322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53673953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44863346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33700015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48755855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62363309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373570457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49548359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484252174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182079565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1427721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944398"/>
                  </a:ext>
                </a:extLst>
              </a:tr>
            </a:tbl>
          </a:graphicData>
        </a:graphic>
      </p:graphicFrame>
      <p:cxnSp>
        <p:nvCxnSpPr>
          <p:cNvPr id="22" name="Straight Connector 21"/>
          <p:cNvCxnSpPr/>
          <p:nvPr/>
        </p:nvCxnSpPr>
        <p:spPr>
          <a:xfrm>
            <a:off x="1252767" y="2532957"/>
            <a:ext cx="0" cy="3457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84717" y="2962186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0 m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4300766" y="2577764"/>
            <a:ext cx="0" cy="3457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968890" y="2931897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m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7348764" y="2577764"/>
            <a:ext cx="0" cy="3457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942529" y="2931897"/>
            <a:ext cx="7360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 m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1252767" y="2063493"/>
            <a:ext cx="2997200" cy="0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053753" y="1268132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 cm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1252767" y="2792077"/>
            <a:ext cx="336550" cy="0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14140" y="1504097"/>
            <a:ext cx="1253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100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86844" y="4550609"/>
            <a:ext cx="2050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100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>
                <a:latin typeface="Calibri" panose="020F0502020204030204" pitchFamily="34" charset="0"/>
              </a:rPr>
              <a:t> 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3135200" y="4545966"/>
                <a:ext cx="142058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cm</a:t>
                </a:r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5200" y="4545966"/>
                <a:ext cx="1420582" cy="523220"/>
              </a:xfrm>
              <a:prstGeom prst="rect">
                <a:avLst/>
              </a:prstGeom>
              <a:blipFill>
                <a:blip r:embed="rId5"/>
                <a:stretch>
                  <a:fillRect t="-11628" r="-772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Straight Arrow Connector 33"/>
          <p:cNvCxnSpPr/>
          <p:nvPr/>
        </p:nvCxnSpPr>
        <p:spPr>
          <a:xfrm flipV="1">
            <a:off x="3387515" y="2669294"/>
            <a:ext cx="0" cy="525206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2897763" y="3142607"/>
            <a:ext cx="107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70 cm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V="1">
            <a:off x="5207965" y="2654697"/>
            <a:ext cx="0" cy="52560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4249967" y="3582677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m and 30 cm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20505" y="3142607"/>
            <a:ext cx="1250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130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cm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5363173" y="1719444"/>
            <a:ext cx="1" cy="47769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4303679" y="1283486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m and 35 cm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474511" y="1289605"/>
            <a:ext cx="15969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</a:rPr>
              <a:t>135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libri" panose="020F0502020204030204" pitchFamily="34" charset="0"/>
              </a:rPr>
              <a:t>cm</a:t>
            </a:r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1543694" y="1715492"/>
            <a:ext cx="0" cy="525206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9135" y="376884"/>
            <a:ext cx="777029" cy="777029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912579" y="55281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414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1" grpId="1"/>
      <p:bldP spid="32" grpId="0"/>
      <p:bldP spid="32" grpId="1"/>
      <p:bldP spid="33" grpId="0"/>
      <p:bldP spid="33" grpId="1"/>
      <p:bldP spid="36" grpId="0"/>
      <p:bldP spid="45" grpId="0"/>
      <p:bldP spid="46" grpId="0"/>
      <p:bldP spid="48" grpId="0"/>
      <p:bldP spid="49" grpId="0"/>
      <p:bldP spid="37" grpId="0"/>
      <p:bldP spid="3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296270" y="1804237"/>
            <a:ext cx="3099423" cy="3055146"/>
            <a:chOff x="268171" y="249049"/>
            <a:chExt cx="2498576" cy="2448272"/>
          </a:xfrm>
        </p:grpSpPr>
        <p:sp>
          <p:nvSpPr>
            <p:cNvPr id="34" name="Oval 3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5" name="Oval 3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6" name="Oval 3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37" name="Straight Connector 36"/>
            <p:cNvCxnSpPr>
              <a:stCxn id="3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11898" y="1509700"/>
                <a:ext cx="4003019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 m and 16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</a:t>
                </a:r>
                <a:r>
                  <a:rPr lang="en-GB" sz="2800" dirty="0">
                    <a:latin typeface="Calibri" panose="020F0502020204030204" pitchFamily="34" charset="0"/>
                  </a:rPr>
                  <a:t> cm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898" y="1509700"/>
                <a:ext cx="4003019" cy="954107"/>
              </a:xfrm>
              <a:prstGeom prst="rect">
                <a:avLst/>
              </a:prstGeom>
              <a:blipFill>
                <a:blip r:embed="rId5"/>
                <a:stretch>
                  <a:fillRect l="-3201" t="-6410" r="-19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ectangle 40"/>
          <p:cNvSpPr/>
          <p:nvPr/>
        </p:nvSpPr>
        <p:spPr>
          <a:xfrm>
            <a:off x="5261959" y="2113157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316 cm </a:t>
            </a:r>
            <a:endParaRPr lang="en-GB" sz="2800" dirty="0"/>
          </a:p>
        </p:txBody>
      </p:sp>
      <p:sp>
        <p:nvSpPr>
          <p:cNvPr id="42" name="Rectangle 41"/>
          <p:cNvSpPr/>
          <p:nvPr/>
        </p:nvSpPr>
        <p:spPr>
          <a:xfrm>
            <a:off x="4250669" y="4034390"/>
            <a:ext cx="12538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300 cm</a:t>
            </a:r>
            <a:endParaRPr lang="en-GB" sz="2800" dirty="0"/>
          </a:p>
        </p:txBody>
      </p:sp>
      <p:sp>
        <p:nvSpPr>
          <p:cNvPr id="43" name="Rectangle 42"/>
          <p:cNvSpPr/>
          <p:nvPr/>
        </p:nvSpPr>
        <p:spPr>
          <a:xfrm>
            <a:off x="6325081" y="4028875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16 cm</a:t>
            </a:r>
            <a:endParaRPr lang="en-GB" sz="2800" dirty="0"/>
          </a:p>
        </p:txBody>
      </p:sp>
      <p:sp>
        <p:nvSpPr>
          <p:cNvPr id="44" name="Rectangle 43"/>
          <p:cNvSpPr/>
          <p:nvPr/>
        </p:nvSpPr>
        <p:spPr>
          <a:xfrm>
            <a:off x="4509553" y="4034390"/>
            <a:ext cx="736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 m</a:t>
            </a:r>
            <a:endParaRPr lang="en-GB" sz="2800" dirty="0"/>
          </a:p>
        </p:txBody>
      </p:sp>
      <p:sp>
        <p:nvSpPr>
          <p:cNvPr id="45" name="Rectangle 44"/>
          <p:cNvSpPr/>
          <p:nvPr/>
        </p:nvSpPr>
        <p:spPr>
          <a:xfrm>
            <a:off x="3339960" y="1502385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</a:rPr>
              <a:t>316</a:t>
            </a:r>
            <a:endParaRPr lang="en-GB" sz="28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2257550" y="5166671"/>
                <a:ext cx="292099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300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7550" y="5166671"/>
                <a:ext cx="2920992" cy="523220"/>
              </a:xfrm>
              <a:prstGeom prst="rect">
                <a:avLst/>
              </a:prstGeom>
              <a:blipFill>
                <a:blip r:embed="rId6"/>
                <a:stretch>
                  <a:fillRect l="-417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7" name="Table 46"/>
          <p:cNvGraphicFramePr>
            <a:graphicFrameLocks noGrp="1"/>
          </p:cNvGraphicFramePr>
          <p:nvPr>
            <p:extLst/>
          </p:nvPr>
        </p:nvGraphicFramePr>
        <p:xfrm>
          <a:off x="932446" y="2771972"/>
          <a:ext cx="2785600" cy="12801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92800">
                  <a:extLst>
                    <a:ext uri="{9D8B030D-6E8A-4147-A177-3AD203B41FA5}">
                      <a16:colId xmlns:a16="http://schemas.microsoft.com/office/drawing/2014/main" val="1294895469"/>
                    </a:ext>
                  </a:extLst>
                </a:gridCol>
                <a:gridCol w="1392800">
                  <a:extLst>
                    <a:ext uri="{9D8B030D-6E8A-4147-A177-3AD203B41FA5}">
                      <a16:colId xmlns:a16="http://schemas.microsoft.com/office/drawing/2014/main" val="1566089018"/>
                    </a:ext>
                  </a:extLst>
                </a:gridCol>
              </a:tblGrid>
              <a:tr h="625542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316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394167"/>
                  </a:ext>
                </a:extLst>
              </a:tr>
              <a:tr h="634231"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16 cm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613784"/>
                  </a:ext>
                </a:extLst>
              </a:tr>
            </a:tbl>
          </a:graphicData>
        </a:graphic>
      </p:graphicFrame>
      <p:sp>
        <p:nvSpPr>
          <p:cNvPr id="48" name="Rectangle 47"/>
          <p:cNvSpPr/>
          <p:nvPr/>
        </p:nvSpPr>
        <p:spPr>
          <a:xfrm>
            <a:off x="5067219" y="5166671"/>
            <a:ext cx="12538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316 cm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662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4" grpId="1"/>
      <p:bldP spid="45" grpId="0"/>
      <p:bldP spid="46" grpId="0"/>
      <p:bldP spid="4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3.8|2.1|5.6|9.9|11.6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8.5|0.5|0.3|0.2|0.2|0.2|0.2|0.2|0.3|0.2|0.2|0.3|0.5|7|5.4|5.3|8.8|4.5|2.4|0.5|0.4|0.3|0.4|0.3|0.4|3.6|9.6|4.8|1|4.9|11.5|1|8.3|2.9|0.9|3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4.3|11.1|0.7|0.6|0.7|5.2|2.4|5.4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0.5|2.8|0.7|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6.6|10.9|7.5|0.5|7.1|4.8|6.5|2.1|6.2|2.2|13.1|5.4|2.1|3.4|0.4|0.4|0.4|0.5|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3.9|2.9|9|2|0.6|4.5|1|3.9|7.8|0.9|0.7|0.9|2.1|3.2|4.5|1.5|5.8|1.9|0.9|3.7|4|9.5|2.9|3.2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2.4|0.8|3.2|2.4|2.7|3.1|7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1|4.6|16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0.8|6.6|6.8|0.7|0.9|1|1|1.1|1.4|1.4|1.2|1.2|1.3|5.7|8.6|3.8|1|5.7|1|6|1.3|5.9|0.9|1|0.8|1.4|1|17.5|1.1|1|0.5|0.5|0.5|0.5|0.6|0.5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5.8|10.1|0.7|0.5|0.5|0.7|3.1|12.1|5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5.8|10.1|0.7|0.5|0.5|0.7|3.1|12.1|5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|19.7|14.1|5.9|8.4|0.5|8.3|5.4|6.7|2.5|2.7|10.6|4.3|2.2|0.9|0.8|1|0.9|1|0.8|10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5.3|2.8|2.9|4.9|1.2|2.6|16.6|3.2|14.2|7.6|5|4|4.5|13.9|3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8.7|0.9|4.7|3.1|2.5|2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10C7199-5AE5-41E0-9FC8-6D99ADD693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cee99ee9-287b-4f9a-957c-ba5ae7375c9a"/>
    <ds:schemaRef ds:uri="http://schemas.microsoft.com/office/infopath/2007/PartnerControls"/>
    <ds:schemaRef ds:uri="http://schemas.openxmlformats.org/package/2006/metadata/core-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11269</TotalTime>
  <Words>601</Words>
  <Application>Microsoft Office PowerPoint</Application>
  <PresentationFormat>On-screen Show (4:3)</PresentationFormat>
  <Paragraphs>259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Bariol</vt:lpstr>
      <vt:lpstr>Calibri</vt:lpstr>
      <vt:lpstr>Cambria Math</vt:lpstr>
      <vt:lpstr>Comic Sans MS</vt:lpstr>
      <vt:lpstr>HfW precursive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211</cp:revision>
  <dcterms:created xsi:type="dcterms:W3CDTF">2019-07-05T11:02:13Z</dcterms:created>
  <dcterms:modified xsi:type="dcterms:W3CDTF">2022-03-23T12:31:51Z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