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1" r:id="rId5"/>
    <p:sldId id="269" r:id="rId6"/>
    <p:sldId id="270" r:id="rId7"/>
    <p:sldId id="272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uffy" panose="020B0603060100000000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196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D6939C-1962-4FBC-B749-B326A55C85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C5358-B9DD-4608-92D7-1E62CAF592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401E9C-DA40-4921-BAB5-3B9D0F580D3C}" type="datetimeFigureOut">
              <a:rPr lang="en-GB"/>
              <a:pPr>
                <a:defRPr/>
              </a:pPr>
              <a:t>24/01/2022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08E4C4-7C24-40B7-9027-C2B6E7C9B8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363E0-844C-4824-AF39-242E4E69B0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4A3FC7-B256-47FF-81D4-49158D6A0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8025DD-0B0E-442B-870D-3ECE518F79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5C221-535E-42E5-8C9A-A4FAFC6AF52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2B9F8A-DCF7-4209-8511-D95F9B78FE2D}" type="datetimeFigureOut">
              <a:rPr lang="en-GB"/>
              <a:pPr>
                <a:defRPr/>
              </a:pPr>
              <a:t>24/01/2022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2EBA23-4BC4-439D-AC71-701FE30939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3D35231-FBED-4ED7-8B07-2D53A36FE6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565C8-4E69-4A71-907C-93F1AED2B9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3E41A8-2D9F-40D7-B118-F4109DB1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EBC757-33F8-4B35-A4CA-EAE452D8E4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FFBA0BF-037B-4235-934E-B7653ED743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8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C3FBBEC-8BE6-4FCB-A0DF-1221CAAF54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D1CA98E-C770-4D6A-AAF5-3396A2620E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35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FE8DEB7-C98E-45AE-B6DE-48B20106DB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20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37CCB6A-A184-410A-B5CA-41C008E410F4}"/>
              </a:ext>
            </a:extLst>
          </p:cNvPr>
          <p:cNvSpPr/>
          <p:nvPr userDrawn="1"/>
        </p:nvSpPr>
        <p:spPr bwMode="auto">
          <a:xfrm>
            <a:off x="503238" y="25368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F21A5AB-633D-4ED9-9A25-5FF7DDCE135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166528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0DF46A-7770-4990-AFF9-3C0B418B2AB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BB1C29-1DF7-4DD2-B261-AC226B5033A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5453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53887A5-9E70-4032-948E-AFF329A8E6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19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0A04FF-C69A-442F-AB08-7F0836D597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2B20A6-0293-4AE4-A3D7-52C7C163FB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BCF11D9-F587-4CDA-ACC4-49FDF6787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3263"/>
            <a:ext cx="8220075" cy="9953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With your talking partner...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0CD061DE-EDA4-4319-8811-FF9E9B5AD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17800"/>
            <a:ext cx="76327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Where should we use capital</a:t>
            </a:r>
            <a:br>
              <a:rPr lang="en-GB" altLang="en-US" sz="3200">
                <a:solidFill>
                  <a:schemeClr val="tx1"/>
                </a:solidFill>
              </a:rPr>
            </a:br>
            <a:r>
              <a:rPr lang="en-GB" altLang="en-US" sz="3200">
                <a:solidFill>
                  <a:schemeClr val="tx1"/>
                </a:solidFill>
              </a:rPr>
              <a:t> letters in our writing?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C189D515-83D9-48DC-BE11-123825137AAE}"/>
              </a:ext>
            </a:extLst>
          </p:cNvPr>
          <p:cNvSpPr txBox="1">
            <a:spLocks/>
          </p:cNvSpPr>
          <p:nvPr/>
        </p:nvSpPr>
        <p:spPr>
          <a:xfrm>
            <a:off x="457200" y="4867275"/>
            <a:ext cx="8220075" cy="9953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Be ready to give your ideas!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AA055E80-98C0-4257-B120-F0FCC73A9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Starting Sentences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E7BAE31F-51EE-44A7-B1A8-43CF1A3DC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2608263"/>
            <a:ext cx="4424362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Capital letters are always</a:t>
            </a:r>
            <a:br>
              <a:rPr lang="en-GB" altLang="en-US" sz="2800">
                <a:solidFill>
                  <a:schemeClr val="tx1"/>
                </a:solidFill>
              </a:rPr>
            </a:br>
            <a:r>
              <a:rPr lang="en-GB" altLang="en-US" sz="2800">
                <a:solidFill>
                  <a:schemeClr val="tx1"/>
                </a:solidFill>
              </a:rPr>
              <a:t> used to start sentences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u="sng">
                <a:solidFill>
                  <a:srgbClr val="FF0000"/>
                </a:solidFill>
              </a:rPr>
              <a:t>H</a:t>
            </a:r>
            <a:r>
              <a:rPr lang="en-GB" altLang="en-US" sz="2800">
                <a:solidFill>
                  <a:schemeClr val="tx1"/>
                </a:solidFill>
              </a:rPr>
              <a:t>e loves to eat cake!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4B386850-EF20-44CC-A36C-5D77C33CF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3"/>
          <a:stretch>
            <a:fillRect/>
          </a:stretch>
        </p:blipFill>
        <p:spPr bwMode="auto">
          <a:xfrm>
            <a:off x="671513" y="1644650"/>
            <a:ext cx="3581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2C280C05-EE19-437A-A1D4-498B710C9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viviannguyen(@flickr.com)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33C3D69-2420-420D-97F2-C64CD7E72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rgbClr val="92D050"/>
                </a:solidFill>
                <a:latin typeface="Twinkl" pitchFamily="2" charset="0"/>
              </a:rPr>
              <a:t>I</a:t>
            </a:r>
            <a:endParaRPr lang="en-GB" altLang="en-US" dirty="0">
              <a:solidFill>
                <a:srgbClr val="92D050"/>
              </a:solidFill>
              <a:latin typeface="Twinkl" pitchFamily="2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6AD1860A-EEEE-40A8-BAB7-28DB07207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68463"/>
            <a:ext cx="763270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When we are writing about ourselves we use the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personal pronoun ‘I’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76614B3D-CB82-4B27-9191-ECB3787D6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6575" y="3632200"/>
            <a:ext cx="2981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0000"/>
                </a:solidFill>
              </a:rPr>
              <a:t>I</a:t>
            </a:r>
            <a:r>
              <a:rPr lang="en-GB" altLang="en-US" sz="2800">
                <a:solidFill>
                  <a:schemeClr val="tx1"/>
                </a:solidFill>
              </a:rPr>
              <a:t> can tell the time.</a:t>
            </a:r>
          </a:p>
        </p:txBody>
      </p:sp>
      <p:sp>
        <p:nvSpPr>
          <p:cNvPr id="14341" name="Rectangle 12">
            <a:extLst>
              <a:ext uri="{FF2B5EF4-FFF2-40B4-BE49-F238E27FC236}">
                <a16:creationId xmlns:a16="http://schemas.microsoft.com/office/drawing/2014/main" id="{093072C5-2116-4CBE-804A-B2D3E7AF9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888" y="5410200"/>
            <a:ext cx="63722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The personal pronoun ‘I’ always needs a capital letter.</a:t>
            </a:r>
          </a:p>
        </p:txBody>
      </p:sp>
      <p:pic>
        <p:nvPicPr>
          <p:cNvPr id="14342" name="Picture 13">
            <a:extLst>
              <a:ext uri="{FF2B5EF4-FFF2-40B4-BE49-F238E27FC236}">
                <a16:creationId xmlns:a16="http://schemas.microsoft.com/office/drawing/2014/main" id="{5E2F5356-50E4-4CBE-8067-F7C14B0C6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2265363"/>
            <a:ext cx="8905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4">
            <a:extLst>
              <a:ext uri="{FF2B5EF4-FFF2-40B4-BE49-F238E27FC236}">
                <a16:creationId xmlns:a16="http://schemas.microsoft.com/office/drawing/2014/main" id="{8F93630A-DA98-4F3A-AB38-4247C15C7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81300"/>
            <a:ext cx="157321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60E6A99-86E9-41AE-8D28-3E2A7A3C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Names</a:t>
            </a:r>
            <a:endParaRPr lang="en-GB" altLang="en-US" dirty="0">
              <a:solidFill>
                <a:srgbClr val="92D050"/>
              </a:solidFill>
              <a:latin typeface="Twinkl" pitchFamily="2" charset="0"/>
              <a:ea typeface="Sassoon Infant Rg" panose="02000503030000020003" pitchFamily="50" charset="0"/>
              <a:cs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9ACC3AA-E4C4-4F07-84D6-C3C182FD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399" y="1290320"/>
            <a:ext cx="755967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N</a:t>
            </a:r>
            <a:r>
              <a:rPr lang="en-US" altLang="en-US" dirty="0" smtClean="0">
                <a:solidFill>
                  <a:schemeClr val="tx1"/>
                </a:solidFill>
                <a:cs typeface="Arial" panose="020B0604020202020204" pitchFamily="34" charset="0"/>
              </a:rPr>
              <a:t>aming </a:t>
            </a: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words for individual people, places, days  of the week and months of the </a:t>
            </a:r>
            <a:r>
              <a:rPr lang="en-US" altLang="en-US" dirty="0" smtClean="0">
                <a:solidFill>
                  <a:schemeClr val="tx1"/>
                </a:solidFill>
                <a:cs typeface="Arial" panose="020B0604020202020204" pitchFamily="34" charset="0"/>
              </a:rPr>
              <a:t>year all </a:t>
            </a: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need capital letters.</a:t>
            </a:r>
            <a:r>
              <a:rPr lang="en-GB" altLang="en-US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endParaRPr lang="en-GB" altLang="en-US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" name="5-Point Star 1"/>
          <p:cNvSpPr/>
          <p:nvPr/>
        </p:nvSpPr>
        <p:spPr>
          <a:xfrm>
            <a:off x="60631" y="1989724"/>
            <a:ext cx="3065529" cy="2736280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England</a:t>
            </a:r>
          </a:p>
          <a:p>
            <a:pPr algn="ctr"/>
            <a:r>
              <a:rPr lang="en-GB" dirty="0" smtClean="0"/>
              <a:t>Spain</a:t>
            </a:r>
          </a:p>
          <a:p>
            <a:pPr algn="ctr"/>
            <a:r>
              <a:rPr lang="en-GB" dirty="0" err="1" smtClean="0"/>
              <a:t>Binfield</a:t>
            </a:r>
            <a:endParaRPr lang="en-GB" dirty="0" smtClean="0"/>
          </a:p>
          <a:p>
            <a:pPr algn="ctr"/>
            <a:endParaRPr lang="en-GB" dirty="0" smtClean="0"/>
          </a:p>
        </p:txBody>
      </p:sp>
      <p:sp>
        <p:nvSpPr>
          <p:cNvPr id="7" name="5-Point Star 6"/>
          <p:cNvSpPr/>
          <p:nvPr/>
        </p:nvSpPr>
        <p:spPr>
          <a:xfrm>
            <a:off x="3658590" y="2119939"/>
            <a:ext cx="2560320" cy="2134103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Helen</a:t>
            </a:r>
          </a:p>
          <a:p>
            <a:pPr algn="ctr"/>
            <a:r>
              <a:rPr lang="en-GB" dirty="0" smtClean="0"/>
              <a:t>James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6020651" y="2954905"/>
            <a:ext cx="3545439" cy="2858703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Monday</a:t>
            </a:r>
          </a:p>
          <a:p>
            <a:pPr algn="ctr"/>
            <a:r>
              <a:rPr lang="en-GB" dirty="0" smtClean="0"/>
              <a:t>Tuesday</a:t>
            </a:r>
          </a:p>
          <a:p>
            <a:pPr algn="ctr"/>
            <a:r>
              <a:rPr lang="en-GB" dirty="0" smtClean="0"/>
              <a:t>Wednesday</a:t>
            </a:r>
            <a:endParaRPr lang="en-GB" dirty="0" smtClean="0"/>
          </a:p>
        </p:txBody>
      </p:sp>
      <p:sp>
        <p:nvSpPr>
          <p:cNvPr id="10" name="5-Point Star 9"/>
          <p:cNvSpPr/>
          <p:nvPr/>
        </p:nvSpPr>
        <p:spPr>
          <a:xfrm>
            <a:off x="1962624" y="3813176"/>
            <a:ext cx="3545439" cy="2858703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January</a:t>
            </a:r>
          </a:p>
          <a:p>
            <a:pPr algn="ctr"/>
            <a:r>
              <a:rPr lang="en-GB" dirty="0" smtClean="0"/>
              <a:t>September</a:t>
            </a:r>
          </a:p>
          <a:p>
            <a:pPr algn="ctr"/>
            <a:r>
              <a:rPr lang="en-GB" dirty="0" smtClean="0"/>
              <a:t>December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F7E79BA-9D30-45A1-ADF7-FE621C421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Activity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0F3CDE4-E77B-4AE4-96BC-92E8FB1CF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3663"/>
            <a:ext cx="7632700" cy="760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Can you </a:t>
            </a:r>
            <a:r>
              <a:rPr lang="en-GB" altLang="en-US" sz="2000" dirty="0" smtClean="0">
                <a:solidFill>
                  <a:schemeClr val="tx1"/>
                </a:solidFill>
              </a:rPr>
              <a:t>add capital letters to the correct places in these sentences. </a:t>
            </a:r>
            <a:r>
              <a:rPr lang="en-GB" altLang="en-US" sz="2000" dirty="0" smtClean="0">
                <a:solidFill>
                  <a:schemeClr val="tx1"/>
                </a:solidFill>
              </a:rPr>
              <a:t>Have </a:t>
            </a:r>
            <a:r>
              <a:rPr lang="en-GB" altLang="en-US" sz="2000" dirty="0">
                <a:solidFill>
                  <a:schemeClr val="tx1"/>
                </a:solidFill>
              </a:rPr>
              <a:t>a go on your whiteboard.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55ACA94B-456E-4FD9-B570-9DBB8CA59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657475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ben and </a:t>
            </a:r>
            <a:r>
              <a:rPr lang="en-GB" altLang="en-US" sz="2000" dirty="0" err="1">
                <a:solidFill>
                  <a:schemeClr val="tx1"/>
                </a:solidFill>
              </a:rPr>
              <a:t>susan</a:t>
            </a:r>
            <a:r>
              <a:rPr lang="en-GB" altLang="en-US" sz="2000" dirty="0">
                <a:solidFill>
                  <a:schemeClr val="tx1"/>
                </a:solidFill>
              </a:rPr>
              <a:t> went to </a:t>
            </a:r>
            <a:r>
              <a:rPr lang="en-GB" altLang="en-US" sz="2000" dirty="0" err="1">
                <a:solidFill>
                  <a:schemeClr val="tx1"/>
                </a:solidFill>
              </a:rPr>
              <a:t>australia</a:t>
            </a:r>
            <a:r>
              <a:rPr lang="en-GB" altLang="en-US" sz="2000" dirty="0">
                <a:solidFill>
                  <a:schemeClr val="tx1"/>
                </a:solidFill>
              </a:rPr>
              <a:t> for their holidays.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E345A9D-37EB-4E02-9CB4-261467F64537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2592388"/>
            <a:ext cx="3705225" cy="923925"/>
            <a:chOff x="4857225" y="2642532"/>
            <a:chExt cx="3706536" cy="922789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CE6FA3A-3E95-49DB-95EE-172190D9A992}"/>
                </a:ext>
              </a:extLst>
            </p:cNvPr>
            <p:cNvSpPr/>
            <p:nvPr/>
          </p:nvSpPr>
          <p:spPr>
            <a:xfrm>
              <a:off x="4857225" y="2642532"/>
              <a:ext cx="3473091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4" name="Rectangle 4">
              <a:extLst>
                <a:ext uri="{FF2B5EF4-FFF2-40B4-BE49-F238E27FC236}">
                  <a16:creationId xmlns:a16="http://schemas.microsoft.com/office/drawing/2014/main" id="{84903FF2-162F-4072-8731-7DF715CC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591" y="2707779"/>
              <a:ext cx="3496170" cy="7609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Ben and Susan went to Australia for their holidays.</a:t>
              </a:r>
            </a:p>
          </p:txBody>
        </p:sp>
      </p:grpSp>
      <p:sp>
        <p:nvSpPr>
          <p:cNvPr id="13318" name="Rectangle 6">
            <a:extLst>
              <a:ext uri="{FF2B5EF4-FFF2-40B4-BE49-F238E27FC236}">
                <a16:creationId xmlns:a16="http://schemas.microsoft.com/office/drawing/2014/main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968750"/>
            <a:ext cx="3495675" cy="453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on </a:t>
            </a:r>
            <a:r>
              <a:rPr lang="en-GB" altLang="en-US" sz="2000" dirty="0" err="1" smtClean="0">
                <a:solidFill>
                  <a:schemeClr val="tx1"/>
                </a:solidFill>
              </a:rPr>
              <a:t>tuesday</a:t>
            </a:r>
            <a:r>
              <a:rPr lang="en-GB" altLang="en-US" sz="2000" dirty="0" smtClean="0">
                <a:solidFill>
                  <a:schemeClr val="tx1"/>
                </a:solidFill>
              </a:rPr>
              <a:t>, </a:t>
            </a:r>
            <a:r>
              <a:rPr lang="en-GB" altLang="en-US" sz="2000" dirty="0" err="1" smtClean="0">
                <a:solidFill>
                  <a:schemeClr val="tx1"/>
                </a:solidFill>
              </a:rPr>
              <a:t>i</a:t>
            </a:r>
            <a:r>
              <a:rPr lang="en-GB" altLang="en-US" sz="2000" dirty="0" smtClean="0">
                <a:solidFill>
                  <a:schemeClr val="tx1"/>
                </a:solidFill>
              </a:rPr>
              <a:t> went to the park.</a:t>
            </a:r>
            <a:endParaRPr lang="en-GB" altLang="en-US" sz="2000" dirty="0">
              <a:solidFill>
                <a:schemeClr val="tx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79D1A2-1944-4484-9ABF-642AAE34AF00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3733800"/>
            <a:ext cx="3638550" cy="923925"/>
            <a:chOff x="4857224" y="3743637"/>
            <a:chExt cx="3639425" cy="922789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527642E-CC2B-440D-AE1D-0EB9CAF4D054}"/>
                </a:ext>
              </a:extLst>
            </p:cNvPr>
            <p:cNvSpPr/>
            <p:nvPr/>
          </p:nvSpPr>
          <p:spPr>
            <a:xfrm>
              <a:off x="4857224" y="3743637"/>
              <a:ext cx="3472698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2" name="Rectangle 8">
              <a:extLst>
                <a:ext uri="{FF2B5EF4-FFF2-40B4-BE49-F238E27FC236}">
                  <a16:creationId xmlns:a16="http://schemas.microsoft.com/office/drawing/2014/main" id="{66F7C6B1-B767-4766-94D1-66A09BAFB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0479" y="3978438"/>
              <a:ext cx="3496170" cy="453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3320" name="Picture 11">
            <a:extLst>
              <a:ext uri="{FF2B5EF4-FFF2-40B4-BE49-F238E27FC236}">
                <a16:creationId xmlns:a16="http://schemas.microsoft.com/office/drawing/2014/main" id="{218A2E2F-A922-4A8A-A293-41911B7B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9" b="29112"/>
          <a:stretch>
            <a:fillRect/>
          </a:stretch>
        </p:blipFill>
        <p:spPr bwMode="auto">
          <a:xfrm>
            <a:off x="1071563" y="4929188"/>
            <a:ext cx="72580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84758" y="3876373"/>
            <a:ext cx="32178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dirty="0" smtClean="0"/>
              <a:t>On Tuesday, I went to the park.</a:t>
            </a: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D3DB221-9E16-4F52-A5F4-0ECA1922C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92D050"/>
                </a:solidFill>
                <a:latin typeface="Twinkl" pitchFamily="2" charset="0"/>
              </a:rPr>
              <a:t>Now it’s your turn …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89A39E5-FD32-4309-8EAD-E84E105C8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47825"/>
            <a:ext cx="7632700" cy="137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solidFill>
                  <a:schemeClr val="tx1"/>
                </a:solidFill>
              </a:rPr>
              <a:t>Work in your table groups to edit the sentences to add </a:t>
            </a:r>
            <a:r>
              <a:rPr lang="en-GB" altLang="en-US" sz="2000" dirty="0">
                <a:solidFill>
                  <a:schemeClr val="tx1"/>
                </a:solidFill>
              </a:rPr>
              <a:t>capital letters in the right </a:t>
            </a:r>
            <a:r>
              <a:rPr lang="en-GB" altLang="en-US" sz="2000" dirty="0" smtClean="0">
                <a:solidFill>
                  <a:schemeClr val="tx1"/>
                </a:solidFill>
              </a:rPr>
              <a:t>places. Remember</a:t>
            </a:r>
            <a:r>
              <a:rPr lang="en-GB" altLang="en-US" sz="2000" dirty="0">
                <a:solidFill>
                  <a:schemeClr val="tx1"/>
                </a:solidFill>
              </a:rPr>
              <a:t>, the beginnings of sentences, </a:t>
            </a:r>
            <a:r>
              <a:rPr lang="en-GB" altLang="en-US" sz="2000" dirty="0" smtClean="0">
                <a:solidFill>
                  <a:schemeClr val="tx1"/>
                </a:solidFill>
              </a:rPr>
              <a:t>names</a:t>
            </a:r>
            <a:r>
              <a:rPr lang="en-GB" altLang="en-US" sz="2000" dirty="0" smtClean="0">
                <a:solidFill>
                  <a:schemeClr val="tx1"/>
                </a:solidFill>
              </a:rPr>
              <a:t> </a:t>
            </a:r>
            <a:r>
              <a:rPr lang="en-GB" altLang="en-US" sz="2000" dirty="0">
                <a:solidFill>
                  <a:schemeClr val="tx1"/>
                </a:solidFill>
              </a:rPr>
              <a:t/>
            </a:r>
            <a:br>
              <a:rPr lang="en-GB" altLang="en-US" sz="2000" dirty="0">
                <a:solidFill>
                  <a:schemeClr val="tx1"/>
                </a:solidFill>
              </a:rPr>
            </a:br>
            <a:r>
              <a:rPr lang="en-GB" altLang="en-US" sz="2000" dirty="0">
                <a:solidFill>
                  <a:schemeClr val="tx1"/>
                </a:solidFill>
              </a:rPr>
              <a:t>and ‘I’ need capital letters!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60AE85B0-30D9-4120-8E9A-C002DAD39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050" y="2892425"/>
            <a:ext cx="7632700" cy="306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it is always snowing in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iceland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like going to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london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tom</a:t>
            </a:r>
            <a:r>
              <a:rPr lang="en-GB" altLang="en-US" sz="2000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sophia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went to the shops in </a:t>
            </a:r>
            <a:r>
              <a:rPr lang="en-GB" altLang="en-US" sz="2000" dirty="0" err="1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bracknell</a:t>
            </a:r>
            <a:r>
              <a:rPr lang="en-GB" altLang="en-US" sz="2000" dirty="0" smtClean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  <a:endParaRPr lang="en-GB" altLang="en-US" sz="2000" dirty="0">
              <a:latin typeface="+mn-lt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when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was a baby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didn’t have any teeth.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my brother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zach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watch football every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saturday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night.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240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Twinkl SemiBold</vt:lpstr>
      <vt:lpstr>Tuffy</vt:lpstr>
      <vt:lpstr>Calibri</vt:lpstr>
      <vt:lpstr>Sassoon Infant Rg</vt:lpstr>
      <vt:lpstr>Twinkl</vt:lpstr>
      <vt:lpstr>Twinkl Sb</vt:lpstr>
      <vt:lpstr>Office Theme</vt:lpstr>
      <vt:lpstr>PowerPoint Presentation</vt:lpstr>
      <vt:lpstr>With your talking partner...</vt:lpstr>
      <vt:lpstr>Starting Sentences</vt:lpstr>
      <vt:lpstr>I</vt:lpstr>
      <vt:lpstr>Names</vt:lpstr>
      <vt:lpstr>Activity</vt:lpstr>
      <vt:lpstr>Now it’s your turn 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Rebecca Bailey</cp:lastModifiedBy>
  <cp:revision>9</cp:revision>
  <dcterms:created xsi:type="dcterms:W3CDTF">2017-02-08T10:36:03Z</dcterms:created>
  <dcterms:modified xsi:type="dcterms:W3CDTF">2022-01-24T11:25:24Z</dcterms:modified>
</cp:coreProperties>
</file>