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320" r:id="rId12"/>
    <p:sldId id="318" r:id="rId13"/>
    <p:sldId id="297" r:id="rId14"/>
    <p:sldId id="298" r:id="rId15"/>
    <p:sldId id="316" r:id="rId16"/>
    <p:sldId id="299" r:id="rId17"/>
    <p:sldId id="321" r:id="rId18"/>
    <p:sldId id="306" r:id="rId19"/>
    <p:sldId id="307" r:id="rId20"/>
    <p:sldId id="309" r:id="rId21"/>
    <p:sldId id="311" r:id="rId22"/>
    <p:sldId id="312" r:id="rId23"/>
    <p:sldId id="313" r:id="rId24"/>
    <p:sldId id="314" r:id="rId25"/>
    <p:sldId id="301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589A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704" autoAdjust="0"/>
    <p:restoredTop sz="94694"/>
  </p:normalViewPr>
  <p:slideViewPr>
    <p:cSldViewPr snapToGrid="0" snapToObjects="1">
      <p:cViewPr varScale="1">
        <p:scale>
          <a:sx n="65" d="100"/>
          <a:sy n="65" d="100"/>
        </p:scale>
        <p:origin x="120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20/03/2021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8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8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bbc.co.uk/bitesize/clips/z8pfgk7" TargetMode="Externa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9.png"/><Relationship Id="rId5" Type="http://schemas.openxmlformats.org/officeDocument/2006/relationships/image" Target="../media/image15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7941"/>
            <a:ext cx="5950212" cy="190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77087" y="0"/>
            <a:ext cx="10121087" cy="7010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55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19" y="0"/>
            <a:ext cx="9096981" cy="6335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286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4020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apples altogether?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Double each of the numbers below</a:t>
                </a:r>
              </a:p>
              <a:p>
                <a:pPr lvl="0">
                  <a:defRPr/>
                </a:pPr>
                <a:endParaRPr lang="en-GB" sz="11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 15              25              35             45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402026"/>
              </a:xfrm>
              <a:prstGeom prst="rect">
                <a:avLst/>
              </a:prstGeom>
              <a:blipFill>
                <a:blip r:embed="rId4"/>
                <a:stretch>
                  <a:fillRect l="-1707" t="-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/>
          <p:nvPr/>
        </p:nvCxnSpPr>
        <p:spPr>
          <a:xfrm>
            <a:off x="1762095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255146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777091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173949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779" y="987422"/>
            <a:ext cx="1160892" cy="12676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077" y="987422"/>
            <a:ext cx="1160892" cy="12676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375" y="987422"/>
            <a:ext cx="1160892" cy="126764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334" y="987422"/>
            <a:ext cx="1160892" cy="126764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632" y="987422"/>
            <a:ext cx="1160892" cy="126764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930" y="987422"/>
            <a:ext cx="1160892" cy="1267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4020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apples altogether?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Double each of the numbers below</a:t>
                </a:r>
              </a:p>
              <a:p>
                <a:pPr lvl="0">
                  <a:defRPr/>
                </a:pPr>
                <a:endParaRPr lang="en-GB" sz="11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 15              25              35             45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402026"/>
              </a:xfrm>
              <a:prstGeom prst="rect">
                <a:avLst/>
              </a:prstGeom>
              <a:blipFill>
                <a:blip r:embed="rId5"/>
                <a:stretch>
                  <a:fillRect l="-1707" t="-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2102174" y="542337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74028" y="542337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03192" y="542337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549100" y="542337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762095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255146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777091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173949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779" y="987422"/>
            <a:ext cx="1160892" cy="12676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077" y="987422"/>
            <a:ext cx="1160892" cy="12676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375" y="987422"/>
            <a:ext cx="1160892" cy="126764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334" y="987422"/>
            <a:ext cx="1160892" cy="126764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632" y="987422"/>
            <a:ext cx="1160892" cy="126764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930" y="987422"/>
            <a:ext cx="1160892" cy="1267641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5952817" y="33477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704995" y="332964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952816" y="331084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652325" y="398646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952817" y="398646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7229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21" grpId="0"/>
      <p:bldP spid="22" grpId="0"/>
      <p:bldP spid="23" grpId="0"/>
      <p:bldP spid="24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42410" y="48644"/>
            <a:ext cx="46833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is scaling?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>
            <a:hlinkClick r:id="rId2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760556" y="1406755"/>
            <a:ext cx="6757843" cy="431055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067278" y="6126628"/>
            <a:ext cx="44584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https://www.bbc.co.uk/bitesize/clips/z8pfgk7</a:t>
            </a:r>
          </a:p>
        </p:txBody>
      </p:sp>
    </p:spTree>
    <p:extLst>
      <p:ext uri="{BB962C8B-B14F-4D97-AF65-F5344CB8AC3E}">
        <p14:creationId xmlns:p14="http://schemas.microsoft.com/office/powerpoint/2010/main" val="15218989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238" y="1001188"/>
            <a:ext cx="1047536" cy="15068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667512" y="372265"/>
            <a:ext cx="7431459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children are making snowballs.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Do you agree with Eva</a:t>
            </a:r>
            <a:r>
              <a:rPr lang="en-GB" sz="2800" dirty="0" smtClean="0"/>
              <a:t>?</a:t>
            </a:r>
          </a:p>
          <a:p>
            <a:endParaRPr lang="en-GB" sz="2800" dirty="0"/>
          </a:p>
          <a:p>
            <a:r>
              <a:rPr lang="en-GB" sz="2800" dirty="0" smtClean="0"/>
              <a:t>Can you represent this using a bar model or a picture?</a:t>
            </a:r>
            <a:endParaRPr lang="en-GB" sz="2800" dirty="0"/>
          </a:p>
          <a:p>
            <a:endParaRPr lang="en-GB" sz="2800" dirty="0"/>
          </a:p>
        </p:txBody>
      </p:sp>
      <p:sp>
        <p:nvSpPr>
          <p:cNvPr id="10" name="Oval 9"/>
          <p:cNvSpPr/>
          <p:nvPr/>
        </p:nvSpPr>
        <p:spPr>
          <a:xfrm>
            <a:off x="1477234" y="1793276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316" y="2207483"/>
            <a:ext cx="1074964" cy="1285989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1531578" y="246058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5" name="Oval 14"/>
          <p:cNvSpPr/>
          <p:nvPr/>
        </p:nvSpPr>
        <p:spPr>
          <a:xfrm>
            <a:off x="1164222" y="238247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6" name="Oval 15"/>
          <p:cNvSpPr/>
          <p:nvPr/>
        </p:nvSpPr>
        <p:spPr>
          <a:xfrm>
            <a:off x="6532054" y="335768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7" name="Oval 16"/>
          <p:cNvSpPr/>
          <p:nvPr/>
        </p:nvSpPr>
        <p:spPr>
          <a:xfrm>
            <a:off x="7512385" y="283633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8" name="Oval 17"/>
          <p:cNvSpPr/>
          <p:nvPr/>
        </p:nvSpPr>
        <p:spPr>
          <a:xfrm>
            <a:off x="6929029" y="319158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9" name="Oval 18"/>
          <p:cNvSpPr/>
          <p:nvPr/>
        </p:nvSpPr>
        <p:spPr>
          <a:xfrm>
            <a:off x="5740481" y="359168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0" name="Oval 19"/>
          <p:cNvSpPr/>
          <p:nvPr/>
        </p:nvSpPr>
        <p:spPr>
          <a:xfrm>
            <a:off x="6864385" y="351083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1" name="Oval 20"/>
          <p:cNvSpPr/>
          <p:nvPr/>
        </p:nvSpPr>
        <p:spPr>
          <a:xfrm>
            <a:off x="6194225" y="359168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grpSp>
        <p:nvGrpSpPr>
          <p:cNvPr id="24" name="Group 23"/>
          <p:cNvGrpSpPr/>
          <p:nvPr/>
        </p:nvGrpSpPr>
        <p:grpSpPr>
          <a:xfrm>
            <a:off x="3762102" y="2165277"/>
            <a:ext cx="2912655" cy="846829"/>
            <a:chOff x="3523360" y="2193062"/>
            <a:chExt cx="3135654" cy="846829"/>
          </a:xfrm>
        </p:grpSpPr>
        <p:sp>
          <p:nvSpPr>
            <p:cNvPr id="22" name="Rounded Rectangular Callout 21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58142"/>
                <a:gd name="adj2" fmla="val 29984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have twice as many snowballs as you!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7756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371144"/>
            <a:ext cx="73939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Does Eva have twice as many snowballs as Amir?</a:t>
            </a:r>
          </a:p>
          <a:p>
            <a:endParaRPr lang="en-GB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42" y="1179816"/>
            <a:ext cx="1047536" cy="1506881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2459685" y="222482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6112" y="2865531"/>
            <a:ext cx="1101466" cy="1317693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2027685" y="222482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5" name="Oval 14"/>
          <p:cNvSpPr/>
          <p:nvPr/>
        </p:nvSpPr>
        <p:spPr>
          <a:xfrm>
            <a:off x="1595685" y="2212092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6" name="Oval 15"/>
          <p:cNvSpPr/>
          <p:nvPr/>
        </p:nvSpPr>
        <p:spPr>
          <a:xfrm>
            <a:off x="2470428" y="358202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7" name="Oval 16"/>
          <p:cNvSpPr/>
          <p:nvPr/>
        </p:nvSpPr>
        <p:spPr>
          <a:xfrm>
            <a:off x="3844560" y="358202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8" name="Oval 17"/>
          <p:cNvSpPr/>
          <p:nvPr/>
        </p:nvSpPr>
        <p:spPr>
          <a:xfrm>
            <a:off x="3412560" y="358202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9" name="Oval 18"/>
          <p:cNvSpPr/>
          <p:nvPr/>
        </p:nvSpPr>
        <p:spPr>
          <a:xfrm>
            <a:off x="1595685" y="358202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0" name="Oval 19"/>
          <p:cNvSpPr/>
          <p:nvPr/>
        </p:nvSpPr>
        <p:spPr>
          <a:xfrm>
            <a:off x="3009322" y="358202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1" name="Oval 20"/>
          <p:cNvSpPr/>
          <p:nvPr/>
        </p:nvSpPr>
        <p:spPr>
          <a:xfrm>
            <a:off x="2032016" y="358202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3305692" y="2176952"/>
            <a:ext cx="3957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Amir has 3 snowballs.</a:t>
            </a:r>
          </a:p>
          <a:p>
            <a:endParaRPr lang="en-GB" sz="28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4480212" y="3505706"/>
            <a:ext cx="38197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Eva has 6 snowballs.</a:t>
            </a:r>
          </a:p>
          <a:p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CE94C8A-4286-4BE0-A60F-92B265123A97}"/>
                  </a:ext>
                </a:extLst>
              </p:cNvPr>
              <p:cNvSpPr txBox="1"/>
              <p:nvPr/>
            </p:nvSpPr>
            <p:spPr>
              <a:xfrm>
                <a:off x="857484" y="4630696"/>
                <a:ext cx="6406152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</a:t>
                </a:r>
              </a:p>
              <a:p>
                <a:r>
                  <a:rPr lang="en-GB" sz="2800" dirty="0"/>
                  <a:t>6 is twice as many as 3</a:t>
                </a:r>
              </a:p>
              <a:p>
                <a:endParaRPr lang="en-GB" sz="2800" dirty="0"/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CE94C8A-4286-4BE0-A60F-92B265123A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7484" y="4630696"/>
                <a:ext cx="6406152" cy="1815882"/>
              </a:xfrm>
              <a:prstGeom prst="rect">
                <a:avLst/>
              </a:prstGeom>
              <a:blipFill>
                <a:blip r:embed="rId7"/>
                <a:stretch>
                  <a:fillRect l="-1998" t="-33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57441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7" grpId="0"/>
      <p:bldP spid="28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371144"/>
            <a:ext cx="40576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Amir now has 5 snowballs.</a:t>
            </a:r>
          </a:p>
          <a:p>
            <a:endParaRPr lang="en-GB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42" y="1728462"/>
            <a:ext cx="1047536" cy="1506881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2459685" y="277347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6112" y="3414177"/>
            <a:ext cx="1101466" cy="1317693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2027685" y="277347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5" name="Oval 14"/>
          <p:cNvSpPr/>
          <p:nvPr/>
        </p:nvSpPr>
        <p:spPr>
          <a:xfrm>
            <a:off x="1595685" y="276073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0042" y="834359"/>
            <a:ext cx="71718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If Eva makes twice as many snowballs, how many will she have?</a:t>
            </a:r>
          </a:p>
          <a:p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CE94C8A-4286-4BE0-A60F-92B265123A97}"/>
                  </a:ext>
                </a:extLst>
              </p:cNvPr>
              <p:cNvSpPr txBox="1"/>
              <p:nvPr/>
            </p:nvSpPr>
            <p:spPr>
              <a:xfrm>
                <a:off x="678920" y="5116491"/>
                <a:ext cx="3665723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10</a:t>
                </a:r>
              </a:p>
              <a:p>
                <a:r>
                  <a:rPr lang="en-GB" sz="2800" dirty="0"/>
                  <a:t>10 is twice as many as 5</a:t>
                </a:r>
              </a:p>
              <a:p>
                <a:endParaRPr lang="en-GB" sz="2800" dirty="0"/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CE94C8A-4286-4BE0-A60F-92B265123A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920" y="5116491"/>
                <a:ext cx="3665723" cy="1815882"/>
              </a:xfrm>
              <a:prstGeom prst="rect">
                <a:avLst/>
              </a:prstGeom>
              <a:blipFill>
                <a:blip r:embed="rId7"/>
                <a:stretch>
                  <a:fillRect l="-3322" t="-3020" r="-2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Oval 21"/>
          <p:cNvSpPr/>
          <p:nvPr/>
        </p:nvSpPr>
        <p:spPr>
          <a:xfrm>
            <a:off x="3355328" y="277347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3" name="Oval 22"/>
          <p:cNvSpPr/>
          <p:nvPr/>
        </p:nvSpPr>
        <p:spPr>
          <a:xfrm>
            <a:off x="2923328" y="277347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4" name="Oval 23"/>
          <p:cNvSpPr/>
          <p:nvPr/>
        </p:nvSpPr>
        <p:spPr>
          <a:xfrm>
            <a:off x="2459685" y="409311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5" name="Oval 24"/>
          <p:cNvSpPr/>
          <p:nvPr/>
        </p:nvSpPr>
        <p:spPr>
          <a:xfrm>
            <a:off x="2027685" y="409311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6" name="Oval 25"/>
          <p:cNvSpPr/>
          <p:nvPr/>
        </p:nvSpPr>
        <p:spPr>
          <a:xfrm>
            <a:off x="1595685" y="4080383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0" name="Oval 29"/>
          <p:cNvSpPr/>
          <p:nvPr/>
        </p:nvSpPr>
        <p:spPr>
          <a:xfrm>
            <a:off x="3355328" y="409311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1" name="Oval 30"/>
          <p:cNvSpPr/>
          <p:nvPr/>
        </p:nvSpPr>
        <p:spPr>
          <a:xfrm>
            <a:off x="2923328" y="409311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2" name="Oval 31"/>
          <p:cNvSpPr/>
          <p:nvPr/>
        </p:nvSpPr>
        <p:spPr>
          <a:xfrm>
            <a:off x="4762692" y="409373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3" name="Oval 32"/>
          <p:cNvSpPr/>
          <p:nvPr/>
        </p:nvSpPr>
        <p:spPr>
          <a:xfrm>
            <a:off x="4330692" y="409373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4" name="Oval 33"/>
          <p:cNvSpPr/>
          <p:nvPr/>
        </p:nvSpPr>
        <p:spPr>
          <a:xfrm>
            <a:off x="3898692" y="4081006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5" name="Oval 34"/>
          <p:cNvSpPr/>
          <p:nvPr/>
        </p:nvSpPr>
        <p:spPr>
          <a:xfrm>
            <a:off x="5658335" y="409373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6" name="Oval 35"/>
          <p:cNvSpPr/>
          <p:nvPr/>
        </p:nvSpPr>
        <p:spPr>
          <a:xfrm>
            <a:off x="5226335" y="409373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4822997" y="3278020"/>
            <a:ext cx="40576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Eva has 10 snowballs.</a:t>
            </a:r>
          </a:p>
          <a:p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20262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 animBg="1"/>
      <p:bldP spid="28" grpId="0"/>
      <p:bldP spid="29" grpId="0"/>
      <p:bldP spid="22" grpId="0" animBg="1"/>
      <p:bldP spid="23" grpId="0" animBg="1"/>
      <p:bldP spid="24" grpId="0" animBg="1"/>
      <p:bldP spid="25" grpId="0" animBg="1"/>
      <p:bldP spid="2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371144"/>
            <a:ext cx="40576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Eva has 10 snowballs</a:t>
            </a:r>
          </a:p>
          <a:p>
            <a:endParaRPr lang="en-GB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8920" y="851986"/>
            <a:ext cx="1101466" cy="131769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5248750"/>
            <a:ext cx="73880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snowballs has Whitney made?</a:t>
            </a:r>
          </a:p>
          <a:p>
            <a:endParaRPr lang="en-GB" sz="2800" dirty="0"/>
          </a:p>
          <a:p>
            <a:endParaRPr lang="en-GB" sz="2800" dirty="0"/>
          </a:p>
        </p:txBody>
      </p:sp>
      <p:sp>
        <p:nvSpPr>
          <p:cNvPr id="24" name="Oval 23"/>
          <p:cNvSpPr/>
          <p:nvPr/>
        </p:nvSpPr>
        <p:spPr>
          <a:xfrm>
            <a:off x="2492493" y="153092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5" name="Oval 24"/>
          <p:cNvSpPr/>
          <p:nvPr/>
        </p:nvSpPr>
        <p:spPr>
          <a:xfrm>
            <a:off x="2060493" y="153092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6" name="Oval 25"/>
          <p:cNvSpPr/>
          <p:nvPr/>
        </p:nvSpPr>
        <p:spPr>
          <a:xfrm>
            <a:off x="1628493" y="1518192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0" name="Oval 29"/>
          <p:cNvSpPr/>
          <p:nvPr/>
        </p:nvSpPr>
        <p:spPr>
          <a:xfrm>
            <a:off x="3388136" y="153092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1" name="Oval 30"/>
          <p:cNvSpPr/>
          <p:nvPr/>
        </p:nvSpPr>
        <p:spPr>
          <a:xfrm>
            <a:off x="2956136" y="153092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2" name="Oval 31"/>
          <p:cNvSpPr/>
          <p:nvPr/>
        </p:nvSpPr>
        <p:spPr>
          <a:xfrm>
            <a:off x="4795500" y="153154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3" name="Oval 32"/>
          <p:cNvSpPr/>
          <p:nvPr/>
        </p:nvSpPr>
        <p:spPr>
          <a:xfrm>
            <a:off x="4363500" y="153154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4" name="Oval 33"/>
          <p:cNvSpPr/>
          <p:nvPr/>
        </p:nvSpPr>
        <p:spPr>
          <a:xfrm>
            <a:off x="3931500" y="151881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5" name="Oval 34"/>
          <p:cNvSpPr/>
          <p:nvPr/>
        </p:nvSpPr>
        <p:spPr>
          <a:xfrm>
            <a:off x="5691143" y="153154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6" name="Oval 35"/>
          <p:cNvSpPr/>
          <p:nvPr/>
        </p:nvSpPr>
        <p:spPr>
          <a:xfrm>
            <a:off x="5259143" y="153154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0819" y="463032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463663" y="60572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243" y="3009004"/>
            <a:ext cx="1134460" cy="1357165"/>
          </a:xfrm>
          <a:prstGeom prst="rect">
            <a:avLst/>
          </a:prstGeom>
        </p:spPr>
      </p:pic>
      <p:sp>
        <p:nvSpPr>
          <p:cNvPr id="40" name="Oval 39"/>
          <p:cNvSpPr/>
          <p:nvPr/>
        </p:nvSpPr>
        <p:spPr>
          <a:xfrm>
            <a:off x="5945474" y="389014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1" name="Oval 40"/>
          <p:cNvSpPr/>
          <p:nvPr/>
        </p:nvSpPr>
        <p:spPr>
          <a:xfrm>
            <a:off x="5513474" y="389014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2" name="Oval 41"/>
          <p:cNvSpPr/>
          <p:nvPr/>
        </p:nvSpPr>
        <p:spPr>
          <a:xfrm>
            <a:off x="5785156" y="4245372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3" name="Oval 42"/>
          <p:cNvSpPr/>
          <p:nvPr/>
        </p:nvSpPr>
        <p:spPr>
          <a:xfrm>
            <a:off x="5677156" y="374765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4" name="Oval 43"/>
          <p:cNvSpPr/>
          <p:nvPr/>
        </p:nvSpPr>
        <p:spPr>
          <a:xfrm>
            <a:off x="6001156" y="4112036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5" name="Oval 44"/>
          <p:cNvSpPr/>
          <p:nvPr/>
        </p:nvSpPr>
        <p:spPr>
          <a:xfrm>
            <a:off x="6223198" y="4282953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6" name="Oval 45"/>
          <p:cNvSpPr/>
          <p:nvPr/>
        </p:nvSpPr>
        <p:spPr>
          <a:xfrm>
            <a:off x="6270763" y="3969549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7" name="Oval 46"/>
          <p:cNvSpPr/>
          <p:nvPr/>
        </p:nvSpPr>
        <p:spPr>
          <a:xfrm>
            <a:off x="6096920" y="3615711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8" name="Oval 47"/>
          <p:cNvSpPr/>
          <p:nvPr/>
        </p:nvSpPr>
        <p:spPr>
          <a:xfrm>
            <a:off x="6648370" y="4083711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9" name="Oval 48"/>
          <p:cNvSpPr/>
          <p:nvPr/>
        </p:nvSpPr>
        <p:spPr>
          <a:xfrm>
            <a:off x="6528920" y="3672466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0" name="Oval 49"/>
          <p:cNvSpPr/>
          <p:nvPr/>
        </p:nvSpPr>
        <p:spPr>
          <a:xfrm>
            <a:off x="7141361" y="388373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1" name="Oval 50"/>
          <p:cNvSpPr/>
          <p:nvPr/>
        </p:nvSpPr>
        <p:spPr>
          <a:xfrm>
            <a:off x="6709361" y="388373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2" name="Oval 51"/>
          <p:cNvSpPr/>
          <p:nvPr/>
        </p:nvSpPr>
        <p:spPr>
          <a:xfrm>
            <a:off x="6981043" y="423896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3" name="Oval 52"/>
          <p:cNvSpPr/>
          <p:nvPr/>
        </p:nvSpPr>
        <p:spPr>
          <a:xfrm>
            <a:off x="6873043" y="374125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4" name="Oval 53"/>
          <p:cNvSpPr/>
          <p:nvPr/>
        </p:nvSpPr>
        <p:spPr>
          <a:xfrm>
            <a:off x="7197043" y="410562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5" name="Oval 54"/>
          <p:cNvSpPr/>
          <p:nvPr/>
        </p:nvSpPr>
        <p:spPr>
          <a:xfrm>
            <a:off x="7419085" y="427654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6" name="Oval 55"/>
          <p:cNvSpPr/>
          <p:nvPr/>
        </p:nvSpPr>
        <p:spPr>
          <a:xfrm>
            <a:off x="7466650" y="3963141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7" name="Oval 56"/>
          <p:cNvSpPr/>
          <p:nvPr/>
        </p:nvSpPr>
        <p:spPr>
          <a:xfrm>
            <a:off x="7292807" y="3609303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8" name="Oval 57"/>
          <p:cNvSpPr/>
          <p:nvPr/>
        </p:nvSpPr>
        <p:spPr>
          <a:xfrm>
            <a:off x="7844257" y="4077303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9" name="Oval 58"/>
          <p:cNvSpPr/>
          <p:nvPr/>
        </p:nvSpPr>
        <p:spPr>
          <a:xfrm>
            <a:off x="7724807" y="366605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0" name="Oval 59"/>
          <p:cNvSpPr/>
          <p:nvPr/>
        </p:nvSpPr>
        <p:spPr>
          <a:xfrm>
            <a:off x="6566178" y="3060779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1" name="Oval 60"/>
          <p:cNvSpPr/>
          <p:nvPr/>
        </p:nvSpPr>
        <p:spPr>
          <a:xfrm>
            <a:off x="6134178" y="3060779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2" name="Oval 61"/>
          <p:cNvSpPr/>
          <p:nvPr/>
        </p:nvSpPr>
        <p:spPr>
          <a:xfrm>
            <a:off x="6405860" y="3416006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3" name="Oval 62"/>
          <p:cNvSpPr/>
          <p:nvPr/>
        </p:nvSpPr>
        <p:spPr>
          <a:xfrm>
            <a:off x="6297860" y="2918292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4" name="Oval 63"/>
          <p:cNvSpPr/>
          <p:nvPr/>
        </p:nvSpPr>
        <p:spPr>
          <a:xfrm>
            <a:off x="6621860" y="328267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5" name="Oval 64"/>
          <p:cNvSpPr/>
          <p:nvPr/>
        </p:nvSpPr>
        <p:spPr>
          <a:xfrm>
            <a:off x="6843902" y="345358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6" name="Oval 65"/>
          <p:cNvSpPr/>
          <p:nvPr/>
        </p:nvSpPr>
        <p:spPr>
          <a:xfrm>
            <a:off x="6891467" y="3140183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7" name="Oval 66"/>
          <p:cNvSpPr/>
          <p:nvPr/>
        </p:nvSpPr>
        <p:spPr>
          <a:xfrm>
            <a:off x="6717624" y="278634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8" name="Oval 67"/>
          <p:cNvSpPr/>
          <p:nvPr/>
        </p:nvSpPr>
        <p:spPr>
          <a:xfrm>
            <a:off x="7269074" y="325434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9" name="Oval 68"/>
          <p:cNvSpPr/>
          <p:nvPr/>
        </p:nvSpPr>
        <p:spPr>
          <a:xfrm>
            <a:off x="7149624" y="284310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grpSp>
        <p:nvGrpSpPr>
          <p:cNvPr id="71" name="Group 70"/>
          <p:cNvGrpSpPr/>
          <p:nvPr/>
        </p:nvGrpSpPr>
        <p:grpSpPr>
          <a:xfrm>
            <a:off x="792139" y="2988897"/>
            <a:ext cx="3545564" cy="846829"/>
            <a:chOff x="3508338" y="2193062"/>
            <a:chExt cx="3150676" cy="846829"/>
          </a:xfrm>
        </p:grpSpPr>
        <p:sp>
          <p:nvSpPr>
            <p:cNvPr id="72" name="Rounded Rectangular Callout 71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58142"/>
                <a:gd name="adj2" fmla="val 29984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508338" y="2200977"/>
              <a:ext cx="31178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have made three times as many snowballs as you!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293710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9" grpId="0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371144"/>
            <a:ext cx="77858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Eva has 10 snowballs.</a:t>
            </a:r>
          </a:p>
          <a:p>
            <a:r>
              <a:rPr lang="en-GB" sz="2800" dirty="0"/>
              <a:t>Whitney has three times as many snowballs as Eva. </a:t>
            </a:r>
          </a:p>
          <a:p>
            <a:endParaRPr lang="en-GB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1521402"/>
            <a:ext cx="834717" cy="99857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5248750"/>
            <a:ext cx="73880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snowballs does Whitney have?</a:t>
            </a:r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7310" y="2757485"/>
            <a:ext cx="754919" cy="903116"/>
          </a:xfrm>
          <a:prstGeom prst="rect">
            <a:avLst/>
          </a:prstGeom>
        </p:spPr>
      </p:pic>
      <p:sp>
        <p:nvSpPr>
          <p:cNvPr id="70" name="Rectangle 69"/>
          <p:cNvSpPr/>
          <p:nvPr/>
        </p:nvSpPr>
        <p:spPr>
          <a:xfrm>
            <a:off x="1567710" y="1792507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" name="TextBox 3"/>
          <p:cNvSpPr txBox="1"/>
          <p:nvPr/>
        </p:nvSpPr>
        <p:spPr>
          <a:xfrm>
            <a:off x="1820963" y="1808638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74" name="Rectangle 73"/>
          <p:cNvSpPr/>
          <p:nvPr/>
        </p:nvSpPr>
        <p:spPr>
          <a:xfrm>
            <a:off x="1567710" y="302186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6" name="Rectangle 75"/>
          <p:cNvSpPr/>
          <p:nvPr/>
        </p:nvSpPr>
        <p:spPr>
          <a:xfrm>
            <a:off x="2586446" y="302186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7" name="Rectangle 76"/>
          <p:cNvSpPr/>
          <p:nvPr/>
        </p:nvSpPr>
        <p:spPr>
          <a:xfrm>
            <a:off x="3605182" y="302186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8" name="TextBox 77"/>
          <p:cNvSpPr txBox="1"/>
          <p:nvPr/>
        </p:nvSpPr>
        <p:spPr>
          <a:xfrm>
            <a:off x="1826188" y="3024205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844924" y="3021864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863660" y="3019523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47310" y="3998425"/>
            <a:ext cx="40576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Whitney has 30 snowballs.</a:t>
            </a:r>
          </a:p>
          <a:p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1875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4" grpId="0"/>
      <p:bldP spid="74" grpId="0" animBg="1"/>
      <p:bldP spid="76" grpId="0" animBg="1"/>
      <p:bldP spid="77" grpId="0" animBg="1"/>
      <p:bldP spid="78" grpId="0"/>
      <p:bldP spid="79" grpId="0"/>
      <p:bldP spid="80" grpId="0"/>
      <p:bldP spid="8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371144"/>
            <a:ext cx="7785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else can you see from the bar model?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1521402"/>
            <a:ext cx="834717" cy="99857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7310" y="2757485"/>
            <a:ext cx="754919" cy="903116"/>
          </a:xfrm>
          <a:prstGeom prst="rect">
            <a:avLst/>
          </a:prstGeom>
        </p:spPr>
      </p:pic>
      <p:sp>
        <p:nvSpPr>
          <p:cNvPr id="70" name="Rectangle 69"/>
          <p:cNvSpPr/>
          <p:nvPr/>
        </p:nvSpPr>
        <p:spPr>
          <a:xfrm>
            <a:off x="1567710" y="1792507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" name="TextBox 3"/>
          <p:cNvSpPr txBox="1"/>
          <p:nvPr/>
        </p:nvSpPr>
        <p:spPr>
          <a:xfrm>
            <a:off x="1820963" y="1808638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74" name="Rectangle 73"/>
          <p:cNvSpPr/>
          <p:nvPr/>
        </p:nvSpPr>
        <p:spPr>
          <a:xfrm>
            <a:off x="1567710" y="302186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6" name="Rectangle 75"/>
          <p:cNvSpPr/>
          <p:nvPr/>
        </p:nvSpPr>
        <p:spPr>
          <a:xfrm>
            <a:off x="2586446" y="302186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7" name="Rectangle 76"/>
          <p:cNvSpPr/>
          <p:nvPr/>
        </p:nvSpPr>
        <p:spPr>
          <a:xfrm>
            <a:off x="3605182" y="302186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8" name="TextBox 77"/>
          <p:cNvSpPr txBox="1"/>
          <p:nvPr/>
        </p:nvSpPr>
        <p:spPr>
          <a:xfrm>
            <a:off x="1826188" y="3024205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844924" y="3021864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863660" y="3019523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47310" y="3998425"/>
            <a:ext cx="68359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Whitney has 20 more snowballs than Eva.</a:t>
            </a:r>
          </a:p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Eva has 20 fewer snowballs than Whitney.</a:t>
            </a:r>
          </a:p>
          <a:p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The girls have 40 snowballs altogether.</a:t>
            </a:r>
          </a:p>
          <a:p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GB" sz="28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5276" y="1418984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488120" y="156167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2586446" y="2044368"/>
            <a:ext cx="2037472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407351" y="1613318"/>
            <a:ext cx="67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20</a:t>
            </a:r>
          </a:p>
        </p:txBody>
      </p:sp>
      <p:sp>
        <p:nvSpPr>
          <p:cNvPr id="23" name="Right Brace 22"/>
          <p:cNvSpPr/>
          <p:nvPr/>
        </p:nvSpPr>
        <p:spPr>
          <a:xfrm>
            <a:off x="4699839" y="1792506"/>
            <a:ext cx="356937" cy="1728121"/>
          </a:xfrm>
          <a:prstGeom prst="rightBrace">
            <a:avLst>
              <a:gd name="adj1" fmla="val 8333"/>
              <a:gd name="adj2" fmla="val 50569"/>
            </a:avLst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164672" y="2425733"/>
            <a:ext cx="101138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40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5012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17" grpId="0"/>
      <p:bldP spid="17" grpId="1"/>
      <p:bldP spid="10" grpId="0"/>
      <p:bldP spid="23" grpId="0" animBg="1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597772" y="402441"/>
            <a:ext cx="77858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Here is a bar model to represent how children </a:t>
            </a:r>
            <a:r>
              <a:rPr lang="en-GB" sz="2800"/>
              <a:t>in Class </a:t>
            </a:r>
            <a:r>
              <a:rPr lang="en-GB" sz="2800" dirty="0"/>
              <a:t>3 travel to school.</a:t>
            </a:r>
          </a:p>
          <a:p>
            <a:r>
              <a:rPr lang="en-GB" sz="2800" dirty="0"/>
              <a:t>Use the bar model to complete the sentences.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36250" y="5412142"/>
            <a:ext cx="73880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  <a:p>
            <a:endParaRPr lang="en-GB" sz="2800" dirty="0"/>
          </a:p>
        </p:txBody>
      </p:sp>
      <p:sp>
        <p:nvSpPr>
          <p:cNvPr id="70" name="Rectangle 69"/>
          <p:cNvSpPr/>
          <p:nvPr/>
        </p:nvSpPr>
        <p:spPr>
          <a:xfrm>
            <a:off x="1684494" y="211550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4" name="Rectangle 73"/>
          <p:cNvSpPr/>
          <p:nvPr/>
        </p:nvSpPr>
        <p:spPr>
          <a:xfrm>
            <a:off x="1684494" y="2880139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6" name="Rectangle 75"/>
          <p:cNvSpPr/>
          <p:nvPr/>
        </p:nvSpPr>
        <p:spPr>
          <a:xfrm>
            <a:off x="2703230" y="2880139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20" y="2829436"/>
            <a:ext cx="993730" cy="6101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06" y="1981356"/>
            <a:ext cx="758994" cy="821094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667512" y="4355242"/>
            <a:ext cx="7785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______ as many children travel by car as by bus.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688401" y="5412142"/>
            <a:ext cx="7785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_______ as many children walk as travel by bus.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9733" y="2248441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512577" y="239113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6506" y="4315315"/>
            <a:ext cx="1946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Twice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796506" y="3439590"/>
            <a:ext cx="5979914" cy="848763"/>
            <a:chOff x="796506" y="3439590"/>
            <a:chExt cx="5979914" cy="848763"/>
          </a:xfrm>
        </p:grpSpPr>
        <p:grpSp>
          <p:nvGrpSpPr>
            <p:cNvPr id="13" name="Group 12"/>
            <p:cNvGrpSpPr/>
            <p:nvPr/>
          </p:nvGrpSpPr>
          <p:grpSpPr>
            <a:xfrm>
              <a:off x="796506" y="3439590"/>
              <a:ext cx="4961178" cy="848763"/>
              <a:chOff x="796506" y="3439590"/>
              <a:chExt cx="4961178" cy="848763"/>
            </a:xfrm>
          </p:grpSpPr>
          <p:sp>
            <p:nvSpPr>
              <p:cNvPr id="77" name="Rectangle 76"/>
              <p:cNvSpPr/>
              <p:nvPr/>
            </p:nvSpPr>
            <p:spPr>
              <a:xfrm>
                <a:off x="1684494" y="3614590"/>
                <a:ext cx="1018736" cy="498764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/>
              </a:p>
            </p:txBody>
          </p:sp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96506" y="3439590"/>
                <a:ext cx="704088" cy="848763"/>
              </a:xfrm>
              <a:prstGeom prst="rect">
                <a:avLst/>
              </a:prstGeom>
            </p:spPr>
          </p:pic>
          <p:sp>
            <p:nvSpPr>
              <p:cNvPr id="24" name="Rectangle 23"/>
              <p:cNvSpPr/>
              <p:nvPr/>
            </p:nvSpPr>
            <p:spPr>
              <a:xfrm>
                <a:off x="2703230" y="3614590"/>
                <a:ext cx="1018736" cy="498764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/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3720212" y="3614590"/>
                <a:ext cx="1018736" cy="498764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/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4738948" y="3614590"/>
                <a:ext cx="1018736" cy="498764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/>
              </a:p>
            </p:txBody>
          </p:sp>
        </p:grpSp>
        <p:sp>
          <p:nvSpPr>
            <p:cNvPr id="34" name="Rectangle 33"/>
            <p:cNvSpPr/>
            <p:nvPr/>
          </p:nvSpPr>
          <p:spPr>
            <a:xfrm>
              <a:off x="5757684" y="3614590"/>
              <a:ext cx="1018736" cy="49876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796505" y="5370256"/>
            <a:ext cx="1946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 times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9344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0.00052 -0.10718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5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0" grpId="1" animBg="1"/>
      <p:bldP spid="74" grpId="0" animBg="1"/>
      <p:bldP spid="74" grpId="1" animBg="1"/>
      <p:bldP spid="74" grpId="2" animBg="1"/>
      <p:bldP spid="76" grpId="0" animBg="1"/>
      <p:bldP spid="76" grpId="1" animBg="1"/>
      <p:bldP spid="76" grpId="2" animBg="1"/>
      <p:bldP spid="28" grpId="0"/>
      <p:bldP spid="30" grpId="0"/>
      <p:bldP spid="32" grpId="0"/>
      <p:bldP spid="32" grpId="1"/>
      <p:bldP spid="12" grpId="0"/>
      <p:bldP spid="3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on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4.1|2.4|4.1|3.5|5|3.1|2.8|2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7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3.4|0.9|1|1.1|4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9|9.4|2.8|6.1|6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9.3|7.6|4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1.4|4.1|8.7|6.1|0.6|0.5|0.8|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2.5|3.7|2.5|3.3|3|4.9|5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2.1|1.9|3.6|2|19.6|1.9|5.6|1.7|5.3|0.7|4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7413A9C-0A4F-48A9-A8FE-0957D8A141D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8525</TotalTime>
  <Words>309</Words>
  <Application>Microsoft Office PowerPoint</Application>
  <PresentationFormat>On-screen Show (4:3)</PresentationFormat>
  <Paragraphs>98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238</cp:revision>
  <dcterms:created xsi:type="dcterms:W3CDTF">2019-07-05T11:02:13Z</dcterms:created>
  <dcterms:modified xsi:type="dcterms:W3CDTF">2021-03-20T17:46:43Z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