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  <p:sldMasterId id="2147483685" r:id="rId11"/>
    <p:sldMasterId id="2147483687" r:id="rId12"/>
  </p:sldMasterIdLst>
  <p:notesMasterIdLst>
    <p:notesMasterId r:id="rId31"/>
  </p:notesMasterIdLst>
  <p:sldIdLst>
    <p:sldId id="266" r:id="rId13"/>
    <p:sldId id="264" r:id="rId14"/>
    <p:sldId id="552" r:id="rId15"/>
    <p:sldId id="553" r:id="rId16"/>
    <p:sldId id="296" r:id="rId17"/>
    <p:sldId id="298" r:id="rId18"/>
    <p:sldId id="303" r:id="rId19"/>
    <p:sldId id="300" r:id="rId20"/>
    <p:sldId id="304" r:id="rId21"/>
    <p:sldId id="306" r:id="rId22"/>
    <p:sldId id="315" r:id="rId23"/>
    <p:sldId id="312" r:id="rId24"/>
    <p:sldId id="308" r:id="rId25"/>
    <p:sldId id="310" r:id="rId26"/>
    <p:sldId id="325" r:id="rId27"/>
    <p:sldId id="326" r:id="rId28"/>
    <p:sldId id="316" r:id="rId29"/>
    <p:sldId id="324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06" autoAdjust="0"/>
    <p:restoredTop sz="94694"/>
  </p:normalViewPr>
  <p:slideViewPr>
    <p:cSldViewPr snapToGrid="0" snapToObjects="1">
      <p:cViewPr varScale="1">
        <p:scale>
          <a:sx n="67" d="100"/>
          <a:sy n="67" d="100"/>
        </p:scale>
        <p:origin x="572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slide" Target="slides/slide17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32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theme" Target="theme/theme1.xml"/><Relationship Id="rId8" Type="http://schemas.openxmlformats.org/officeDocument/2006/relationships/slideMaster" Target="slideMasters/slideMaster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09/09/2021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09/09/2021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57579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4651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1869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69339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73134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26777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98664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0867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0049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731992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67199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358312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2368744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395683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3426851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567417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838284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384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slideLayout" Target="../slideLayouts/slideLayout23.xml"/><Relationship Id="rId18" Type="http://schemas.openxmlformats.org/officeDocument/2006/relationships/theme" Target="../theme/theme9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slideLayout" Target="../slideLayouts/slideLayout22.xml"/><Relationship Id="rId17" Type="http://schemas.openxmlformats.org/officeDocument/2006/relationships/slideLayout" Target="../slideLayouts/slideLayout27.xml"/><Relationship Id="rId2" Type="http://schemas.openxmlformats.org/officeDocument/2006/relationships/slideLayout" Target="../slideLayouts/slideLayout12.xml"/><Relationship Id="rId16" Type="http://schemas.openxmlformats.org/officeDocument/2006/relationships/slideLayout" Target="../slideLayouts/slideLayout26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5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78145" y="219973"/>
            <a:ext cx="334872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61415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r" defTabSz="844083" rtl="0" eaLnBrk="1" latinLnBrk="0" hangingPunct="1">
        <a:lnSpc>
          <a:spcPct val="90000"/>
        </a:lnSpc>
        <a:spcBef>
          <a:spcPct val="0"/>
        </a:spcBef>
        <a:buNone/>
        <a:defRPr lang="en-GB" sz="2215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553676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  <p:sldLayoutId id="2147483703" r:id="rId16"/>
    <p:sldLayoutId id="2147483704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7" Type="http://schemas.openxmlformats.org/officeDocument/2006/relationships/image" Target="../media/image14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8.png"/><Relationship Id="rId10" Type="http://schemas.openxmlformats.org/officeDocument/2006/relationships/image" Target="../media/image150.png"/><Relationship Id="rId9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8.png"/><Relationship Id="rId5" Type="http://schemas.openxmlformats.org/officeDocument/2006/relationships/image" Target="../media/image170.png"/><Relationship Id="rId10" Type="http://schemas.openxmlformats.org/officeDocument/2006/relationships/image" Target="../media/image22.png"/><Relationship Id="rId9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3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4.png"/><Relationship Id="rId10" Type="http://schemas.openxmlformats.org/officeDocument/2006/relationships/image" Target="../media/image28.png"/><Relationship Id="rId9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7.png"/><Relationship Id="rId18" Type="http://schemas.openxmlformats.org/officeDocument/2006/relationships/image" Target="../media/image42.png"/><Relationship Id="rId26" Type="http://schemas.openxmlformats.org/officeDocument/2006/relationships/image" Target="../media/image50.png"/><Relationship Id="rId3" Type="http://schemas.openxmlformats.org/officeDocument/2006/relationships/image" Target="../media/image29.png"/><Relationship Id="rId21" Type="http://schemas.openxmlformats.org/officeDocument/2006/relationships/image" Target="../media/image45.png"/><Relationship Id="rId7" Type="http://schemas.openxmlformats.org/officeDocument/2006/relationships/image" Target="../media/image31.png"/><Relationship Id="rId12" Type="http://schemas.openxmlformats.org/officeDocument/2006/relationships/image" Target="../media/image36.png"/><Relationship Id="rId17" Type="http://schemas.openxmlformats.org/officeDocument/2006/relationships/image" Target="../media/image41.png"/><Relationship Id="rId25" Type="http://schemas.openxmlformats.org/officeDocument/2006/relationships/image" Target="../media/image49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40.png"/><Relationship Id="rId20" Type="http://schemas.openxmlformats.org/officeDocument/2006/relationships/image" Target="../media/image44.png"/><Relationship Id="rId1" Type="http://schemas.openxmlformats.org/officeDocument/2006/relationships/tags" Target="../tags/tag4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24" Type="http://schemas.openxmlformats.org/officeDocument/2006/relationships/image" Target="../media/image48.png"/><Relationship Id="rId15" Type="http://schemas.openxmlformats.org/officeDocument/2006/relationships/image" Target="../media/image39.png"/><Relationship Id="rId23" Type="http://schemas.openxmlformats.org/officeDocument/2006/relationships/image" Target="../media/image47.png"/><Relationship Id="rId10" Type="http://schemas.openxmlformats.org/officeDocument/2006/relationships/image" Target="../media/image34.png"/><Relationship Id="rId19" Type="http://schemas.openxmlformats.org/officeDocument/2006/relationships/image" Target="../media/image43.png"/><Relationship Id="rId9" Type="http://schemas.openxmlformats.org/officeDocument/2006/relationships/image" Target="../media/image33.png"/><Relationship Id="rId14" Type="http://schemas.openxmlformats.org/officeDocument/2006/relationships/image" Target="../media/image38.png"/><Relationship Id="rId22" Type="http://schemas.openxmlformats.org/officeDocument/2006/relationships/image" Target="../media/image46.png"/><Relationship Id="rId27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58.png"/><Relationship Id="rId18" Type="http://schemas.openxmlformats.org/officeDocument/2006/relationships/image" Target="../media/image62.png"/><Relationship Id="rId26" Type="http://schemas.openxmlformats.org/officeDocument/2006/relationships/image" Target="../media/image70.png"/><Relationship Id="rId3" Type="http://schemas.openxmlformats.org/officeDocument/2006/relationships/image" Target="../media/image29.png"/><Relationship Id="rId21" Type="http://schemas.openxmlformats.org/officeDocument/2006/relationships/image" Target="../media/image65.png"/><Relationship Id="rId7" Type="http://schemas.openxmlformats.org/officeDocument/2006/relationships/image" Target="../media/image52.png"/><Relationship Id="rId12" Type="http://schemas.openxmlformats.org/officeDocument/2006/relationships/image" Target="../media/image57.png"/><Relationship Id="rId17" Type="http://schemas.openxmlformats.org/officeDocument/2006/relationships/image" Target="../media/image61.png"/><Relationship Id="rId25" Type="http://schemas.openxmlformats.org/officeDocument/2006/relationships/image" Target="../media/image69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40.png"/><Relationship Id="rId20" Type="http://schemas.openxmlformats.org/officeDocument/2006/relationships/image" Target="../media/image64.png"/><Relationship Id="rId1" Type="http://schemas.openxmlformats.org/officeDocument/2006/relationships/tags" Target="../tags/tag5.xml"/><Relationship Id="rId6" Type="http://schemas.openxmlformats.org/officeDocument/2006/relationships/image" Target="../media/image51.png"/><Relationship Id="rId11" Type="http://schemas.openxmlformats.org/officeDocument/2006/relationships/image" Target="../media/image56.png"/><Relationship Id="rId24" Type="http://schemas.openxmlformats.org/officeDocument/2006/relationships/image" Target="../media/image68.png"/><Relationship Id="rId15" Type="http://schemas.openxmlformats.org/officeDocument/2006/relationships/image" Target="../media/image60.png"/><Relationship Id="rId23" Type="http://schemas.openxmlformats.org/officeDocument/2006/relationships/image" Target="../media/image67.png"/><Relationship Id="rId10" Type="http://schemas.openxmlformats.org/officeDocument/2006/relationships/image" Target="../media/image55.png"/><Relationship Id="rId19" Type="http://schemas.openxmlformats.org/officeDocument/2006/relationships/image" Target="../media/image63.png"/><Relationship Id="rId9" Type="http://schemas.openxmlformats.org/officeDocument/2006/relationships/image" Target="../media/image54.png"/><Relationship Id="rId14" Type="http://schemas.openxmlformats.org/officeDocument/2006/relationships/image" Target="../media/image59.png"/><Relationship Id="rId22" Type="http://schemas.openxmlformats.org/officeDocument/2006/relationships/image" Target="../media/image66.png"/><Relationship Id="rId27" Type="http://schemas.openxmlformats.org/officeDocument/2006/relationships/image" Target="../media/image7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13" Type="http://schemas.openxmlformats.org/officeDocument/2006/relationships/image" Target="../media/image79.png"/><Relationship Id="rId18" Type="http://schemas.openxmlformats.org/officeDocument/2006/relationships/image" Target="../media/image84.png"/><Relationship Id="rId26" Type="http://schemas.openxmlformats.org/officeDocument/2006/relationships/image" Target="../media/image92.png"/><Relationship Id="rId3" Type="http://schemas.openxmlformats.org/officeDocument/2006/relationships/image" Target="../media/image72.png"/><Relationship Id="rId21" Type="http://schemas.openxmlformats.org/officeDocument/2006/relationships/image" Target="../media/image87.png"/><Relationship Id="rId7" Type="http://schemas.openxmlformats.org/officeDocument/2006/relationships/image" Target="../media/image730.png"/><Relationship Id="rId12" Type="http://schemas.openxmlformats.org/officeDocument/2006/relationships/image" Target="../media/image78.png"/><Relationship Id="rId17" Type="http://schemas.openxmlformats.org/officeDocument/2006/relationships/image" Target="../media/image83.png"/><Relationship Id="rId25" Type="http://schemas.openxmlformats.org/officeDocument/2006/relationships/image" Target="../media/image91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82.png"/><Relationship Id="rId20" Type="http://schemas.openxmlformats.org/officeDocument/2006/relationships/image" Target="../media/image86.png"/><Relationship Id="rId29" Type="http://schemas.openxmlformats.org/officeDocument/2006/relationships/image" Target="../media/image750.png"/><Relationship Id="rId1" Type="http://schemas.openxmlformats.org/officeDocument/2006/relationships/tags" Target="../tags/tag6.xml"/><Relationship Id="rId11" Type="http://schemas.openxmlformats.org/officeDocument/2006/relationships/image" Target="../media/image77.png"/><Relationship Id="rId24" Type="http://schemas.openxmlformats.org/officeDocument/2006/relationships/image" Target="../media/image90.png"/><Relationship Id="rId15" Type="http://schemas.openxmlformats.org/officeDocument/2006/relationships/image" Target="../media/image81.png"/><Relationship Id="rId23" Type="http://schemas.openxmlformats.org/officeDocument/2006/relationships/image" Target="../media/image89.png"/><Relationship Id="rId10" Type="http://schemas.openxmlformats.org/officeDocument/2006/relationships/image" Target="../media/image76.png"/><Relationship Id="rId19" Type="http://schemas.openxmlformats.org/officeDocument/2006/relationships/image" Target="../media/image85.png"/><Relationship Id="rId4" Type="http://schemas.openxmlformats.org/officeDocument/2006/relationships/image" Target="../media/image73.png"/><Relationship Id="rId9" Type="http://schemas.openxmlformats.org/officeDocument/2006/relationships/image" Target="../media/image75.png"/><Relationship Id="rId14" Type="http://schemas.openxmlformats.org/officeDocument/2006/relationships/image" Target="../media/image80.png"/><Relationship Id="rId22" Type="http://schemas.openxmlformats.org/officeDocument/2006/relationships/image" Target="../media/image88.png"/><Relationship Id="rId27" Type="http://schemas.openxmlformats.org/officeDocument/2006/relationships/image" Target="../media/image74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png"/><Relationship Id="rId13" Type="http://schemas.openxmlformats.org/officeDocument/2006/relationships/image" Target="../media/image100.png"/><Relationship Id="rId7" Type="http://schemas.openxmlformats.org/officeDocument/2006/relationships/image" Target="../media/image94.png"/><Relationship Id="rId12" Type="http://schemas.openxmlformats.org/officeDocument/2006/relationships/image" Target="../media/image99.png"/><Relationship Id="rId17" Type="http://schemas.openxmlformats.org/officeDocument/2006/relationships/image" Target="../media/image104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103.png"/><Relationship Id="rId1" Type="http://schemas.openxmlformats.org/officeDocument/2006/relationships/tags" Target="../tags/tag7.xml"/><Relationship Id="rId6" Type="http://schemas.openxmlformats.org/officeDocument/2006/relationships/image" Target="../media/image770.png"/><Relationship Id="rId11" Type="http://schemas.openxmlformats.org/officeDocument/2006/relationships/image" Target="../media/image98.png"/><Relationship Id="rId5" Type="http://schemas.openxmlformats.org/officeDocument/2006/relationships/image" Target="../media/image93.png"/><Relationship Id="rId15" Type="http://schemas.openxmlformats.org/officeDocument/2006/relationships/image" Target="../media/image102.png"/><Relationship Id="rId10" Type="http://schemas.openxmlformats.org/officeDocument/2006/relationships/image" Target="../media/image97.png"/><Relationship Id="rId9" Type="http://schemas.openxmlformats.org/officeDocument/2006/relationships/image" Target="../media/image96.png"/><Relationship Id="rId14" Type="http://schemas.openxmlformats.org/officeDocument/2006/relationships/image" Target="../media/image10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png"/><Relationship Id="rId3" Type="http://schemas.openxmlformats.org/officeDocument/2006/relationships/image" Target="../media/image22.png"/><Relationship Id="rId7" Type="http://schemas.openxmlformats.org/officeDocument/2006/relationships/image" Target="../media/image54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105.png"/><Relationship Id="rId9" Type="http://schemas.openxmlformats.org/officeDocument/2006/relationships/image" Target="../media/image107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25E0146-BA98-584A-8FE0-F728710FBC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639" y="1180843"/>
            <a:ext cx="7420708" cy="4794738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6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2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4</a:t>
            </a:r>
          </a:p>
        </p:txBody>
      </p:sp>
      <p:sp>
        <p:nvSpPr>
          <p:cNvPr id="2" name="Oval 1"/>
          <p:cNvSpPr/>
          <p:nvPr/>
        </p:nvSpPr>
        <p:spPr>
          <a:xfrm>
            <a:off x="3329063" y="3355851"/>
            <a:ext cx="531692" cy="531692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22041"/>
            <a:endParaRPr lang="en-GB" sz="1662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15B1B8D-AD79-D54A-B5E6-0C2CF011AB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4523" y="734132"/>
            <a:ext cx="1969477" cy="1488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9153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25E0146-BA98-584A-8FE0-F728710FBC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639" y="1180843"/>
            <a:ext cx="7420708" cy="4794738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6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2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4</a:t>
            </a:r>
          </a:p>
        </p:txBody>
      </p:sp>
      <p:sp>
        <p:nvSpPr>
          <p:cNvPr id="2" name="Oval 1"/>
          <p:cNvSpPr/>
          <p:nvPr/>
        </p:nvSpPr>
        <p:spPr>
          <a:xfrm>
            <a:off x="3329063" y="3355851"/>
            <a:ext cx="531692" cy="531692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22041"/>
            <a:endParaRPr lang="en-GB" sz="1662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15B1B8D-AD79-D54A-B5E6-0C2CF011AB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4523" y="734132"/>
            <a:ext cx="1969477" cy="148883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08662BB-49E8-E048-A19B-19C44A0198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7787" y="2044798"/>
            <a:ext cx="1101969" cy="89095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7FA0AC2-2E41-6243-903E-CE4199976DA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42272" y="3326868"/>
            <a:ext cx="656492" cy="53926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63A6192-CFB9-7744-9817-191B6AAB18E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39166" y="4441723"/>
            <a:ext cx="1922585" cy="79716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F6B8EF7-97F2-174C-80F0-877853953DD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00459" y="5515228"/>
            <a:ext cx="1735015" cy="808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087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-902412" y="1023471"/>
            <a:ext cx="8964001" cy="148489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323" y="2581276"/>
            <a:ext cx="3645611" cy="363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0253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0" y="318621"/>
            <a:ext cx="8964001" cy="121546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49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 - Answers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99" y="89500"/>
            <a:ext cx="2137560" cy="213090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36EC890-B2EA-4490-9106-32E209A003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64362" y="1066800"/>
            <a:ext cx="2644397" cy="5305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9397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NEGATIVE NUMBERS (IN CONTEXT)</a:t>
            </a: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562572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Complete the number line: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What is 3 less than 1?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What is 4 more than negative 2?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562572"/>
                <a:ext cx="7497474" cy="5262979"/>
              </a:xfrm>
              <a:prstGeom prst="rect">
                <a:avLst/>
              </a:prstGeom>
              <a:blipFill>
                <a:blip r:embed="rId4"/>
                <a:stretch>
                  <a:fillRect l="-1626" t="-104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/>
          <p:cNvCxnSpPr/>
          <p:nvPr/>
        </p:nvCxnSpPr>
        <p:spPr>
          <a:xfrm>
            <a:off x="2324809" y="1647105"/>
            <a:ext cx="3982947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2316916" y="13158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3647196" y="13158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982056" y="13158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4312336" y="13158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4977476" y="13158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5642616" y="13158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6307756" y="13158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4173951" y="1901160"/>
            <a:ext cx="651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477455" y="1901160"/>
            <a:ext cx="651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3302558" y="1901160"/>
                <a:ext cx="65151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1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02558" y="1901160"/>
                <a:ext cx="651510" cy="461665"/>
              </a:xfrm>
              <a:prstGeom prst="rect">
                <a:avLst/>
              </a:prstGeom>
              <a:blipFill>
                <a:blip r:embed="rId6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/>
          <p:cNvSpPr txBox="1"/>
          <p:nvPr/>
        </p:nvSpPr>
        <p:spPr>
          <a:xfrm>
            <a:off x="6128965" y="1901160"/>
            <a:ext cx="651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695550" y="562572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Complete the number line: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What is 3 less than 1?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What is 4 more than negative 2?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562572"/>
                <a:ext cx="7497474" cy="5262979"/>
              </a:xfrm>
              <a:prstGeom prst="rect">
                <a:avLst/>
              </a:prstGeom>
              <a:blipFill>
                <a:blip r:embed="rId5"/>
                <a:stretch>
                  <a:fillRect l="-1626" t="-104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Connector 8"/>
          <p:cNvCxnSpPr/>
          <p:nvPr/>
        </p:nvCxnSpPr>
        <p:spPr>
          <a:xfrm>
            <a:off x="2324809" y="1647105"/>
            <a:ext cx="3982947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316916" y="13158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647196" y="13158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2982056" y="13158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312336" y="13158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4977476" y="13158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5642616" y="13158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6307756" y="13158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4173951" y="1901160"/>
            <a:ext cx="651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477455" y="1901160"/>
            <a:ext cx="651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3302558" y="1901160"/>
                <a:ext cx="65151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1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02558" y="1901160"/>
                <a:ext cx="651510" cy="461665"/>
              </a:xfrm>
              <a:prstGeom prst="rect">
                <a:avLst/>
              </a:prstGeom>
              <a:blipFill>
                <a:blip r:embed="rId6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6128965" y="1901160"/>
            <a:ext cx="651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820208" y="1901160"/>
            <a:ext cx="5802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1</a:t>
            </a:r>
            <a:endParaRPr lang="en-GB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2706024" y="1901160"/>
                <a:ext cx="58029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2</a:t>
                </a:r>
                <a:endParaRPr lang="en-GB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6024" y="1901160"/>
                <a:ext cx="580293" cy="461665"/>
              </a:xfrm>
              <a:prstGeom prst="rect">
                <a:avLst/>
              </a:prstGeom>
              <a:blipFill>
                <a:blip r:embed="rId7"/>
                <a:stretch>
                  <a:fillRect t="-10526" r="-3158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1987544" y="1901160"/>
                <a:ext cx="58029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3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7544" y="1901160"/>
                <a:ext cx="580293" cy="461665"/>
              </a:xfrm>
              <a:prstGeom prst="rect">
                <a:avLst/>
              </a:prstGeom>
              <a:blipFill>
                <a:blip r:embed="rId8"/>
                <a:stretch>
                  <a:fillRect t="-10526" r="-4211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2359180" y="2272836"/>
                <a:ext cx="87533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1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9180" y="2272836"/>
                <a:ext cx="875336" cy="523220"/>
              </a:xfrm>
              <a:prstGeom prst="rect">
                <a:avLst/>
              </a:prstGeom>
              <a:blipFill>
                <a:blip r:embed="rId9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347525" y="3561707"/>
                <a:ext cx="90686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2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47525" y="3561707"/>
                <a:ext cx="906864" cy="523220"/>
              </a:xfrm>
              <a:prstGeom prst="rect">
                <a:avLst/>
              </a:prstGeom>
              <a:blipFill>
                <a:blip r:embed="rId10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/>
          <p:cNvSpPr txBox="1"/>
          <p:nvPr/>
        </p:nvSpPr>
        <p:spPr>
          <a:xfrm>
            <a:off x="5965188" y="4842703"/>
            <a:ext cx="5802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26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6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994529" y="3122710"/>
            <a:ext cx="6657316" cy="1029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986636" y="28017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1651776" y="28017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638040" y="28017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316916" y="28017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647196" y="28017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982056" y="28017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312336" y="28017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4977476" y="28017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5642616" y="28017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6307756" y="28017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972896" y="280179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093283" y="3522301"/>
            <a:ext cx="24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376926" y="3522301"/>
            <a:ext cx="121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055873" y="3522301"/>
            <a:ext cx="121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707206" y="3522301"/>
            <a:ext cx="121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378261" y="3522301"/>
            <a:ext cx="121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3040730" y="3522301"/>
                <a:ext cx="121688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1</a:t>
                </a: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0730" y="3522301"/>
                <a:ext cx="1216885" cy="461665"/>
              </a:xfrm>
              <a:prstGeom prst="rect">
                <a:avLst/>
              </a:prstGeom>
              <a:blipFill>
                <a:blip r:embed="rId5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276398" y="3522301"/>
                <a:ext cx="121688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2</a:t>
                </a: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6398" y="3522301"/>
                <a:ext cx="1216885" cy="461665"/>
              </a:xfrm>
              <a:prstGeom prst="rect">
                <a:avLst/>
              </a:prstGeom>
              <a:blipFill>
                <a:blip r:embed="rId6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1658961" y="3522301"/>
                <a:ext cx="121688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3</a:t>
                </a: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8961" y="3522301"/>
                <a:ext cx="1216885" cy="461665"/>
              </a:xfrm>
              <a:prstGeom prst="rect">
                <a:avLst/>
              </a:prstGeom>
              <a:blipFill>
                <a:blip r:embed="rId7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992250" y="3522301"/>
                <a:ext cx="121688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4</a:t>
                </a: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2250" y="3522301"/>
                <a:ext cx="1216885" cy="461665"/>
              </a:xfrm>
              <a:prstGeom prst="rect">
                <a:avLst/>
              </a:prstGeom>
              <a:blipFill>
                <a:blip r:embed="rId8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325723" y="3522301"/>
                <a:ext cx="121688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5</a:t>
                </a: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723" y="3522301"/>
                <a:ext cx="1216885" cy="461665"/>
              </a:xfrm>
              <a:prstGeom prst="rect">
                <a:avLst/>
              </a:prstGeom>
              <a:blipFill>
                <a:blip r:embed="rId9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Box 2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043402" y="3522301"/>
            <a:ext cx="121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5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67512" y="4656385"/>
            <a:ext cx="7511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Where have you seen negative numbers before?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5" grpId="1"/>
      <p:bldP spid="26" grpId="0"/>
      <p:bldP spid="28" grpId="0"/>
      <p:bldP spid="2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1290" y="426406"/>
            <a:ext cx="1651975" cy="135381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67510" y="1709457"/>
                <a:ext cx="3299533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Eva has £10 in her bank account and buys a coat for £15</a:t>
                </a:r>
              </a:p>
              <a:p>
                <a:pPr algn="ctr"/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She now has £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5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0" y="1709457"/>
                <a:ext cx="3299533" cy="1569660"/>
              </a:xfrm>
              <a:prstGeom prst="rect">
                <a:avLst/>
              </a:prstGeom>
              <a:blipFill>
                <a:blip r:embed="rId6"/>
                <a:stretch>
                  <a:fillRect l="-738" t="-3101" r="-2583" b="-77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0268" y="1369378"/>
            <a:ext cx="1287799" cy="181934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423662" y="967683"/>
                <a:ext cx="2769362" cy="23083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Temperature - </a:t>
                </a:r>
              </a:p>
              <a:p>
                <a:pPr algn="ctr"/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when the temperature is below freezing (0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℃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), it is shown as a negative number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23662" y="967683"/>
                <a:ext cx="2769362" cy="2308324"/>
              </a:xfrm>
              <a:prstGeom prst="rect">
                <a:avLst/>
              </a:prstGeom>
              <a:blipFill>
                <a:blip r:embed="rId8"/>
                <a:stretch>
                  <a:fillRect l="-3304" t="-2116" r="-5727" b="-529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12663" y="3702925"/>
            <a:ext cx="1649186" cy="206606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601212" y="5802072"/>
            <a:ext cx="12683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Lift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777833" y="3910283"/>
            <a:ext cx="4415192" cy="119062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976526" y="5098741"/>
            <a:ext cx="42164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Negative numbers can be used to measure under sea level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4138" y="867868"/>
            <a:ext cx="1419225" cy="47625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2503274" y="4681554"/>
                <a:ext cx="11191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b="0" i="0" dirty="0"/>
                  <a:t>8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3274" y="4681554"/>
                <a:ext cx="1119188" cy="461665"/>
              </a:xfrm>
              <a:prstGeom prst="rect">
                <a:avLst/>
              </a:prstGeom>
              <a:blipFill>
                <a:blip r:embed="rId6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2503274" y="4309883"/>
                <a:ext cx="11191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6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3274" y="4309883"/>
                <a:ext cx="1119188" cy="461665"/>
              </a:xfrm>
              <a:prstGeom prst="rect">
                <a:avLst/>
              </a:prstGeom>
              <a:blipFill>
                <a:blip r:embed="rId7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2503274" y="3963572"/>
                <a:ext cx="11191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ea typeface="Cambria Math" panose="02040503050406030204" pitchFamily="18" charset="0"/>
                  </a:rPr>
                  <a:t>4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3274" y="3963572"/>
                <a:ext cx="1119188" cy="461665"/>
              </a:xfrm>
              <a:prstGeom prst="rect">
                <a:avLst/>
              </a:prstGeom>
              <a:blipFill>
                <a:blip r:embed="rId8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2503274" y="3604581"/>
                <a:ext cx="11191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i="0" dirty="0">
                    <a:ea typeface="Cambria Math" panose="02040503050406030204" pitchFamily="18" charset="0"/>
                  </a:rPr>
                  <a:t>2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3274" y="3604581"/>
                <a:ext cx="1119188" cy="461665"/>
              </a:xfrm>
              <a:prstGeom prst="rect">
                <a:avLst/>
              </a:prstGeom>
              <a:blipFill>
                <a:blip r:embed="rId9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2503274" y="3215695"/>
                <a:ext cx="84418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2400" i="0" dirty="0">
                    <a:ea typeface="Cambria Math" panose="02040503050406030204" pitchFamily="18" charset="0"/>
                  </a:rPr>
                  <a:t>0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3274" y="3215695"/>
                <a:ext cx="844189" cy="461665"/>
              </a:xfrm>
              <a:prstGeom prst="rect">
                <a:avLst/>
              </a:prstGeom>
              <a:blipFill>
                <a:blip r:embed="rId10"/>
                <a:stretch>
                  <a:fillRect t="-10667" r="-1449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2503274" y="2869384"/>
                <a:ext cx="84418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2400" i="0" dirty="0">
                    <a:ea typeface="Cambria Math" panose="02040503050406030204" pitchFamily="18" charset="0"/>
                  </a:rPr>
                  <a:t>2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3274" y="2869384"/>
                <a:ext cx="844189" cy="461665"/>
              </a:xfrm>
              <a:prstGeom prst="rect">
                <a:avLst/>
              </a:prstGeom>
              <a:blipFill>
                <a:blip r:embed="rId11"/>
                <a:stretch>
                  <a:fillRect t="-10667" r="-1449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2503274" y="2517878"/>
                <a:ext cx="84418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2400" b="0" i="0" dirty="0">
                    <a:ea typeface="Cambria Math" panose="02040503050406030204" pitchFamily="18" charset="0"/>
                  </a:rPr>
                  <a:t>4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3274" y="2517878"/>
                <a:ext cx="844189" cy="461665"/>
              </a:xfrm>
              <a:prstGeom prst="rect">
                <a:avLst/>
              </a:prstGeom>
              <a:blipFill>
                <a:blip r:embed="rId12"/>
                <a:stretch>
                  <a:fillRect t="-10526" r="-1449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2503274" y="2190392"/>
                <a:ext cx="84418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2400" i="0" dirty="0">
                    <a:ea typeface="Cambria Math" panose="02040503050406030204" pitchFamily="18" charset="0"/>
                  </a:rPr>
                  <a:t>6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3274" y="2190392"/>
                <a:ext cx="844189" cy="461665"/>
              </a:xfrm>
              <a:prstGeom prst="rect">
                <a:avLst/>
              </a:prstGeom>
              <a:blipFill>
                <a:blip r:embed="rId13"/>
                <a:stretch>
                  <a:fillRect t="-10526" r="-1449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2503274" y="1812576"/>
                <a:ext cx="84418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2400" i="0" dirty="0">
                    <a:ea typeface="Cambria Math" panose="02040503050406030204" pitchFamily="18" charset="0"/>
                  </a:rPr>
                  <a:t>8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3274" y="1812576"/>
                <a:ext cx="844189" cy="461665"/>
              </a:xfrm>
              <a:prstGeom prst="rect">
                <a:avLst/>
              </a:prstGeom>
              <a:blipFill>
                <a:blip r:embed="rId14"/>
                <a:stretch>
                  <a:fillRect t="-10526" r="-1449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2503274" y="1448955"/>
                <a:ext cx="84418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2400" b="0" i="0" dirty="0">
                    <a:ea typeface="Cambria Math" panose="02040503050406030204" pitchFamily="18" charset="0"/>
                  </a:rPr>
                  <a:t>10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3274" y="1448955"/>
                <a:ext cx="844189" cy="461665"/>
              </a:xfrm>
              <a:prstGeom prst="rect">
                <a:avLst/>
              </a:prstGeom>
              <a:blipFill>
                <a:blip r:embed="rId15"/>
                <a:stretch>
                  <a:fillRect l="-2174" t="-10667" r="-1449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8" name="Picture 47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694658" y="923337"/>
            <a:ext cx="1257300" cy="467677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6624797" y="4702270"/>
                <a:ext cx="11191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b="0" i="0" dirty="0"/>
                  <a:t>25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24797" y="4702270"/>
                <a:ext cx="1119188" cy="461665"/>
              </a:xfrm>
              <a:prstGeom prst="rect">
                <a:avLst/>
              </a:prstGeom>
              <a:blipFill>
                <a:blip r:embed="rId17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/>
              <p:cNvSpPr txBox="1"/>
              <p:nvPr/>
            </p:nvSpPr>
            <p:spPr>
              <a:xfrm>
                <a:off x="6624797" y="4347647"/>
                <a:ext cx="11191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b="0" i="0" dirty="0"/>
                  <a:t>15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50" name="TextBox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24797" y="4347647"/>
                <a:ext cx="1119188" cy="461665"/>
              </a:xfrm>
              <a:prstGeom prst="rect">
                <a:avLst/>
              </a:prstGeom>
              <a:blipFill>
                <a:blip r:embed="rId18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6790052" y="3984431"/>
                <a:ext cx="11191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b="0" i="0" dirty="0"/>
                  <a:t>5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90052" y="3984431"/>
                <a:ext cx="1119188" cy="461665"/>
              </a:xfrm>
              <a:prstGeom prst="rect">
                <a:avLst/>
              </a:prstGeom>
              <a:blipFill>
                <a:blip r:embed="rId19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/>
              <p:cNvSpPr txBox="1"/>
              <p:nvPr/>
            </p:nvSpPr>
            <p:spPr>
              <a:xfrm>
                <a:off x="6779035" y="3633784"/>
                <a:ext cx="85706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2400" b="0" i="0" dirty="0"/>
                  <a:t>5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52" name="TextBox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9035" y="3633784"/>
                <a:ext cx="857063" cy="461665"/>
              </a:xfrm>
              <a:prstGeom prst="rect">
                <a:avLst/>
              </a:prstGeom>
              <a:blipFill>
                <a:blip r:embed="rId20"/>
                <a:stretch>
                  <a:fillRect t="-10526" r="-1418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6779035" y="3282512"/>
                <a:ext cx="85706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2400" b="0" i="0" dirty="0">
                    <a:ea typeface="Cambria Math" panose="02040503050406030204" pitchFamily="18" charset="0"/>
                  </a:rPr>
                  <a:t>15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9035" y="3282512"/>
                <a:ext cx="857063" cy="461665"/>
              </a:xfrm>
              <a:prstGeom prst="rect">
                <a:avLst/>
              </a:prstGeom>
              <a:blipFill>
                <a:blip r:embed="rId21"/>
                <a:stretch>
                  <a:fillRect t="-10526" r="-1418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6779035" y="2927838"/>
                <a:ext cx="85706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2400" i="0" dirty="0">
                    <a:ea typeface="Cambria Math" panose="02040503050406030204" pitchFamily="18" charset="0"/>
                  </a:rPr>
                  <a:t>2</a:t>
                </a:r>
                <a:r>
                  <a:rPr lang="en-GB" sz="2400" b="0" i="0" dirty="0">
                    <a:ea typeface="Cambria Math" panose="02040503050406030204" pitchFamily="18" charset="0"/>
                  </a:rPr>
                  <a:t>5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9035" y="2927838"/>
                <a:ext cx="857063" cy="461665"/>
              </a:xfrm>
              <a:prstGeom prst="rect">
                <a:avLst/>
              </a:prstGeom>
              <a:blipFill>
                <a:blip r:embed="rId22"/>
                <a:stretch>
                  <a:fillRect t="-10526" r="-1418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/>
              <p:cNvSpPr txBox="1"/>
              <p:nvPr/>
            </p:nvSpPr>
            <p:spPr>
              <a:xfrm>
                <a:off x="6779035" y="2553941"/>
                <a:ext cx="85706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2400" b="0" i="0" dirty="0">
                    <a:ea typeface="Cambria Math" panose="02040503050406030204" pitchFamily="18" charset="0"/>
                  </a:rPr>
                  <a:t>35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55" name="TextBox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9035" y="2553941"/>
                <a:ext cx="857063" cy="461665"/>
              </a:xfrm>
              <a:prstGeom prst="rect">
                <a:avLst/>
              </a:prstGeom>
              <a:blipFill>
                <a:blip r:embed="rId23"/>
                <a:stretch>
                  <a:fillRect t="-10526" r="-1418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/>
              <p:cNvSpPr txBox="1"/>
              <p:nvPr/>
            </p:nvSpPr>
            <p:spPr>
              <a:xfrm>
                <a:off x="6779035" y="2203684"/>
                <a:ext cx="85706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2400" i="0" dirty="0">
                    <a:ea typeface="Cambria Math" panose="02040503050406030204" pitchFamily="18" charset="0"/>
                  </a:rPr>
                  <a:t>4</a:t>
                </a:r>
                <a:r>
                  <a:rPr lang="en-GB" sz="2400" b="0" i="0" dirty="0">
                    <a:ea typeface="Cambria Math" panose="02040503050406030204" pitchFamily="18" charset="0"/>
                  </a:rPr>
                  <a:t>5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56" name="TextBox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9035" y="2203684"/>
                <a:ext cx="857063" cy="461665"/>
              </a:xfrm>
              <a:prstGeom prst="rect">
                <a:avLst/>
              </a:prstGeom>
              <a:blipFill>
                <a:blip r:embed="rId24"/>
                <a:stretch>
                  <a:fillRect t="-10526" r="-1418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/>
              <p:cNvSpPr txBox="1"/>
              <p:nvPr/>
            </p:nvSpPr>
            <p:spPr>
              <a:xfrm>
                <a:off x="6779035" y="1834534"/>
                <a:ext cx="85706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2400" b="0" i="0" dirty="0">
                    <a:ea typeface="Cambria Math" panose="02040503050406030204" pitchFamily="18" charset="0"/>
                  </a:rPr>
                  <a:t>55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63" name="TextBox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9035" y="1834534"/>
                <a:ext cx="857063" cy="461665"/>
              </a:xfrm>
              <a:prstGeom prst="rect">
                <a:avLst/>
              </a:prstGeom>
              <a:blipFill>
                <a:blip r:embed="rId25"/>
                <a:stretch>
                  <a:fillRect t="-10526" r="-1418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/>
              <p:cNvSpPr txBox="1"/>
              <p:nvPr/>
            </p:nvSpPr>
            <p:spPr>
              <a:xfrm>
                <a:off x="6779035" y="1480467"/>
                <a:ext cx="85706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2400" i="0" dirty="0">
                    <a:ea typeface="Cambria Math" panose="02040503050406030204" pitchFamily="18" charset="0"/>
                  </a:rPr>
                  <a:t>6</a:t>
                </a:r>
                <a:r>
                  <a:rPr lang="en-GB" sz="2400" b="0" i="0" dirty="0">
                    <a:ea typeface="Cambria Math" panose="02040503050406030204" pitchFamily="18" charset="0"/>
                  </a:rPr>
                  <a:t>5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64" name="TextBox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9035" y="1480467"/>
                <a:ext cx="857063" cy="461665"/>
              </a:xfrm>
              <a:prstGeom prst="rect">
                <a:avLst/>
              </a:prstGeom>
              <a:blipFill>
                <a:blip r:embed="rId26"/>
                <a:stretch>
                  <a:fillRect t="-10526" r="-1418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7" name="Straight Connector 66"/>
          <p:cNvCxnSpPr/>
          <p:nvPr/>
        </p:nvCxnSpPr>
        <p:spPr>
          <a:xfrm>
            <a:off x="1428720" y="3459841"/>
            <a:ext cx="1143554" cy="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8" name="Picture 67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69" name="TextBox 68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67512" y="5749788"/>
            <a:ext cx="7525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What’s the same and what’s different?</a:t>
            </a:r>
          </a:p>
        </p:txBody>
      </p:sp>
      <p:sp>
        <p:nvSpPr>
          <p:cNvPr id="31" name="Oval 30"/>
          <p:cNvSpPr/>
          <p:nvPr/>
        </p:nvSpPr>
        <p:spPr>
          <a:xfrm rot="16353513">
            <a:off x="2041916" y="2154179"/>
            <a:ext cx="274161" cy="832937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41701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63" grpId="0"/>
      <p:bldP spid="64" grpId="0"/>
      <p:bldP spid="69" grpId="0"/>
      <p:bldP spid="70" grpId="0"/>
      <p:bldP spid="31" grpId="0" animBg="1"/>
      <p:bldP spid="31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4138" y="867868"/>
            <a:ext cx="1419225" cy="47625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2379627" y="4670537"/>
                <a:ext cx="11191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b="0" i="0" dirty="0"/>
                  <a:t>8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9627" y="4670537"/>
                <a:ext cx="1119188" cy="461665"/>
              </a:xfrm>
              <a:prstGeom prst="rect">
                <a:avLst/>
              </a:prstGeom>
              <a:blipFill>
                <a:blip r:embed="rId6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2379627" y="4298866"/>
                <a:ext cx="11191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6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9627" y="4298866"/>
                <a:ext cx="1119188" cy="461665"/>
              </a:xfrm>
              <a:prstGeom prst="rect">
                <a:avLst/>
              </a:prstGeom>
              <a:blipFill>
                <a:blip r:embed="rId7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2379627" y="3952555"/>
                <a:ext cx="11191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ea typeface="Cambria Math" panose="02040503050406030204" pitchFamily="18" charset="0"/>
                  </a:rPr>
                  <a:t>4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9627" y="3952555"/>
                <a:ext cx="1119188" cy="461665"/>
              </a:xfrm>
              <a:prstGeom prst="rect">
                <a:avLst/>
              </a:prstGeom>
              <a:blipFill>
                <a:blip r:embed="rId8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2379627" y="3593564"/>
                <a:ext cx="11191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ea typeface="Cambria Math" panose="02040503050406030204" pitchFamily="18" charset="0"/>
                  </a:rPr>
                  <a:t>2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9627" y="3593564"/>
                <a:ext cx="1119188" cy="461665"/>
              </a:xfrm>
              <a:prstGeom prst="rect">
                <a:avLst/>
              </a:prstGeom>
              <a:blipFill>
                <a:blip r:embed="rId9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2337938" y="3215695"/>
                <a:ext cx="88545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2400" dirty="0">
                    <a:ea typeface="Cambria Math" panose="02040503050406030204" pitchFamily="18" charset="0"/>
                  </a:rPr>
                  <a:t>0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7938" y="3215695"/>
                <a:ext cx="885452" cy="461665"/>
              </a:xfrm>
              <a:prstGeom prst="rect">
                <a:avLst/>
              </a:prstGeom>
              <a:blipFill>
                <a:blip r:embed="rId10"/>
                <a:stretch>
                  <a:fillRect t="-10667" r="-1379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2337938" y="2869384"/>
                <a:ext cx="88545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2400" i="0" dirty="0">
                    <a:ea typeface="Cambria Math" panose="02040503050406030204" pitchFamily="18" charset="0"/>
                  </a:rPr>
                  <a:t>2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7938" y="2869384"/>
                <a:ext cx="885452" cy="461665"/>
              </a:xfrm>
              <a:prstGeom prst="rect">
                <a:avLst/>
              </a:prstGeom>
              <a:blipFill>
                <a:blip r:embed="rId11"/>
                <a:stretch>
                  <a:fillRect t="-10667" r="-1379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2337938" y="2517878"/>
                <a:ext cx="88545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2400" b="0" i="0" dirty="0">
                    <a:ea typeface="Cambria Math" panose="02040503050406030204" pitchFamily="18" charset="0"/>
                  </a:rPr>
                  <a:t>4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7938" y="2517878"/>
                <a:ext cx="885452" cy="461665"/>
              </a:xfrm>
              <a:prstGeom prst="rect">
                <a:avLst/>
              </a:prstGeom>
              <a:blipFill>
                <a:blip r:embed="rId12"/>
                <a:stretch>
                  <a:fillRect t="-10526" r="-1379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2337938" y="2190392"/>
                <a:ext cx="88545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2400" i="0" dirty="0">
                    <a:ea typeface="Cambria Math" panose="02040503050406030204" pitchFamily="18" charset="0"/>
                  </a:rPr>
                  <a:t>6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7938" y="2190392"/>
                <a:ext cx="885452" cy="461665"/>
              </a:xfrm>
              <a:prstGeom prst="rect">
                <a:avLst/>
              </a:prstGeom>
              <a:blipFill>
                <a:blip r:embed="rId13"/>
                <a:stretch>
                  <a:fillRect t="-10526" r="-1379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2337938" y="1812576"/>
                <a:ext cx="88545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2400" i="0" dirty="0">
                    <a:ea typeface="Cambria Math" panose="02040503050406030204" pitchFamily="18" charset="0"/>
                  </a:rPr>
                  <a:t>8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7938" y="1812576"/>
                <a:ext cx="885452" cy="461665"/>
              </a:xfrm>
              <a:prstGeom prst="rect">
                <a:avLst/>
              </a:prstGeom>
              <a:blipFill>
                <a:blip r:embed="rId14"/>
                <a:stretch>
                  <a:fillRect t="-10526" r="-1379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2337938" y="1448955"/>
                <a:ext cx="88545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2400" b="0" i="0" dirty="0">
                    <a:ea typeface="Cambria Math" panose="02040503050406030204" pitchFamily="18" charset="0"/>
                  </a:rPr>
                  <a:t>10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7938" y="1448955"/>
                <a:ext cx="885452" cy="461665"/>
              </a:xfrm>
              <a:prstGeom prst="rect">
                <a:avLst/>
              </a:prstGeom>
              <a:blipFill>
                <a:blip r:embed="rId15"/>
                <a:stretch>
                  <a:fillRect t="-10667" r="-1379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8" name="Picture 47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694658" y="923337"/>
            <a:ext cx="1257300" cy="467677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6660115" y="4702270"/>
                <a:ext cx="11191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b="0" i="0" dirty="0"/>
                  <a:t>25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0115" y="4702270"/>
                <a:ext cx="1119188" cy="461665"/>
              </a:xfrm>
              <a:prstGeom prst="rect">
                <a:avLst/>
              </a:prstGeom>
              <a:blipFill>
                <a:blip r:embed="rId17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/>
              <p:cNvSpPr txBox="1"/>
              <p:nvPr/>
            </p:nvSpPr>
            <p:spPr>
              <a:xfrm>
                <a:off x="6660115" y="4347647"/>
                <a:ext cx="11191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b="0" i="0" dirty="0"/>
                  <a:t>15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50" name="TextBox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0115" y="4347647"/>
                <a:ext cx="1119188" cy="461665"/>
              </a:xfrm>
              <a:prstGeom prst="rect">
                <a:avLst/>
              </a:prstGeom>
              <a:blipFill>
                <a:blip r:embed="rId18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6803336" y="3984431"/>
                <a:ext cx="11191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b="0" i="0" dirty="0"/>
                  <a:t>5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03336" y="3984431"/>
                <a:ext cx="1119188" cy="461665"/>
              </a:xfrm>
              <a:prstGeom prst="rect">
                <a:avLst/>
              </a:prstGeom>
              <a:blipFill>
                <a:blip r:embed="rId19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/>
              <p:cNvSpPr txBox="1"/>
              <p:nvPr/>
            </p:nvSpPr>
            <p:spPr>
              <a:xfrm>
                <a:off x="6527911" y="3633784"/>
                <a:ext cx="11191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2400" b="0" i="0" dirty="0"/>
                  <a:t>5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52" name="TextBox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27911" y="3633784"/>
                <a:ext cx="1119188" cy="461665"/>
              </a:xfrm>
              <a:prstGeom prst="rect">
                <a:avLst/>
              </a:prstGeom>
              <a:blipFill>
                <a:blip r:embed="rId20"/>
                <a:stretch>
                  <a:fillRect t="-10526" r="-1093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6527911" y="3282512"/>
                <a:ext cx="11191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2400" b="0" i="0" dirty="0">
                    <a:ea typeface="Cambria Math" panose="02040503050406030204" pitchFamily="18" charset="0"/>
                  </a:rPr>
                  <a:t>15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27911" y="3282512"/>
                <a:ext cx="1119188" cy="461665"/>
              </a:xfrm>
              <a:prstGeom prst="rect">
                <a:avLst/>
              </a:prstGeom>
              <a:blipFill>
                <a:blip r:embed="rId21"/>
                <a:stretch>
                  <a:fillRect t="-10526" r="-1093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6527911" y="2927838"/>
                <a:ext cx="11191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2400" i="0" dirty="0">
                    <a:ea typeface="Cambria Math" panose="02040503050406030204" pitchFamily="18" charset="0"/>
                  </a:rPr>
                  <a:t>2</a:t>
                </a:r>
                <a:r>
                  <a:rPr lang="en-GB" sz="2400" b="0" i="0" dirty="0">
                    <a:ea typeface="Cambria Math" panose="02040503050406030204" pitchFamily="18" charset="0"/>
                  </a:rPr>
                  <a:t>5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27911" y="2927838"/>
                <a:ext cx="1119188" cy="461665"/>
              </a:xfrm>
              <a:prstGeom prst="rect">
                <a:avLst/>
              </a:prstGeom>
              <a:blipFill>
                <a:blip r:embed="rId22"/>
                <a:stretch>
                  <a:fillRect t="-10526" r="-1093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/>
              <p:cNvSpPr txBox="1"/>
              <p:nvPr/>
            </p:nvSpPr>
            <p:spPr>
              <a:xfrm>
                <a:off x="6527911" y="2553941"/>
                <a:ext cx="11191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2400" b="0" i="0" dirty="0">
                    <a:ea typeface="Cambria Math" panose="02040503050406030204" pitchFamily="18" charset="0"/>
                  </a:rPr>
                  <a:t>35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55" name="TextBox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27911" y="2553941"/>
                <a:ext cx="1119188" cy="461665"/>
              </a:xfrm>
              <a:prstGeom prst="rect">
                <a:avLst/>
              </a:prstGeom>
              <a:blipFill>
                <a:blip r:embed="rId23"/>
                <a:stretch>
                  <a:fillRect t="-10526" r="-1093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/>
              <p:cNvSpPr txBox="1"/>
              <p:nvPr/>
            </p:nvSpPr>
            <p:spPr>
              <a:xfrm>
                <a:off x="6527911" y="2203684"/>
                <a:ext cx="11191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2400" i="0" dirty="0">
                    <a:ea typeface="Cambria Math" panose="02040503050406030204" pitchFamily="18" charset="0"/>
                  </a:rPr>
                  <a:t>4</a:t>
                </a:r>
                <a:r>
                  <a:rPr lang="en-GB" sz="2400" b="0" i="0" dirty="0">
                    <a:ea typeface="Cambria Math" panose="02040503050406030204" pitchFamily="18" charset="0"/>
                  </a:rPr>
                  <a:t>5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56" name="TextBox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27911" y="2203684"/>
                <a:ext cx="1119188" cy="461665"/>
              </a:xfrm>
              <a:prstGeom prst="rect">
                <a:avLst/>
              </a:prstGeom>
              <a:blipFill>
                <a:blip r:embed="rId24"/>
                <a:stretch>
                  <a:fillRect t="-10526" r="-1093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8" name="Straight Connector 57"/>
          <p:cNvCxnSpPr/>
          <p:nvPr/>
        </p:nvCxnSpPr>
        <p:spPr>
          <a:xfrm>
            <a:off x="5619619" y="4042010"/>
            <a:ext cx="1143554" cy="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/>
              <p:cNvSpPr txBox="1"/>
              <p:nvPr/>
            </p:nvSpPr>
            <p:spPr>
              <a:xfrm>
                <a:off x="6527911" y="1834534"/>
                <a:ext cx="11191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2400" b="0" i="0" dirty="0">
                    <a:ea typeface="Cambria Math" panose="02040503050406030204" pitchFamily="18" charset="0"/>
                  </a:rPr>
                  <a:t>55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63" name="TextBox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27911" y="1834534"/>
                <a:ext cx="1119188" cy="461665"/>
              </a:xfrm>
              <a:prstGeom prst="rect">
                <a:avLst/>
              </a:prstGeom>
              <a:blipFill>
                <a:blip r:embed="rId25"/>
                <a:stretch>
                  <a:fillRect t="-10526" r="-1093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/>
              <p:cNvSpPr txBox="1"/>
              <p:nvPr/>
            </p:nvSpPr>
            <p:spPr>
              <a:xfrm>
                <a:off x="6527911" y="1480467"/>
                <a:ext cx="11191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2400" i="0" dirty="0">
                    <a:ea typeface="Cambria Math" panose="02040503050406030204" pitchFamily="18" charset="0"/>
                  </a:rPr>
                  <a:t>6</a:t>
                </a:r>
                <a:r>
                  <a:rPr lang="en-GB" sz="2400" b="0" i="0" dirty="0">
                    <a:ea typeface="Cambria Math" panose="02040503050406030204" pitchFamily="18" charset="0"/>
                  </a:rPr>
                  <a:t>5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64" name="TextBox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27911" y="1480467"/>
                <a:ext cx="1119188" cy="461665"/>
              </a:xfrm>
              <a:prstGeom prst="rect">
                <a:avLst/>
              </a:prstGeom>
              <a:blipFill>
                <a:blip r:embed="rId26"/>
                <a:stretch>
                  <a:fillRect t="-10526" r="-1093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Box 64"/>
              <p:cNvSpPr txBox="1"/>
              <p:nvPr/>
            </p:nvSpPr>
            <p:spPr>
              <a:xfrm>
                <a:off x="4997436" y="3816156"/>
                <a:ext cx="11191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i="0" dirty="0"/>
                  <a:t>0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65" name="TextBox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97436" y="3816156"/>
                <a:ext cx="1119188" cy="461665"/>
              </a:xfrm>
              <a:prstGeom prst="rect">
                <a:avLst/>
              </a:prstGeom>
              <a:blipFill>
                <a:blip r:embed="rId27"/>
                <a:stretch>
                  <a:fillRect l="-8743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7" name="Straight Connector 66"/>
          <p:cNvCxnSpPr/>
          <p:nvPr/>
        </p:nvCxnSpPr>
        <p:spPr>
          <a:xfrm>
            <a:off x="1416058" y="3459841"/>
            <a:ext cx="1143554" cy="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146066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1"/>
      <p:bldP spid="50" grpId="1"/>
      <p:bldP spid="51" grpId="1"/>
      <p:bldP spid="52" grpId="1"/>
      <p:bldP spid="53" grpId="1"/>
      <p:bldP spid="54" grpId="1"/>
      <p:bldP spid="55" grpId="1"/>
      <p:bldP spid="56" grpId="1"/>
      <p:bldP spid="63" grpId="1"/>
      <p:bldP spid="64" grpId="1"/>
      <p:bldP spid="6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9159" y="997424"/>
            <a:ext cx="1219200" cy="46196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40224" y="997424"/>
            <a:ext cx="1095375" cy="4667250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2203355" y="1448955"/>
            <a:ext cx="1119562" cy="3694264"/>
            <a:chOff x="2203355" y="1448955"/>
            <a:chExt cx="1119562" cy="369426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7" name="TextBox 36"/>
                <p:cNvSpPr txBox="1"/>
                <p:nvPr/>
              </p:nvSpPr>
              <p:spPr>
                <a:xfrm>
                  <a:off x="2203542" y="4681554"/>
                  <a:ext cx="111918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14:m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sz="2400" b="0" i="0" dirty="0"/>
                    <a:t>8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℃</m:t>
                      </m:r>
                    </m:oMath>
                  </a14:m>
                  <a:endParaRPr lang="en-GB" sz="2400" dirty="0"/>
                </a:p>
              </p:txBody>
            </p:sp>
          </mc:Choice>
          <mc:Fallback xmlns="">
            <p:sp>
              <p:nvSpPr>
                <p:cNvPr id="37" name="TextBox 3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03542" y="4681554"/>
                  <a:ext cx="1119188" cy="461665"/>
                </a:xfrm>
                <a:prstGeom prst="rect">
                  <a:avLst/>
                </a:prstGeom>
                <a:blipFill>
                  <a:blip r:embed="rId7"/>
                  <a:stretch>
                    <a:fillRect t="-10526" r="-1087" b="-2894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8" name="TextBox 37"/>
                <p:cNvSpPr txBox="1"/>
                <p:nvPr/>
              </p:nvSpPr>
              <p:spPr>
                <a:xfrm>
                  <a:off x="2203542" y="4309883"/>
                  <a:ext cx="111918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14:m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sz="2400" dirty="0"/>
                    <a:t>6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℃</m:t>
                      </m:r>
                    </m:oMath>
                  </a14:m>
                  <a:endParaRPr lang="en-GB" sz="2400" dirty="0"/>
                </a:p>
              </p:txBody>
            </p:sp>
          </mc:Choice>
          <mc:Fallback xmlns="">
            <p:sp>
              <p:nvSpPr>
                <p:cNvPr id="38" name="TextBox 3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03542" y="4309883"/>
                  <a:ext cx="1119188" cy="461665"/>
                </a:xfrm>
                <a:prstGeom prst="rect">
                  <a:avLst/>
                </a:prstGeom>
                <a:blipFill>
                  <a:blip r:embed="rId8"/>
                  <a:stretch>
                    <a:fillRect t="-10526" r="-1087" b="-2894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9" name="TextBox 38"/>
                <p:cNvSpPr txBox="1"/>
                <p:nvPr/>
              </p:nvSpPr>
              <p:spPr>
                <a:xfrm>
                  <a:off x="2203542" y="3963572"/>
                  <a:ext cx="111918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14:m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sz="2400" dirty="0">
                      <a:ea typeface="Cambria Math" panose="02040503050406030204" pitchFamily="18" charset="0"/>
                    </a:rPr>
                    <a:t>4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℃</m:t>
                      </m:r>
                    </m:oMath>
                  </a14:m>
                  <a:endParaRPr lang="en-GB" sz="2400" dirty="0"/>
                </a:p>
              </p:txBody>
            </p:sp>
          </mc:Choice>
          <mc:Fallback xmlns="">
            <p:sp>
              <p:nvSpPr>
                <p:cNvPr id="39" name="TextBox 3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03542" y="3963572"/>
                  <a:ext cx="1119188" cy="461665"/>
                </a:xfrm>
                <a:prstGeom prst="rect">
                  <a:avLst/>
                </a:prstGeom>
                <a:blipFill>
                  <a:blip r:embed="rId9"/>
                  <a:stretch>
                    <a:fillRect t="-10526" r="-1087" b="-2894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0" name="TextBox 39"/>
                <p:cNvSpPr txBox="1"/>
                <p:nvPr/>
              </p:nvSpPr>
              <p:spPr>
                <a:xfrm>
                  <a:off x="2203542" y="3604581"/>
                  <a:ext cx="111918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14:m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sz="2400" dirty="0">
                      <a:ea typeface="Cambria Math" panose="02040503050406030204" pitchFamily="18" charset="0"/>
                    </a:rPr>
                    <a:t>2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℃</m:t>
                      </m:r>
                    </m:oMath>
                  </a14:m>
                  <a:endParaRPr lang="en-GB" sz="2400" dirty="0"/>
                </a:p>
              </p:txBody>
            </p:sp>
          </mc:Choice>
          <mc:Fallback xmlns="">
            <p:sp>
              <p:nvSpPr>
                <p:cNvPr id="40" name="TextBox 3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03542" y="3604581"/>
                  <a:ext cx="1119188" cy="461665"/>
                </a:xfrm>
                <a:prstGeom prst="rect">
                  <a:avLst/>
                </a:prstGeom>
                <a:blipFill>
                  <a:blip r:embed="rId10"/>
                  <a:stretch>
                    <a:fillRect t="-10526" r="-1087" b="-2894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1" name="TextBox 40"/>
                <p:cNvSpPr txBox="1"/>
                <p:nvPr/>
              </p:nvSpPr>
              <p:spPr>
                <a:xfrm>
                  <a:off x="2203542" y="3215695"/>
                  <a:ext cx="111918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GB" sz="2400" i="0" dirty="0">
                      <a:ea typeface="Cambria Math" panose="02040503050406030204" pitchFamily="18" charset="0"/>
                    </a:rPr>
                    <a:t>0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℃</m:t>
                      </m:r>
                    </m:oMath>
                  </a14:m>
                  <a:endParaRPr lang="en-GB" sz="2400" dirty="0"/>
                </a:p>
              </p:txBody>
            </p:sp>
          </mc:Choice>
          <mc:Fallback xmlns="">
            <p:sp>
              <p:nvSpPr>
                <p:cNvPr id="41" name="TextBox 4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03542" y="3215695"/>
                  <a:ext cx="1119188" cy="461665"/>
                </a:xfrm>
                <a:prstGeom prst="rect">
                  <a:avLst/>
                </a:prstGeom>
                <a:blipFill>
                  <a:blip r:embed="rId11"/>
                  <a:stretch>
                    <a:fillRect t="-10667" r="-1087" b="-3066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2" name="TextBox 41"/>
                <p:cNvSpPr txBox="1"/>
                <p:nvPr/>
              </p:nvSpPr>
              <p:spPr>
                <a:xfrm>
                  <a:off x="2203542" y="2869384"/>
                  <a:ext cx="111918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GB" sz="2400" i="0" dirty="0">
                      <a:ea typeface="Cambria Math" panose="02040503050406030204" pitchFamily="18" charset="0"/>
                    </a:rPr>
                    <a:t>2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℃</m:t>
                      </m:r>
                    </m:oMath>
                  </a14:m>
                  <a:endParaRPr lang="en-GB" sz="2400" dirty="0"/>
                </a:p>
              </p:txBody>
            </p:sp>
          </mc:Choice>
          <mc:Fallback xmlns="">
            <p:sp>
              <p:nvSpPr>
                <p:cNvPr id="42" name="TextBox 4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03542" y="2869384"/>
                  <a:ext cx="1119188" cy="461665"/>
                </a:xfrm>
                <a:prstGeom prst="rect">
                  <a:avLst/>
                </a:prstGeom>
                <a:blipFill>
                  <a:blip r:embed="rId12"/>
                  <a:stretch>
                    <a:fillRect t="-10667" r="-1087" b="-3066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3" name="TextBox 42"/>
                <p:cNvSpPr txBox="1"/>
                <p:nvPr/>
              </p:nvSpPr>
              <p:spPr>
                <a:xfrm>
                  <a:off x="2203542" y="2517878"/>
                  <a:ext cx="111918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GB" sz="2400" b="0" i="0" dirty="0">
                      <a:ea typeface="Cambria Math" panose="02040503050406030204" pitchFamily="18" charset="0"/>
                    </a:rPr>
                    <a:t>4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℃</m:t>
                      </m:r>
                    </m:oMath>
                  </a14:m>
                  <a:endParaRPr lang="en-GB" sz="2400" dirty="0"/>
                </a:p>
              </p:txBody>
            </p:sp>
          </mc:Choice>
          <mc:Fallback xmlns="">
            <p:sp>
              <p:nvSpPr>
                <p:cNvPr id="43" name="TextBox 4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03542" y="2517878"/>
                  <a:ext cx="1119188" cy="461665"/>
                </a:xfrm>
                <a:prstGeom prst="rect">
                  <a:avLst/>
                </a:prstGeom>
                <a:blipFill>
                  <a:blip r:embed="rId13"/>
                  <a:stretch>
                    <a:fillRect t="-10526" r="-1087" b="-2894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4" name="TextBox 43"/>
                <p:cNvSpPr txBox="1"/>
                <p:nvPr/>
              </p:nvSpPr>
              <p:spPr>
                <a:xfrm>
                  <a:off x="2203542" y="2190392"/>
                  <a:ext cx="111918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GB" sz="2400" i="0" dirty="0">
                      <a:ea typeface="Cambria Math" panose="02040503050406030204" pitchFamily="18" charset="0"/>
                    </a:rPr>
                    <a:t>6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℃</m:t>
                      </m:r>
                    </m:oMath>
                  </a14:m>
                  <a:endParaRPr lang="en-GB" sz="2400" dirty="0"/>
                </a:p>
              </p:txBody>
            </p:sp>
          </mc:Choice>
          <mc:Fallback xmlns="">
            <p:sp>
              <p:nvSpPr>
                <p:cNvPr id="44" name="TextBox 4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03542" y="2190392"/>
                  <a:ext cx="1119188" cy="461665"/>
                </a:xfrm>
                <a:prstGeom prst="rect">
                  <a:avLst/>
                </a:prstGeom>
                <a:blipFill>
                  <a:blip r:embed="rId14"/>
                  <a:stretch>
                    <a:fillRect t="-10526" r="-1087" b="-2894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5" name="TextBox 44"/>
                <p:cNvSpPr txBox="1"/>
                <p:nvPr/>
              </p:nvSpPr>
              <p:spPr>
                <a:xfrm>
                  <a:off x="2203355" y="1812576"/>
                  <a:ext cx="111918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GB" sz="2400" i="0" dirty="0">
                      <a:ea typeface="Cambria Math" panose="02040503050406030204" pitchFamily="18" charset="0"/>
                    </a:rPr>
                    <a:t>8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℃</m:t>
                      </m:r>
                    </m:oMath>
                  </a14:m>
                  <a:endParaRPr lang="en-GB" sz="2400" dirty="0"/>
                </a:p>
              </p:txBody>
            </p:sp>
          </mc:Choice>
          <mc:Fallback xmlns="">
            <p:sp>
              <p:nvSpPr>
                <p:cNvPr id="45" name="TextBox 4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03355" y="1812576"/>
                  <a:ext cx="1119188" cy="461665"/>
                </a:xfrm>
                <a:prstGeom prst="rect">
                  <a:avLst/>
                </a:prstGeom>
                <a:blipFill>
                  <a:blip r:embed="rId15"/>
                  <a:stretch>
                    <a:fillRect t="-10526" r="-1087" b="-2894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6" name="TextBox 45"/>
                <p:cNvSpPr txBox="1"/>
                <p:nvPr/>
              </p:nvSpPr>
              <p:spPr>
                <a:xfrm>
                  <a:off x="2203729" y="1448955"/>
                  <a:ext cx="111918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GB" sz="2400" b="0" i="0" dirty="0">
                      <a:ea typeface="Cambria Math" panose="02040503050406030204" pitchFamily="18" charset="0"/>
                    </a:rPr>
                    <a:t>10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℃</m:t>
                      </m:r>
                    </m:oMath>
                  </a14:m>
                  <a:endParaRPr lang="en-GB" sz="2400" dirty="0"/>
                </a:p>
              </p:txBody>
            </p:sp>
          </mc:Choice>
          <mc:Fallback xmlns="">
            <p:sp>
              <p:nvSpPr>
                <p:cNvPr id="46" name="TextBox 4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03729" y="1448955"/>
                  <a:ext cx="1119188" cy="461665"/>
                </a:xfrm>
                <a:prstGeom prst="rect">
                  <a:avLst/>
                </a:prstGeom>
                <a:blipFill>
                  <a:blip r:embed="rId16"/>
                  <a:stretch>
                    <a:fillRect t="-10667" r="-1093" b="-3066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27" name="TextBox 26"/>
          <p:cNvSpPr txBox="1"/>
          <p:nvPr/>
        </p:nvSpPr>
        <p:spPr>
          <a:xfrm>
            <a:off x="5684825" y="725439"/>
            <a:ext cx="11191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Milan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477486" y="725439"/>
            <a:ext cx="11191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Paris</a:t>
            </a:r>
          </a:p>
        </p:txBody>
      </p:sp>
      <p:grpSp>
        <p:nvGrpSpPr>
          <p:cNvPr id="30" name="Group 29"/>
          <p:cNvGrpSpPr/>
          <p:nvPr/>
        </p:nvGrpSpPr>
        <p:grpSpPr>
          <a:xfrm>
            <a:off x="6463022" y="1470989"/>
            <a:ext cx="1405630" cy="3694264"/>
            <a:chOff x="2247423" y="1470989"/>
            <a:chExt cx="1405630" cy="369426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1" name="TextBox 30"/>
                <p:cNvSpPr txBox="1"/>
                <p:nvPr/>
              </p:nvSpPr>
              <p:spPr>
                <a:xfrm>
                  <a:off x="2368610" y="4703588"/>
                  <a:ext cx="111918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sz="2400" b="0" i="0" dirty="0"/>
                    <a:t>20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℃</m:t>
                      </m:r>
                    </m:oMath>
                  </a14:m>
                  <a:endParaRPr lang="en-GB" sz="2400" dirty="0"/>
                </a:p>
              </p:txBody>
            </p:sp>
          </mc:Choice>
          <mc:Fallback xmlns="">
            <p:sp>
              <p:nvSpPr>
                <p:cNvPr id="31" name="TextBox 3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368610" y="4703588"/>
                  <a:ext cx="1119188" cy="461665"/>
                </a:xfrm>
                <a:prstGeom prst="rect">
                  <a:avLst/>
                </a:prstGeom>
                <a:blipFill>
                  <a:blip r:embed="rId17"/>
                  <a:stretch>
                    <a:fillRect t="-10667" b="-3066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2" name="TextBox 31"/>
                <p:cNvSpPr txBox="1"/>
                <p:nvPr/>
              </p:nvSpPr>
              <p:spPr>
                <a:xfrm>
                  <a:off x="2368610" y="4331917"/>
                  <a:ext cx="111918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sz="2400" b="0" i="0" dirty="0"/>
                    <a:t>15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℃</m:t>
                      </m:r>
                    </m:oMath>
                  </a14:m>
                  <a:endParaRPr lang="en-GB" sz="2400" dirty="0"/>
                </a:p>
              </p:txBody>
            </p:sp>
          </mc:Choice>
          <mc:Fallback xmlns="">
            <p:sp>
              <p:nvSpPr>
                <p:cNvPr id="32" name="TextBox 3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368610" y="4331917"/>
                  <a:ext cx="1119188" cy="461665"/>
                </a:xfrm>
                <a:prstGeom prst="rect">
                  <a:avLst/>
                </a:prstGeom>
                <a:blipFill>
                  <a:blip r:embed="rId18"/>
                  <a:stretch>
                    <a:fillRect t="-10667" b="-3066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3" name="TextBox 32"/>
                <p:cNvSpPr txBox="1"/>
                <p:nvPr/>
              </p:nvSpPr>
              <p:spPr>
                <a:xfrm>
                  <a:off x="2368610" y="3985606"/>
                  <a:ext cx="111918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sz="2400" b="0" i="0" dirty="0">
                      <a:ea typeface="Cambria Math" panose="02040503050406030204" pitchFamily="18" charset="0"/>
                    </a:rPr>
                    <a:t>10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℃</m:t>
                      </m:r>
                    </m:oMath>
                  </a14:m>
                  <a:endParaRPr lang="en-GB" sz="2400" dirty="0"/>
                </a:p>
              </p:txBody>
            </p:sp>
          </mc:Choice>
          <mc:Fallback xmlns="">
            <p:sp>
              <p:nvSpPr>
                <p:cNvPr id="33" name="TextBox 3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368610" y="3985606"/>
                  <a:ext cx="1119188" cy="461665"/>
                </a:xfrm>
                <a:prstGeom prst="rect">
                  <a:avLst/>
                </a:prstGeom>
                <a:blipFill>
                  <a:blip r:embed="rId19"/>
                  <a:stretch>
                    <a:fillRect t="-10526" b="-2894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TextBox 33"/>
                <p:cNvSpPr txBox="1"/>
                <p:nvPr/>
              </p:nvSpPr>
              <p:spPr>
                <a:xfrm>
                  <a:off x="2533865" y="3626615"/>
                  <a:ext cx="111918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sz="2400" b="0" i="0" dirty="0">
                      <a:ea typeface="Cambria Math" panose="02040503050406030204" pitchFamily="18" charset="0"/>
                    </a:rPr>
                    <a:t>5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℃</m:t>
                      </m:r>
                    </m:oMath>
                  </a14:m>
                  <a:endParaRPr lang="en-GB" sz="2400" dirty="0"/>
                </a:p>
              </p:txBody>
            </p:sp>
          </mc:Choice>
          <mc:Fallback xmlns="">
            <p:sp>
              <p:nvSpPr>
                <p:cNvPr id="34" name="TextBox 3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33865" y="3626615"/>
                  <a:ext cx="1119188" cy="461665"/>
                </a:xfrm>
                <a:prstGeom prst="rect">
                  <a:avLst/>
                </a:prstGeom>
                <a:blipFill>
                  <a:blip r:embed="rId20"/>
                  <a:stretch>
                    <a:fillRect t="-10526" b="-2894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5" name="TextBox 34"/>
                <p:cNvSpPr txBox="1"/>
                <p:nvPr/>
              </p:nvSpPr>
              <p:spPr>
                <a:xfrm>
                  <a:off x="2247423" y="3237729"/>
                  <a:ext cx="111918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GB" sz="2400" i="0" dirty="0">
                      <a:ea typeface="Cambria Math" panose="02040503050406030204" pitchFamily="18" charset="0"/>
                    </a:rPr>
                    <a:t>0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℃</m:t>
                      </m:r>
                    </m:oMath>
                  </a14:m>
                  <a:endParaRPr lang="en-GB" sz="2400" dirty="0"/>
                </a:p>
              </p:txBody>
            </p:sp>
          </mc:Choice>
          <mc:Fallback xmlns="">
            <p:sp>
              <p:nvSpPr>
                <p:cNvPr id="35" name="TextBox 3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47423" y="3237729"/>
                  <a:ext cx="1119188" cy="461665"/>
                </a:xfrm>
                <a:prstGeom prst="rect">
                  <a:avLst/>
                </a:prstGeom>
                <a:blipFill>
                  <a:blip r:embed="rId21"/>
                  <a:stretch>
                    <a:fillRect t="-10526" r="-1087" b="-2894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7" name="TextBox 46"/>
                <p:cNvSpPr txBox="1"/>
                <p:nvPr/>
              </p:nvSpPr>
              <p:spPr>
                <a:xfrm>
                  <a:off x="2247423" y="2891418"/>
                  <a:ext cx="111918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GB" sz="2400" i="0" dirty="0">
                      <a:ea typeface="Cambria Math" panose="02040503050406030204" pitchFamily="18" charset="0"/>
                    </a:rPr>
                    <a:t>5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℃</m:t>
                      </m:r>
                    </m:oMath>
                  </a14:m>
                  <a:endParaRPr lang="en-GB" sz="2400" dirty="0"/>
                </a:p>
              </p:txBody>
            </p:sp>
          </mc:Choice>
          <mc:Fallback xmlns="">
            <p:sp>
              <p:nvSpPr>
                <p:cNvPr id="47" name="TextBox 4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47423" y="2891418"/>
                  <a:ext cx="1119188" cy="461665"/>
                </a:xfrm>
                <a:prstGeom prst="rect">
                  <a:avLst/>
                </a:prstGeom>
                <a:blipFill>
                  <a:blip r:embed="rId22"/>
                  <a:stretch>
                    <a:fillRect t="-10526" r="-1087" b="-2894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7" name="TextBox 56"/>
                <p:cNvSpPr txBox="1"/>
                <p:nvPr/>
              </p:nvSpPr>
              <p:spPr>
                <a:xfrm>
                  <a:off x="2247423" y="2539912"/>
                  <a:ext cx="111918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GB" sz="2400" i="0" dirty="0">
                      <a:ea typeface="Cambria Math" panose="02040503050406030204" pitchFamily="18" charset="0"/>
                    </a:rPr>
                    <a:t>1</a:t>
                  </a:r>
                  <a:r>
                    <a:rPr lang="en-GB" sz="2400" b="0" i="0" dirty="0">
                      <a:ea typeface="Cambria Math" panose="02040503050406030204" pitchFamily="18" charset="0"/>
                    </a:rPr>
                    <a:t>0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℃</m:t>
                      </m:r>
                    </m:oMath>
                  </a14:m>
                  <a:endParaRPr lang="en-GB" sz="2400" dirty="0"/>
                </a:p>
              </p:txBody>
            </p:sp>
          </mc:Choice>
          <mc:Fallback xmlns="">
            <p:sp>
              <p:nvSpPr>
                <p:cNvPr id="57" name="TextBox 5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47423" y="2539912"/>
                  <a:ext cx="1119188" cy="461665"/>
                </a:xfrm>
                <a:prstGeom prst="rect">
                  <a:avLst/>
                </a:prstGeom>
                <a:blipFill>
                  <a:blip r:embed="rId23"/>
                  <a:stretch>
                    <a:fillRect t="-10667" r="-1087" b="-3066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9" name="TextBox 58"/>
                <p:cNvSpPr txBox="1"/>
                <p:nvPr/>
              </p:nvSpPr>
              <p:spPr>
                <a:xfrm>
                  <a:off x="2247423" y="2212426"/>
                  <a:ext cx="111918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GB" sz="2400" i="0" dirty="0">
                      <a:ea typeface="Cambria Math" panose="02040503050406030204" pitchFamily="18" charset="0"/>
                    </a:rPr>
                    <a:t>1</a:t>
                  </a:r>
                  <a:r>
                    <a:rPr lang="en-GB" sz="2400" b="0" i="0" dirty="0">
                      <a:ea typeface="Cambria Math" panose="02040503050406030204" pitchFamily="18" charset="0"/>
                    </a:rPr>
                    <a:t>5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℃</m:t>
                      </m:r>
                    </m:oMath>
                  </a14:m>
                  <a:endParaRPr lang="en-GB" sz="2400" dirty="0"/>
                </a:p>
              </p:txBody>
            </p:sp>
          </mc:Choice>
          <mc:Fallback xmlns="">
            <p:sp>
              <p:nvSpPr>
                <p:cNvPr id="59" name="TextBox 5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47423" y="2212426"/>
                  <a:ext cx="1119188" cy="461665"/>
                </a:xfrm>
                <a:prstGeom prst="rect">
                  <a:avLst/>
                </a:prstGeom>
                <a:blipFill>
                  <a:blip r:embed="rId24"/>
                  <a:stretch>
                    <a:fillRect t="-10526" r="-1087" b="-2894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0" name="TextBox 59"/>
                <p:cNvSpPr txBox="1"/>
                <p:nvPr/>
              </p:nvSpPr>
              <p:spPr>
                <a:xfrm>
                  <a:off x="2247423" y="1834610"/>
                  <a:ext cx="111918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GB" sz="2400" i="0" dirty="0">
                      <a:ea typeface="Cambria Math" panose="02040503050406030204" pitchFamily="18" charset="0"/>
                    </a:rPr>
                    <a:t>2</a:t>
                  </a:r>
                  <a:r>
                    <a:rPr lang="en-GB" sz="2400" b="0" i="0" dirty="0">
                      <a:ea typeface="Cambria Math" panose="02040503050406030204" pitchFamily="18" charset="0"/>
                    </a:rPr>
                    <a:t>0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℃</m:t>
                      </m:r>
                    </m:oMath>
                  </a14:m>
                  <a:endParaRPr lang="en-GB" sz="2400" dirty="0"/>
                </a:p>
              </p:txBody>
            </p:sp>
          </mc:Choice>
          <mc:Fallback xmlns="">
            <p:sp>
              <p:nvSpPr>
                <p:cNvPr id="60" name="TextBox 5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47423" y="1834610"/>
                  <a:ext cx="1119188" cy="461665"/>
                </a:xfrm>
                <a:prstGeom prst="rect">
                  <a:avLst/>
                </a:prstGeom>
                <a:blipFill>
                  <a:blip r:embed="rId25"/>
                  <a:stretch>
                    <a:fillRect t="-10526" r="-1087" b="-2894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1" name="TextBox 60"/>
                <p:cNvSpPr txBox="1"/>
                <p:nvPr/>
              </p:nvSpPr>
              <p:spPr>
                <a:xfrm>
                  <a:off x="2247423" y="1470989"/>
                  <a:ext cx="111918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GB" sz="2400" i="0" dirty="0">
                      <a:ea typeface="Cambria Math" panose="02040503050406030204" pitchFamily="18" charset="0"/>
                    </a:rPr>
                    <a:t>2</a:t>
                  </a:r>
                  <a:r>
                    <a:rPr lang="en-GB" sz="2400" b="0" i="0" dirty="0">
                      <a:ea typeface="Cambria Math" panose="02040503050406030204" pitchFamily="18" charset="0"/>
                    </a:rPr>
                    <a:t>5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℃</m:t>
                      </m:r>
                    </m:oMath>
                  </a14:m>
                  <a:endParaRPr lang="en-GB" sz="2400" dirty="0"/>
                </a:p>
              </p:txBody>
            </p:sp>
          </mc:Choice>
          <mc:Fallback xmlns="">
            <p:sp>
              <p:nvSpPr>
                <p:cNvPr id="61" name="TextBox 6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47423" y="1470989"/>
                  <a:ext cx="1119188" cy="461665"/>
                </a:xfrm>
                <a:prstGeom prst="rect">
                  <a:avLst/>
                </a:prstGeom>
                <a:blipFill>
                  <a:blip r:embed="rId26"/>
                  <a:stretch>
                    <a:fillRect t="-10526" r="-1087" b="-2894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62" name="Straight Connector 61"/>
          <p:cNvCxnSpPr/>
          <p:nvPr/>
        </p:nvCxnSpPr>
        <p:spPr>
          <a:xfrm>
            <a:off x="5485342" y="3854923"/>
            <a:ext cx="1143554" cy="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>
            <a:off x="1313824" y="2930261"/>
            <a:ext cx="1143554" cy="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Box 70"/>
              <p:cNvSpPr txBox="1"/>
              <p:nvPr/>
            </p:nvSpPr>
            <p:spPr>
              <a:xfrm>
                <a:off x="2888540" y="5729323"/>
                <a:ext cx="320791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Difference of 8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71" name="TextBox 7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88540" y="5729323"/>
                <a:ext cx="3207913" cy="461665"/>
              </a:xfrm>
              <a:prstGeom prst="rect">
                <a:avLst/>
              </a:prstGeom>
              <a:blipFill>
                <a:blip r:embed="rId27"/>
                <a:stretch>
                  <a:fillRect l="-3042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0" name="Straight Connector 49"/>
          <p:cNvCxnSpPr/>
          <p:nvPr/>
        </p:nvCxnSpPr>
        <p:spPr>
          <a:xfrm>
            <a:off x="1313824" y="4391141"/>
            <a:ext cx="1143554" cy="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1566724" y="2990560"/>
            <a:ext cx="0" cy="133034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>
            <a:off x="2377202" y="2930261"/>
            <a:ext cx="0" cy="202045"/>
          </a:xfrm>
          <a:prstGeom prst="straightConnector1">
            <a:avLst/>
          </a:prstGeom>
          <a:ln w="25400">
            <a:headEnd type="triangl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>
            <a:off x="2377202" y="3114672"/>
            <a:ext cx="0" cy="202045"/>
          </a:xfrm>
          <a:prstGeom prst="straightConnector1">
            <a:avLst/>
          </a:prstGeom>
          <a:ln w="25400">
            <a:headEnd type="triangl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>
            <a:off x="2377202" y="3284706"/>
            <a:ext cx="0" cy="202045"/>
          </a:xfrm>
          <a:prstGeom prst="straightConnector1">
            <a:avLst/>
          </a:prstGeom>
          <a:ln w="25400">
            <a:headEnd type="triangl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>
            <a:off x="2377202" y="3469117"/>
            <a:ext cx="0" cy="202045"/>
          </a:xfrm>
          <a:prstGeom prst="straightConnector1">
            <a:avLst/>
          </a:prstGeom>
          <a:ln w="25400">
            <a:headEnd type="triangl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/>
          <p:nvPr/>
        </p:nvCxnSpPr>
        <p:spPr>
          <a:xfrm>
            <a:off x="2377202" y="3647395"/>
            <a:ext cx="0" cy="202045"/>
          </a:xfrm>
          <a:prstGeom prst="straightConnector1">
            <a:avLst/>
          </a:prstGeom>
          <a:ln w="25400">
            <a:headEnd type="triangl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/>
          <p:nvPr/>
        </p:nvCxnSpPr>
        <p:spPr>
          <a:xfrm>
            <a:off x="2377202" y="3831806"/>
            <a:ext cx="0" cy="202045"/>
          </a:xfrm>
          <a:prstGeom prst="straightConnector1">
            <a:avLst/>
          </a:prstGeom>
          <a:ln w="25400">
            <a:headEnd type="triangl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/>
          <p:nvPr/>
        </p:nvCxnSpPr>
        <p:spPr>
          <a:xfrm>
            <a:off x="2377202" y="4001840"/>
            <a:ext cx="0" cy="202045"/>
          </a:xfrm>
          <a:prstGeom prst="straightConnector1">
            <a:avLst/>
          </a:prstGeom>
          <a:ln w="25400">
            <a:headEnd type="triangl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Arrow Connector 63"/>
          <p:cNvCxnSpPr/>
          <p:nvPr/>
        </p:nvCxnSpPr>
        <p:spPr>
          <a:xfrm>
            <a:off x="2377202" y="4186251"/>
            <a:ext cx="0" cy="202045"/>
          </a:xfrm>
          <a:prstGeom prst="straightConnector1">
            <a:avLst/>
          </a:prstGeom>
          <a:ln w="25400">
            <a:headEnd type="triangl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504962" y="4181758"/>
                <a:ext cx="121688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>
                    <a:latin typeface="Calibri" panose="020F0502020204030204" pitchFamily="34" charset="0"/>
                  </a:rPr>
                  <a:t>5</a:t>
                </a:r>
              </a:p>
            </p:txBody>
          </p:sp>
        </mc:Choice>
        <mc:Fallback xmlns=""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962" y="4181758"/>
                <a:ext cx="1216885" cy="400110"/>
              </a:xfrm>
              <a:prstGeom prst="rect">
                <a:avLst/>
              </a:prstGeom>
              <a:blipFill>
                <a:blip r:embed="rId29"/>
                <a:stretch>
                  <a:fillRect t="-9091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8" name="TextBox 6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51781" y="2730206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65087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65" grpId="0"/>
      <p:bldP spid="6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TextBox 49"/>
          <p:cNvSpPr txBox="1"/>
          <p:nvPr/>
        </p:nvSpPr>
        <p:spPr>
          <a:xfrm>
            <a:off x="1693404" y="1744026"/>
            <a:ext cx="71856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many degrees warmer is it in London?</a:t>
            </a:r>
          </a:p>
        </p:txBody>
      </p:sp>
      <p:cxnSp>
        <p:nvCxnSpPr>
          <p:cNvPr id="51" name="Straight Connector 50"/>
          <p:cNvCxnSpPr/>
          <p:nvPr/>
        </p:nvCxnSpPr>
        <p:spPr>
          <a:xfrm>
            <a:off x="991214" y="4864459"/>
            <a:ext cx="6657316" cy="1029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4309021" y="4543546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3" name="TextBox 7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091288" y="5149798"/>
            <a:ext cx="24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236260" y="5149798"/>
            <a:ext cx="121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9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7" name="TextBox 76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491587" y="5149798"/>
                <a:ext cx="121688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4</a:t>
                </a:r>
              </a:p>
            </p:txBody>
          </p:sp>
        </mc:Choice>
        <mc:Fallback xmlns="">
          <p:sp>
            <p:nvSpPr>
              <p:cNvPr id="77" name="TextBox 76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1587" y="5149798"/>
                <a:ext cx="1216885" cy="461665"/>
              </a:xfrm>
              <a:prstGeom prst="rect">
                <a:avLst/>
              </a:prstGeom>
              <a:blipFill>
                <a:blip r:embed="rId5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2" name="Straight Connector 81"/>
          <p:cNvCxnSpPr>
            <a:stCxn id="84" idx="1"/>
          </p:cNvCxnSpPr>
          <p:nvPr/>
        </p:nvCxnSpPr>
        <p:spPr>
          <a:xfrm flipH="1">
            <a:off x="3191248" y="4560940"/>
            <a:ext cx="5860" cy="64785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>
            <a:off x="6836809" y="4530264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V="1">
            <a:off x="3257207" y="4740721"/>
            <a:ext cx="1002010" cy="5255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197108" y="4330107"/>
            <a:ext cx="121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4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917463" y="4324408"/>
            <a:ext cx="121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9</a:t>
            </a:r>
          </a:p>
        </p:txBody>
      </p:sp>
      <p:cxnSp>
        <p:nvCxnSpPr>
          <p:cNvPr id="86" name="Straight Arrow Connector 85"/>
          <p:cNvCxnSpPr/>
          <p:nvPr/>
        </p:nvCxnSpPr>
        <p:spPr>
          <a:xfrm>
            <a:off x="4348944" y="4732121"/>
            <a:ext cx="2424862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7" name="TextBox 86"/>
              <p:cNvSpPr txBox="1"/>
              <p:nvPr/>
            </p:nvSpPr>
            <p:spPr>
              <a:xfrm>
                <a:off x="2705899" y="5691954"/>
                <a:ext cx="320791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ea typeface="Cambria Math" panose="02040503050406030204" pitchFamily="18" charset="0"/>
                  </a:rPr>
                  <a:t>13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r>
                  <a:rPr lang="en-GB" sz="2400" dirty="0"/>
                  <a:t> warmer in London</a:t>
                </a:r>
              </a:p>
            </p:txBody>
          </p:sp>
        </mc:Choice>
        <mc:Fallback xmlns="">
          <p:sp>
            <p:nvSpPr>
              <p:cNvPr id="87" name="TextBox 8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5899" y="5691954"/>
                <a:ext cx="3207913" cy="461665"/>
              </a:xfrm>
              <a:prstGeom prst="rect">
                <a:avLst/>
              </a:prstGeom>
              <a:blipFill>
                <a:blip r:embed="rId6"/>
                <a:stretch>
                  <a:fillRect l="-3042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4" name="Table 1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521343825"/>
                  </p:ext>
                </p:extLst>
              </p:nvPr>
            </p:nvGraphicFramePr>
            <p:xfrm>
              <a:off x="1435656" y="753767"/>
              <a:ext cx="6096000" cy="9144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048000">
                      <a:extLst>
                        <a:ext uri="{9D8B030D-6E8A-4147-A177-3AD203B41FA5}">
                          <a16:colId xmlns:a16="http://schemas.microsoft.com/office/drawing/2014/main" val="4253269085"/>
                        </a:ext>
                      </a:extLst>
                    </a:gridCol>
                    <a:gridCol w="3048000">
                      <a:extLst>
                        <a:ext uri="{9D8B030D-6E8A-4147-A177-3AD203B41FA5}">
                          <a16:colId xmlns:a16="http://schemas.microsoft.com/office/drawing/2014/main" val="3704940185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/>
                            <a:t>London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/>
                            <a:t>Chicago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283963426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i="0" dirty="0">
                              <a:latin typeface="+mn-lt"/>
                              <a:ea typeface="+mn-ea"/>
                            </a:rPr>
                            <a:t>9</a:t>
                          </a:r>
                          <a14:m>
                            <m:oMath xmlns:m="http://schemas.openxmlformats.org/officeDocument/2006/math">
                              <m:r>
                                <a:rPr lang="en-GB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℃</m:t>
                              </m:r>
                            </m:oMath>
                          </a14:m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r>
                                <a:rPr lang="en-GB" sz="2400" b="0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</m:oMath>
                          </a14:m>
                          <a:r>
                            <a:rPr lang="en-GB" sz="2400" dirty="0"/>
                            <a:t>4</a:t>
                          </a:r>
                          <a14:m>
                            <m:oMath xmlns:m="http://schemas.openxmlformats.org/officeDocument/2006/math">
                              <m:r>
                                <a:rPr lang="en-GB" sz="2400" i="1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℃</m:t>
                              </m:r>
                            </m:oMath>
                          </a14:m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249589233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4" name="Table 1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521343825"/>
                  </p:ext>
                </p:extLst>
              </p:nvPr>
            </p:nvGraphicFramePr>
            <p:xfrm>
              <a:off x="1435656" y="753767"/>
              <a:ext cx="6096000" cy="9144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048000">
                      <a:extLst>
                        <a:ext uri="{9D8B030D-6E8A-4147-A177-3AD203B41FA5}">
                          <a16:colId xmlns:a16="http://schemas.microsoft.com/office/drawing/2014/main" val="4253269085"/>
                        </a:ext>
                      </a:extLst>
                    </a:gridCol>
                    <a:gridCol w="3048000">
                      <a:extLst>
                        <a:ext uri="{9D8B030D-6E8A-4147-A177-3AD203B41FA5}">
                          <a16:colId xmlns:a16="http://schemas.microsoft.com/office/drawing/2014/main" val="3704940185"/>
                        </a:ext>
                      </a:extLst>
                    </a:gridCol>
                  </a:tblGrid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/>
                            <a:t>London</a:t>
                          </a:r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/>
                            <a:t>Chicago</a:t>
                          </a:r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2839634260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7"/>
                          <a:stretch>
                            <a:fillRect l="-200" t="-110667" r="-100200" b="-30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7"/>
                          <a:stretch>
                            <a:fillRect l="-100400" t="-110667" r="-400" b="-3066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95892339"/>
                      </a:ext>
                    </a:extLst>
                  </a:tr>
                </a:tbl>
              </a:graphicData>
            </a:graphic>
          </p:graphicFrame>
        </mc:Fallback>
      </mc:AlternateContent>
      <p:graphicFrame>
        <p:nvGraphicFramePr>
          <p:cNvPr id="88" name="Table 8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5755510"/>
              </p:ext>
            </p:extLst>
          </p:nvPr>
        </p:nvGraphicFramePr>
        <p:xfrm>
          <a:off x="1120614" y="3073125"/>
          <a:ext cx="6252300" cy="5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5230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grpSp>
        <p:nvGrpSpPr>
          <p:cNvPr id="16" name="Group 15"/>
          <p:cNvGrpSpPr/>
          <p:nvPr/>
        </p:nvGrpSpPr>
        <p:grpSpPr>
          <a:xfrm>
            <a:off x="1435496" y="3073125"/>
            <a:ext cx="5606919" cy="550540"/>
            <a:chOff x="1501392" y="3073125"/>
            <a:chExt cx="5606919" cy="550540"/>
          </a:xfrm>
        </p:grpSpPr>
        <p:cxnSp>
          <p:nvCxnSpPr>
            <p:cNvPr id="89" name="Straight Connector 88"/>
            <p:cNvCxnSpPr/>
            <p:nvPr/>
          </p:nvCxnSpPr>
          <p:spPr>
            <a:xfrm>
              <a:off x="7108311" y="3073125"/>
              <a:ext cx="0" cy="55054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>
              <a:off x="6485320" y="3073125"/>
              <a:ext cx="0" cy="55054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1" name="Straight Connector 90"/>
            <p:cNvCxnSpPr/>
            <p:nvPr/>
          </p:nvCxnSpPr>
          <p:spPr>
            <a:xfrm>
              <a:off x="5862329" y="3073125"/>
              <a:ext cx="0" cy="55054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2" name="Straight Connector 91"/>
            <p:cNvCxnSpPr/>
            <p:nvPr/>
          </p:nvCxnSpPr>
          <p:spPr>
            <a:xfrm>
              <a:off x="5239338" y="3073125"/>
              <a:ext cx="0" cy="55054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3" name="Straight Connector 92"/>
            <p:cNvCxnSpPr/>
            <p:nvPr/>
          </p:nvCxnSpPr>
          <p:spPr>
            <a:xfrm>
              <a:off x="4616347" y="3073125"/>
              <a:ext cx="0" cy="55054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4" name="Straight Connector 93"/>
            <p:cNvCxnSpPr/>
            <p:nvPr/>
          </p:nvCxnSpPr>
          <p:spPr>
            <a:xfrm>
              <a:off x="3993356" y="3073125"/>
              <a:ext cx="0" cy="55054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>
              <a:off x="3370365" y="3073125"/>
              <a:ext cx="0" cy="55054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6" name="Straight Connector 95"/>
            <p:cNvCxnSpPr/>
            <p:nvPr/>
          </p:nvCxnSpPr>
          <p:spPr>
            <a:xfrm>
              <a:off x="2747374" y="3073125"/>
              <a:ext cx="0" cy="55054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/>
            <p:nvPr/>
          </p:nvCxnSpPr>
          <p:spPr>
            <a:xfrm>
              <a:off x="2124383" y="3073125"/>
              <a:ext cx="0" cy="55054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>
              <a:off x="1501392" y="3073125"/>
              <a:ext cx="0" cy="55054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00" name="TextBox 9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127436" y="3612324"/>
            <a:ext cx="2363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335647" y="3612324"/>
            <a:ext cx="441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639392" y="3612324"/>
            <a:ext cx="4717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049877" y="3612324"/>
            <a:ext cx="2363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372256" y="3612324"/>
            <a:ext cx="2363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4</a:t>
            </a: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707528" y="3612324"/>
            <a:ext cx="2363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5</a:t>
            </a: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996763" y="3612324"/>
            <a:ext cx="2363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6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317960" y="3612324"/>
            <a:ext cx="2138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7</a:t>
            </a: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644504" y="3612324"/>
            <a:ext cx="2138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8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961225" y="3612324"/>
            <a:ext cx="2138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9</a:t>
            </a: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075367" y="3612324"/>
            <a:ext cx="5851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10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1" name="TextBox 120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3630097" y="3612324"/>
                <a:ext cx="58519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>
                    <a:latin typeface="Calibri" panose="020F0502020204030204" pitchFamily="34" charset="0"/>
                  </a:rPr>
                  <a:t>1</a:t>
                </a:r>
              </a:p>
            </p:txBody>
          </p:sp>
        </mc:Choice>
        <mc:Fallback xmlns="">
          <p:sp>
            <p:nvSpPr>
              <p:cNvPr id="121" name="TextBox 120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0097" y="3612324"/>
                <a:ext cx="585195" cy="400110"/>
              </a:xfrm>
              <a:prstGeom prst="rect">
                <a:avLst/>
              </a:prstGeom>
              <a:blipFill>
                <a:blip r:embed="rId8"/>
                <a:stretch>
                  <a:fillRect t="-9231" r="-4167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2" name="TextBox 121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3313073" y="3612324"/>
                <a:ext cx="58519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>
                    <a:latin typeface="Calibri" panose="020F0502020204030204" pitchFamily="34" charset="0"/>
                  </a:rPr>
                  <a:t>2</a:t>
                </a:r>
              </a:p>
            </p:txBody>
          </p:sp>
        </mc:Choice>
        <mc:Fallback xmlns="">
          <p:sp>
            <p:nvSpPr>
              <p:cNvPr id="122" name="TextBox 121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13073" y="3612324"/>
                <a:ext cx="585195" cy="400110"/>
              </a:xfrm>
              <a:prstGeom prst="rect">
                <a:avLst/>
              </a:prstGeom>
              <a:blipFill>
                <a:blip r:embed="rId9"/>
                <a:stretch>
                  <a:fillRect t="-9231" r="-4167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3" name="TextBox 122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971984" y="3612324"/>
                <a:ext cx="58519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>
                    <a:latin typeface="Calibri" panose="020F0502020204030204" pitchFamily="34" charset="0"/>
                  </a:rPr>
                  <a:t>3</a:t>
                </a:r>
              </a:p>
            </p:txBody>
          </p:sp>
        </mc:Choice>
        <mc:Fallback xmlns="">
          <p:sp>
            <p:nvSpPr>
              <p:cNvPr id="123" name="TextBox 122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1984" y="3612324"/>
                <a:ext cx="585195" cy="400110"/>
              </a:xfrm>
              <a:prstGeom prst="rect">
                <a:avLst/>
              </a:prstGeom>
              <a:blipFill>
                <a:blip r:embed="rId10"/>
                <a:stretch>
                  <a:fillRect t="-9231" r="-3125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4" name="TextBox 123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630532" y="3612324"/>
                <a:ext cx="58519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>
                    <a:latin typeface="Calibri" panose="020F0502020204030204" pitchFamily="34" charset="0"/>
                  </a:rPr>
                  <a:t>4</a:t>
                </a:r>
              </a:p>
            </p:txBody>
          </p:sp>
        </mc:Choice>
        <mc:Fallback xmlns="">
          <p:sp>
            <p:nvSpPr>
              <p:cNvPr id="124" name="TextBox 123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0532" y="3612324"/>
                <a:ext cx="585195" cy="400110"/>
              </a:xfrm>
              <a:prstGeom prst="rect">
                <a:avLst/>
              </a:prstGeom>
              <a:blipFill>
                <a:blip r:embed="rId11"/>
                <a:stretch>
                  <a:fillRect t="-9231" r="-3125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5" name="TextBox 124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297534" y="3612324"/>
                <a:ext cx="58519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>
                    <a:latin typeface="Calibri" panose="020F0502020204030204" pitchFamily="34" charset="0"/>
                  </a:rPr>
                  <a:t>5</a:t>
                </a:r>
              </a:p>
            </p:txBody>
          </p:sp>
        </mc:Choice>
        <mc:Fallback xmlns="">
          <p:sp>
            <p:nvSpPr>
              <p:cNvPr id="125" name="TextBox 124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97534" y="3612324"/>
                <a:ext cx="585195" cy="400110"/>
              </a:xfrm>
              <a:prstGeom prst="rect">
                <a:avLst/>
              </a:prstGeom>
              <a:blipFill>
                <a:blip r:embed="rId12"/>
                <a:stretch>
                  <a:fillRect t="-9231" r="-3125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6" name="TextBox 125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1973429" y="3612324"/>
                <a:ext cx="58519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>
                    <a:latin typeface="Calibri" panose="020F0502020204030204" pitchFamily="34" charset="0"/>
                  </a:rPr>
                  <a:t>6</a:t>
                </a:r>
              </a:p>
            </p:txBody>
          </p:sp>
        </mc:Choice>
        <mc:Fallback xmlns="">
          <p:sp>
            <p:nvSpPr>
              <p:cNvPr id="126" name="TextBox 125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3429" y="3612324"/>
                <a:ext cx="585195" cy="400110"/>
              </a:xfrm>
              <a:prstGeom prst="rect">
                <a:avLst/>
              </a:prstGeom>
              <a:blipFill>
                <a:blip r:embed="rId13"/>
                <a:stretch>
                  <a:fillRect t="-9231" r="-3125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7" name="TextBox 126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1649844" y="3612324"/>
                <a:ext cx="58519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>
                    <a:latin typeface="Calibri" panose="020F0502020204030204" pitchFamily="34" charset="0"/>
                  </a:rPr>
                  <a:t>7</a:t>
                </a:r>
              </a:p>
            </p:txBody>
          </p:sp>
        </mc:Choice>
        <mc:Fallback xmlns="">
          <p:sp>
            <p:nvSpPr>
              <p:cNvPr id="127" name="TextBox 126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49844" y="3612324"/>
                <a:ext cx="585195" cy="400110"/>
              </a:xfrm>
              <a:prstGeom prst="rect">
                <a:avLst/>
              </a:prstGeom>
              <a:blipFill>
                <a:blip r:embed="rId14"/>
                <a:stretch>
                  <a:fillRect t="-9231" r="-3125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8" name="TextBox 127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1338316" y="3612324"/>
                <a:ext cx="58519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>
                    <a:latin typeface="Calibri" panose="020F0502020204030204" pitchFamily="34" charset="0"/>
                  </a:rPr>
                  <a:t>8</a:t>
                </a:r>
              </a:p>
            </p:txBody>
          </p:sp>
        </mc:Choice>
        <mc:Fallback xmlns="">
          <p:sp>
            <p:nvSpPr>
              <p:cNvPr id="128" name="TextBox 127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8316" y="3612324"/>
                <a:ext cx="585195" cy="400110"/>
              </a:xfrm>
              <a:prstGeom prst="rect">
                <a:avLst/>
              </a:prstGeom>
              <a:blipFill>
                <a:blip r:embed="rId15"/>
                <a:stretch>
                  <a:fillRect t="-9231" r="-3125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9" name="TextBox 128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1005525" y="3612324"/>
                <a:ext cx="58519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>
                    <a:latin typeface="Calibri" panose="020F0502020204030204" pitchFamily="34" charset="0"/>
                  </a:rPr>
                  <a:t>9</a:t>
                </a:r>
              </a:p>
            </p:txBody>
          </p:sp>
        </mc:Choice>
        <mc:Fallback xmlns="">
          <p:sp>
            <p:nvSpPr>
              <p:cNvPr id="129" name="TextBox 128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5525" y="3612324"/>
                <a:ext cx="585195" cy="400110"/>
              </a:xfrm>
              <a:prstGeom prst="rect">
                <a:avLst/>
              </a:prstGeom>
              <a:blipFill>
                <a:blip r:embed="rId16"/>
                <a:stretch>
                  <a:fillRect t="-9231" r="-4167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0" name="TextBox 129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537494" y="3612324"/>
                <a:ext cx="74970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>
                    <a:latin typeface="Calibri" panose="020F0502020204030204" pitchFamily="34" charset="0"/>
                  </a:rPr>
                  <a:t>10</a:t>
                </a:r>
              </a:p>
            </p:txBody>
          </p:sp>
        </mc:Choice>
        <mc:Fallback xmlns="">
          <p:sp>
            <p:nvSpPr>
              <p:cNvPr id="130" name="TextBox 129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7494" y="3612324"/>
                <a:ext cx="749706" cy="400110"/>
              </a:xfrm>
              <a:prstGeom prst="rect">
                <a:avLst/>
              </a:prstGeom>
              <a:blipFill>
                <a:blip r:embed="rId17"/>
                <a:stretch>
                  <a:fillRect t="-9231" r="-813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2" name="Straight Arrow Connector 131"/>
          <p:cNvCxnSpPr/>
          <p:nvPr/>
        </p:nvCxnSpPr>
        <p:spPr>
          <a:xfrm>
            <a:off x="2994064" y="2899805"/>
            <a:ext cx="4114247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Arrow Connector 132"/>
          <p:cNvCxnSpPr/>
          <p:nvPr/>
        </p:nvCxnSpPr>
        <p:spPr>
          <a:xfrm>
            <a:off x="2972949" y="3237030"/>
            <a:ext cx="332243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Arrow Connector 133"/>
          <p:cNvCxnSpPr/>
          <p:nvPr/>
        </p:nvCxnSpPr>
        <p:spPr>
          <a:xfrm>
            <a:off x="3287829" y="3237030"/>
            <a:ext cx="332243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Arrow Connector 134"/>
          <p:cNvCxnSpPr/>
          <p:nvPr/>
        </p:nvCxnSpPr>
        <p:spPr>
          <a:xfrm>
            <a:off x="3602709" y="3237030"/>
            <a:ext cx="332243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Arrow Connector 135"/>
          <p:cNvCxnSpPr/>
          <p:nvPr/>
        </p:nvCxnSpPr>
        <p:spPr>
          <a:xfrm>
            <a:off x="3917589" y="3237030"/>
            <a:ext cx="332243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Arrow Connector 136"/>
          <p:cNvCxnSpPr/>
          <p:nvPr/>
        </p:nvCxnSpPr>
        <p:spPr>
          <a:xfrm>
            <a:off x="4232469" y="3237030"/>
            <a:ext cx="332243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Straight Arrow Connector 137"/>
          <p:cNvCxnSpPr/>
          <p:nvPr/>
        </p:nvCxnSpPr>
        <p:spPr>
          <a:xfrm>
            <a:off x="4547349" y="3237030"/>
            <a:ext cx="332243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Straight Arrow Connector 138"/>
          <p:cNvCxnSpPr/>
          <p:nvPr/>
        </p:nvCxnSpPr>
        <p:spPr>
          <a:xfrm>
            <a:off x="4862229" y="3237030"/>
            <a:ext cx="332243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Straight Arrow Connector 139"/>
          <p:cNvCxnSpPr/>
          <p:nvPr/>
        </p:nvCxnSpPr>
        <p:spPr>
          <a:xfrm>
            <a:off x="5177109" y="3237030"/>
            <a:ext cx="332243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Straight Arrow Connector 140"/>
          <p:cNvCxnSpPr/>
          <p:nvPr/>
        </p:nvCxnSpPr>
        <p:spPr>
          <a:xfrm>
            <a:off x="5491989" y="3237030"/>
            <a:ext cx="332243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Arrow Connector 141"/>
          <p:cNvCxnSpPr/>
          <p:nvPr/>
        </p:nvCxnSpPr>
        <p:spPr>
          <a:xfrm>
            <a:off x="5806869" y="3237030"/>
            <a:ext cx="332243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Straight Arrow Connector 142"/>
          <p:cNvCxnSpPr/>
          <p:nvPr/>
        </p:nvCxnSpPr>
        <p:spPr>
          <a:xfrm>
            <a:off x="6121749" y="3237030"/>
            <a:ext cx="332243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Straight Arrow Connector 143"/>
          <p:cNvCxnSpPr/>
          <p:nvPr/>
        </p:nvCxnSpPr>
        <p:spPr>
          <a:xfrm>
            <a:off x="6436629" y="3237030"/>
            <a:ext cx="332243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Straight Arrow Connector 144"/>
          <p:cNvCxnSpPr/>
          <p:nvPr/>
        </p:nvCxnSpPr>
        <p:spPr>
          <a:xfrm>
            <a:off x="6751504" y="3237030"/>
            <a:ext cx="332243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Oval 145"/>
          <p:cNvSpPr/>
          <p:nvPr/>
        </p:nvSpPr>
        <p:spPr>
          <a:xfrm>
            <a:off x="2760889" y="3445089"/>
            <a:ext cx="396746" cy="832937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7" name="Oval 146"/>
          <p:cNvSpPr/>
          <p:nvPr/>
        </p:nvSpPr>
        <p:spPr>
          <a:xfrm>
            <a:off x="6865746" y="3371101"/>
            <a:ext cx="396746" cy="832937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8716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/>
      <p:bldP spid="74" grpId="0"/>
      <p:bldP spid="77" grpId="0"/>
      <p:bldP spid="84" grpId="0"/>
      <p:bldP spid="85" grpId="0"/>
      <p:bldP spid="87" grpId="0"/>
      <p:bldP spid="146" grpId="0" animBg="1"/>
      <p:bldP spid="14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8" name="TextBox 47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cxnSp>
        <p:nvCxnSpPr>
          <p:cNvPr id="51" name="Straight Connector 50"/>
          <p:cNvCxnSpPr/>
          <p:nvPr/>
        </p:nvCxnSpPr>
        <p:spPr>
          <a:xfrm>
            <a:off x="928957" y="4339358"/>
            <a:ext cx="6657316" cy="1029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1267" y="1705135"/>
            <a:ext cx="1250012" cy="87500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ounded Rectangular Callout 14"/>
              <p:cNvSpPr/>
              <p:nvPr/>
            </p:nvSpPr>
            <p:spPr>
              <a:xfrm>
                <a:off x="1122331" y="1458959"/>
                <a:ext cx="4612547" cy="1086350"/>
              </a:xfrm>
              <a:prstGeom prst="wedgeRoundRectCallout">
                <a:avLst>
                  <a:gd name="adj1" fmla="val 65177"/>
                  <a:gd name="adj2" fmla="val 7148"/>
                  <a:gd name="adj3" fmla="val 16667"/>
                </a:avLst>
              </a:prstGeom>
              <a:noFill/>
              <a:ln w="38100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4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It’s 18</a:t>
                </a:r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r>
                  <a:rPr lang="en-GB" sz="24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inside and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6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r>
                  <a:rPr lang="en-GB" sz="24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outside. The difference in temperature is 12</a:t>
                </a:r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5" name="Rounded Rectangular Callout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2331" y="1458959"/>
                <a:ext cx="4612547" cy="1086350"/>
              </a:xfrm>
              <a:prstGeom prst="wedgeRoundRectCallout">
                <a:avLst>
                  <a:gd name="adj1" fmla="val 65177"/>
                  <a:gd name="adj2" fmla="val 7148"/>
                  <a:gd name="adj3" fmla="val 16667"/>
                </a:avLst>
              </a:prstGeom>
              <a:blipFill>
                <a:blip r:embed="rId7"/>
                <a:stretch>
                  <a:fillRect t="-7027" b="-15135"/>
                </a:stretch>
              </a:blipFill>
              <a:ln w="38100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6" name="Straight Connector 15"/>
          <p:cNvCxnSpPr/>
          <p:nvPr/>
        </p:nvCxnSpPr>
        <p:spPr>
          <a:xfrm>
            <a:off x="2982056" y="4088454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312336" y="4088454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72896" y="4088454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093283" y="4747403"/>
            <a:ext cx="24538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378261" y="4747403"/>
            <a:ext cx="12168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373613" y="4747403"/>
                <a:ext cx="12168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6</a:t>
                </a: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3613" y="4747403"/>
                <a:ext cx="1216885" cy="523220"/>
              </a:xfrm>
              <a:prstGeom prst="rect">
                <a:avLst/>
              </a:prstGeom>
              <a:blipFill>
                <a:blip r:embed="rId8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2" name="Straight Arrow Connector 21"/>
          <p:cNvCxnSpPr/>
          <p:nvPr/>
        </p:nvCxnSpPr>
        <p:spPr>
          <a:xfrm>
            <a:off x="3031989" y="4226130"/>
            <a:ext cx="122536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103321" y="3777296"/>
            <a:ext cx="12168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6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855206" y="3777296"/>
            <a:ext cx="12168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18</a:t>
            </a:r>
          </a:p>
        </p:txBody>
      </p:sp>
      <p:cxnSp>
        <p:nvCxnSpPr>
          <p:cNvPr id="25" name="Straight Arrow Connector 24"/>
          <p:cNvCxnSpPr/>
          <p:nvPr/>
        </p:nvCxnSpPr>
        <p:spPr>
          <a:xfrm>
            <a:off x="4362098" y="4220875"/>
            <a:ext cx="2554407" cy="5255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4517993" y="3292073"/>
                <a:ext cx="12168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24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800" dirty="0">
                  <a:solidFill>
                    <a:schemeClr val="accent1"/>
                  </a:solidFill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17993" y="3292073"/>
                <a:ext cx="1216885" cy="523220"/>
              </a:xfrm>
              <a:prstGeom prst="rect">
                <a:avLst/>
              </a:prstGeom>
              <a:blipFill>
                <a:blip r:embed="rId9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9" name="Straight Arrow Connector 28"/>
          <p:cNvCxnSpPr/>
          <p:nvPr/>
        </p:nvCxnSpPr>
        <p:spPr>
          <a:xfrm>
            <a:off x="2956651" y="3844879"/>
            <a:ext cx="4114247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186457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3" grpId="0"/>
      <p:bldP spid="24" grpId="0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0CDE302-21D2-4A64-8536-7D4DA7A3F1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65" y="914400"/>
            <a:ext cx="9144000" cy="5238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692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F43BD45-8BB0-4153-B7CB-16197D6FB8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95337"/>
            <a:ext cx="9143999" cy="526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54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04774" y="617766"/>
            <a:ext cx="765098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Look at a world map and locate different countries.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Choose a month and 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research the average 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temperatures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 for the 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countries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.</a:t>
            </a: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6272" y="1119932"/>
            <a:ext cx="3618573" cy="217475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67512" y="2947305"/>
            <a:ext cx="752551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u="sng" dirty="0">
                <a:solidFill>
                  <a:prstClr val="black"/>
                </a:solidFill>
              </a:rPr>
              <a:t>Investigate: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</a:rPr>
              <a:t>What do you notice about the location of countries and their temperatures?</a:t>
            </a: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</a:rPr>
              <a:t>What’s the difference between the temperature of two countries?</a:t>
            </a: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</a:rPr>
              <a:t>Which country is the coldest/hottest? How much cooler/hotter are they than the other?</a:t>
            </a: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</a:rPr>
              <a:t>Is this the same in different months?</a:t>
            </a:r>
          </a:p>
        </p:txBody>
      </p:sp>
    </p:spTree>
    <p:extLst>
      <p:ext uri="{BB962C8B-B14F-4D97-AF65-F5344CB8AC3E}">
        <p14:creationId xmlns:p14="http://schemas.microsoft.com/office/powerpoint/2010/main" val="3943514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F385EF5-F9A0-4C00-9356-903A549F1F6A}"/>
              </a:ext>
            </a:extLst>
          </p:cNvPr>
          <p:cNvSpPr txBox="1"/>
          <p:nvPr/>
        </p:nvSpPr>
        <p:spPr>
          <a:xfrm>
            <a:off x="583096" y="1113183"/>
            <a:ext cx="8229599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XCCW Joined 6a" panose="03050602040000000000" pitchFamily="66" charset="0"/>
              </a:rPr>
              <a:t>Plenary</a:t>
            </a:r>
          </a:p>
          <a:p>
            <a:pPr algn="ctr"/>
            <a:endParaRPr lang="en-GB" sz="4000" dirty="0">
              <a:latin typeface="XCCW Joined 6a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400" dirty="0">
                <a:latin typeface="XCCW Joined 6a" panose="03050602040000000000" pitchFamily="66" charset="0"/>
              </a:rPr>
              <a:t>Explain to your partner what mistakes people may make when working with negative numbers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2400" dirty="0">
              <a:latin typeface="XCCW Joined 6a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400" dirty="0">
                <a:latin typeface="XCCW Joined 6a" panose="03050602040000000000" pitchFamily="66" charset="0"/>
              </a:rPr>
              <a:t>Where would you use negative numbers in a real-life situation?</a:t>
            </a:r>
          </a:p>
          <a:p>
            <a:endParaRPr lang="en-GB" sz="2400" dirty="0">
              <a:latin typeface="XCCW Joined 6a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2400" dirty="0">
              <a:latin typeface="XCCW Joined 6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5304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4.8|3.6|8.2|3.3|4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9|8.5|5.6|11.5|3.7|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7.9|13.5|2|9.5|9|2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3.1|35.4|8.2|2.1|2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19.8|22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5|8.7|11.3|14.5|13.8|10.6|4.1|1.6|1.1|1.4|1.2|0.8|0.7|1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3|1.6|3.9|3.4|13.4|8|7.2|1.6|8.1|2.6|4.2|2.1|4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9|8.1|4.4|2.4|4.2|3.2|2.5|2.7|2.4|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447F843-D164-4EDA-8E9D-BEB428FDC87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http://purl.org/dc/elements/1.1/"/>
    <ds:schemaRef ds:uri="522d4c35-b548-4432-90ae-af4376e1c4b4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5558</TotalTime>
  <Words>539</Words>
  <Application>Microsoft Office PowerPoint</Application>
  <PresentationFormat>On-screen Show (4:3)</PresentationFormat>
  <Paragraphs>183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18</vt:i4>
      </vt:variant>
    </vt:vector>
  </HeadingPairs>
  <TitlesOfParts>
    <vt:vector size="37" baseType="lpstr">
      <vt:lpstr>Arial</vt:lpstr>
      <vt:lpstr>Bariol</vt:lpstr>
      <vt:lpstr>Calibri</vt:lpstr>
      <vt:lpstr>Cambria Math</vt:lpstr>
      <vt:lpstr>Century Gothic</vt:lpstr>
      <vt:lpstr>Comic Sans MS</vt:lpstr>
      <vt:lpstr>Comic Sans MS - 48</vt:lpstr>
      <vt:lpstr>KG Primary Penmanship</vt:lpstr>
      <vt:lpstr>Wingdings 3</vt:lpstr>
      <vt:lpstr>XCCW Joined 6a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Office Theme</vt:lpstr>
      <vt:lpstr>Slice</vt:lpstr>
      <vt:lpstr>PowerPoint Presentation</vt:lpstr>
      <vt:lpstr>PowerPoint Presentation</vt:lpstr>
      <vt:lpstr>PowerPoint Presentation</vt:lpstr>
      <vt:lpstr>PowerPoint Presentation</vt:lpstr>
      <vt:lpstr>NEGATIVE NUMBERS (IN CONTEXT)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richard levens</cp:lastModifiedBy>
  <cp:revision>256</cp:revision>
  <dcterms:created xsi:type="dcterms:W3CDTF">2019-07-05T11:02:13Z</dcterms:created>
  <dcterms:modified xsi:type="dcterms:W3CDTF">2021-09-09T20:34:08Z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