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theme/theme10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50" r:id="rId10"/>
    <p:sldMasterId id="2147483652" r:id="rId11"/>
    <p:sldMasterId id="2147483654" r:id="rId12"/>
    <p:sldMasterId id="2147483666" r:id="rId13"/>
    <p:sldMasterId id="2147483681" r:id="rId14"/>
    <p:sldMasterId id="2147483684" r:id="rId15"/>
  </p:sldMasterIdLst>
  <p:notesMasterIdLst>
    <p:notesMasterId r:id="rId50"/>
  </p:notesMasterIdLst>
  <p:sldIdLst>
    <p:sldId id="309" r:id="rId16"/>
    <p:sldId id="328" r:id="rId17"/>
    <p:sldId id="297" r:id="rId18"/>
    <p:sldId id="304" r:id="rId19"/>
    <p:sldId id="260" r:id="rId20"/>
    <p:sldId id="298" r:id="rId21"/>
    <p:sldId id="305" r:id="rId22"/>
    <p:sldId id="306" r:id="rId23"/>
    <p:sldId id="310" r:id="rId24"/>
    <p:sldId id="301" r:id="rId25"/>
    <p:sldId id="329" r:id="rId26"/>
    <p:sldId id="315" r:id="rId27"/>
    <p:sldId id="330" r:id="rId28"/>
    <p:sldId id="318" r:id="rId29"/>
    <p:sldId id="312" r:id="rId30"/>
    <p:sldId id="308" r:id="rId31"/>
    <p:sldId id="313" r:id="rId32"/>
    <p:sldId id="303" r:id="rId33"/>
    <p:sldId id="316" r:id="rId34"/>
    <p:sldId id="331" r:id="rId35"/>
    <p:sldId id="319" r:id="rId36"/>
    <p:sldId id="317" r:id="rId37"/>
    <p:sldId id="302" r:id="rId38"/>
    <p:sldId id="283" r:id="rId39"/>
    <p:sldId id="333" r:id="rId40"/>
    <p:sldId id="321" r:id="rId41"/>
    <p:sldId id="334" r:id="rId42"/>
    <p:sldId id="320" r:id="rId43"/>
    <p:sldId id="324" r:id="rId44"/>
    <p:sldId id="325" r:id="rId45"/>
    <p:sldId id="326" r:id="rId46"/>
    <p:sldId id="327" r:id="rId47"/>
    <p:sldId id="335" r:id="rId48"/>
    <p:sldId id="336" r:id="rId4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EFEAD9-354F-1C26-8980-29BBE8B0E6C5}" v="3" dt="2021-09-08T15:08:29.0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59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slide" Target="slides/slide26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8" Type="http://schemas.openxmlformats.org/officeDocument/2006/relationships/slideMaster" Target="slideMasters/slideMaster5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30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18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012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87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91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6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41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18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223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4737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8.jp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9/9/2021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5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20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44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1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39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55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15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10" Type="http://schemas.openxmlformats.org/officeDocument/2006/relationships/image" Target="../media/image27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3" Type="http://schemas.openxmlformats.org/officeDocument/2006/relationships/image" Target="../media/image29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5" Type="http://schemas.openxmlformats.org/officeDocument/2006/relationships/image" Target="../media/image31.emf"/><Relationship Id="rId10" Type="http://schemas.openxmlformats.org/officeDocument/2006/relationships/image" Target="../media/image36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7" Type="http://schemas.openxmlformats.org/officeDocument/2006/relationships/image" Target="../media/image45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2777" y="533626"/>
            <a:ext cx="63746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/>
              <a:t>13/9/21</a:t>
            </a:r>
          </a:p>
          <a:p>
            <a:r>
              <a:rPr lang="en-GB" sz="3600" u="sng" dirty="0" smtClean="0"/>
              <a:t>LO: Round to the nearest 10. </a:t>
            </a:r>
          </a:p>
          <a:p>
            <a:r>
              <a:rPr lang="en-GB" sz="3600" u="sng" dirty="0" smtClean="0"/>
              <a:t>C: To know and use number. </a:t>
            </a:r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235143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499CD0-8DCF-2C45-A08E-0680E2BA4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31" y="1279252"/>
            <a:ext cx="7244862" cy="43961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1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C8342-8789-4F4B-B937-05259E690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0191" y="1274364"/>
            <a:ext cx="2403231" cy="7971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91B502-3C57-664B-9A45-B058EA8C69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224" y="3076300"/>
            <a:ext cx="2414954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70179A-56D0-5F4A-B812-3167C8559E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8146" y="3976250"/>
            <a:ext cx="1535723" cy="808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7B268A-7459-7C4B-B444-F661A19727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3255" y="4876487"/>
            <a:ext cx="2203938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B24B9F-1598-6242-8E67-D8D7968DDC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64852" y="935634"/>
            <a:ext cx="1207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53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144630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___, 350, 360, 370, 380, ___,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1446306"/>
                <a:ext cx="5790627" cy="4401205"/>
              </a:xfrm>
              <a:prstGeom prst="rect">
                <a:avLst/>
              </a:prstGeom>
              <a:blipFill>
                <a:blip r:embed="rId3"/>
                <a:stretch>
                  <a:fillRect l="-2213" t="-124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5408272" y="103943"/>
            <a:ext cx="2976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Let’s warm our brains!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6083" y="565608"/>
            <a:ext cx="2324100" cy="17240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1286" y="4276725"/>
            <a:ext cx="2047875" cy="16954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10, 20, ___, 40, 50, 60, ___ 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 ___, 350, 360, 370, 380, ___, ___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 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5790627" cy="4401205"/>
              </a:xfrm>
              <a:prstGeom prst="rect">
                <a:avLst/>
              </a:prstGeom>
              <a:blipFill>
                <a:blip r:embed="rId3"/>
                <a:stretch>
                  <a:fillRect l="-2213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148948" y="33774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80274" y="33774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79305" y="33774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2627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61370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390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39909" y="1612967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12402" y="2901853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93572" y="4177073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790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73 to the nearest 10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017870" y="21416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  <a:endParaRPr lang="en-GB" sz="2000" dirty="0"/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990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668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9346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20239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470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73795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900573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27351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54130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76882" y="4620814"/>
            <a:ext cx="458978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Things to think about:</a:t>
            </a:r>
          </a:p>
          <a:p>
            <a:endParaRPr lang="en-GB" dirty="0"/>
          </a:p>
          <a:p>
            <a:r>
              <a:rPr lang="en-GB" dirty="0"/>
              <a:t>- What two 10’s numbers does 73 sit between?</a:t>
            </a:r>
          </a:p>
          <a:p>
            <a:endParaRPr lang="en-GB" dirty="0"/>
          </a:p>
          <a:p>
            <a:r>
              <a:rPr lang="en-GB" dirty="0"/>
              <a:t>- What ‘interval’ is each line?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93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73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2728687" y="3559238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3938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32491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73 is closer to 70 than 80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73 rounded to the nearest 10 is 70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651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6992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121" y="316089"/>
            <a:ext cx="6531409" cy="34422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12366" y="4394579"/>
            <a:ext cx="7164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the number ends in 1, 2, 3 or 4 we round down to the ten we just passed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7087" y="5674267"/>
            <a:ext cx="6154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the number ends in 5, 6, 7, 8, or 9 we round up to the next 10.</a:t>
            </a:r>
          </a:p>
        </p:txBody>
      </p:sp>
      <p:sp>
        <p:nvSpPr>
          <p:cNvPr id="6" name="Left Arrow 5"/>
          <p:cNvSpPr/>
          <p:nvPr/>
        </p:nvSpPr>
        <p:spPr>
          <a:xfrm>
            <a:off x="2528711" y="4763911"/>
            <a:ext cx="3996267" cy="5531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Arrow 6"/>
          <p:cNvSpPr/>
          <p:nvPr/>
        </p:nvSpPr>
        <p:spPr>
          <a:xfrm rot="10800000">
            <a:off x="2647243" y="6124221"/>
            <a:ext cx="3996267" cy="5531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86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602825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628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30240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00799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75659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6817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179752" y="350564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90439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4210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34062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07832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35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4169216" y="3534833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2470346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68533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7512" y="487777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35 rounded to the nearest 10 is 40</a:t>
            </a:r>
          </a:p>
        </p:txBody>
      </p:sp>
      <p:sp>
        <p:nvSpPr>
          <p:cNvPr id="34" name="Right Bracket 33"/>
          <p:cNvSpPr/>
          <p:nvPr/>
        </p:nvSpPr>
        <p:spPr>
          <a:xfrm rot="16200000">
            <a:off x="6050847" y="933027"/>
            <a:ext cx="360000" cy="3600171"/>
          </a:xfrm>
          <a:prstGeom prst="rightBracket">
            <a:avLst>
              <a:gd name="adj" fmla="val 500024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Right Bracket 34"/>
          <p:cNvSpPr/>
          <p:nvPr/>
        </p:nvSpPr>
        <p:spPr>
          <a:xfrm rot="5400000" flipH="1">
            <a:off x="2446860" y="929214"/>
            <a:ext cx="360000" cy="3607802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406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7" grpId="0" animBg="1"/>
      <p:bldP spid="88" grpId="0"/>
      <p:bldP spid="89" grpId="0"/>
      <p:bldP spid="91" grpId="0"/>
      <p:bldP spid="34" grpId="0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03" y="205375"/>
            <a:ext cx="619041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</a:t>
            </a:r>
            <a:r>
              <a:rPr lang="en-GB" sz="2800" dirty="0" smtClean="0"/>
              <a:t>ound </a:t>
            </a:r>
            <a:r>
              <a:rPr lang="en-GB" sz="2800" dirty="0" smtClean="0"/>
              <a:t>these numbers to the </a:t>
            </a:r>
            <a:r>
              <a:rPr lang="en-GB" sz="2800" dirty="0" smtClean="0"/>
              <a:t>nearest 10.</a:t>
            </a:r>
          </a:p>
          <a:p>
            <a:r>
              <a:rPr lang="en-GB" sz="2800" dirty="0" smtClean="0"/>
              <a:t>Draw </a:t>
            </a:r>
            <a:r>
              <a:rPr lang="en-GB" sz="2800" dirty="0" smtClean="0"/>
              <a:t>out the number </a:t>
            </a:r>
            <a:r>
              <a:rPr lang="en-GB" sz="2800" dirty="0" smtClean="0"/>
              <a:t>lines.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78													</a:t>
            </a:r>
          </a:p>
          <a:p>
            <a:r>
              <a:rPr lang="en-GB" sz="2800" dirty="0" smtClean="0"/>
              <a:t>23									</a:t>
            </a:r>
            <a:endParaRPr lang="en-GB" sz="2800" dirty="0"/>
          </a:p>
          <a:p>
            <a:r>
              <a:rPr lang="en-GB" sz="2800" dirty="0" smtClean="0"/>
              <a:t>92									</a:t>
            </a:r>
            <a:endParaRPr lang="en-GB" sz="2800" dirty="0"/>
          </a:p>
          <a:p>
            <a:r>
              <a:rPr lang="en-GB" sz="2800" dirty="0" smtClean="0"/>
              <a:t>98											</a:t>
            </a:r>
          </a:p>
          <a:p>
            <a:r>
              <a:rPr lang="en-GB" sz="2800" dirty="0" smtClean="0"/>
              <a:t>12									</a:t>
            </a:r>
          </a:p>
          <a:p>
            <a:r>
              <a:rPr lang="en-GB" sz="2800" dirty="0" smtClean="0"/>
              <a:t>3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45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0160" y="914400"/>
            <a:ext cx="56954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/>
              <a:t>14/9/21</a:t>
            </a:r>
          </a:p>
          <a:p>
            <a:r>
              <a:rPr lang="en-GB" sz="3600" u="sng" dirty="0" smtClean="0"/>
              <a:t>LO: Round to the nearest 10. </a:t>
            </a:r>
          </a:p>
          <a:p>
            <a:r>
              <a:rPr lang="en-GB" sz="3600" u="sng" dirty="0" smtClean="0"/>
              <a:t>C: To know and use number. </a:t>
            </a:r>
            <a:endParaRPr lang="en-GB" sz="3600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1280159" y="5381897"/>
            <a:ext cx="4245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**</a:t>
            </a:r>
            <a:r>
              <a:rPr lang="en-GB" dirty="0" smtClean="0"/>
              <a:t>recap </a:t>
            </a:r>
            <a:r>
              <a:rPr lang="en-GB" dirty="0" smtClean="0"/>
              <a:t>and application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57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5AE0F2A-06DD-0B42-A373-2B7B8BD2AB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436" y="5101305"/>
            <a:ext cx="4185138" cy="8909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E4AC31-FDE9-8748-9D8F-C5DE73D6A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41" y="1303028"/>
            <a:ext cx="7244862" cy="42437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1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sp>
        <p:nvSpPr>
          <p:cNvPr id="2" name="Rectangle 1"/>
          <p:cNvSpPr/>
          <p:nvPr/>
        </p:nvSpPr>
        <p:spPr>
          <a:xfrm>
            <a:off x="4636379" y="5137253"/>
            <a:ext cx="530552" cy="7374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31599" y="5137254"/>
            <a:ext cx="530552" cy="7374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AF05C4-32A8-7247-BF7E-BFC9270B4D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4153" y="1305889"/>
            <a:ext cx="1535723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703DE5-ED3E-744C-9C73-9B92A91CC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300" y="2799952"/>
            <a:ext cx="4021015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236108-21BD-C648-8304-FDEA8F7C33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5739" y="3541574"/>
            <a:ext cx="3915508" cy="797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F29B82-C04C-2740-AF99-A443CC0599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5327" y="5092686"/>
            <a:ext cx="539262" cy="8440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F622FF8-1CFF-9846-BF75-2BEA5C4804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0247" y="5083932"/>
            <a:ext cx="550985" cy="84406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4FCD61E-D772-864B-887D-D6D97566CE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6898" y="2803582"/>
            <a:ext cx="4208585" cy="79716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E816B8-F5F3-FA48-82FC-24F341D0BC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07838" y="905392"/>
            <a:ext cx="1207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00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926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73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2728687" y="3559238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73938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32491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73 is closer to 70 than 80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73 rounded to the nearest 10 is 70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7651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4639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78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6334556" y="3559499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84" name="Right Bracket 83"/>
          <p:cNvSpPr/>
          <p:nvPr/>
        </p:nvSpPr>
        <p:spPr>
          <a:xfrm rot="16200000">
            <a:off x="7144546" y="2026726"/>
            <a:ext cx="337286" cy="1435487"/>
          </a:xfrm>
          <a:prstGeom prst="rightBracket">
            <a:avLst>
              <a:gd name="adj" fmla="val 21280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3529201" y="-153128"/>
            <a:ext cx="360000" cy="5772485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540894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7173587" y="2114162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38469" y="4560384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78 is closer to 80 than 70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30765" y="5282759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78 rounded to the nearest 10 is 80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02825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76964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31722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03529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56590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46817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2069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75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91921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76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1597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77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35543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78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7093731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79</a:t>
            </a:r>
          </a:p>
        </p:txBody>
      </p:sp>
      <p:grpSp>
        <p:nvGrpSpPr>
          <p:cNvPr id="95" name="Group 94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6" name="Straight Connector 95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330765" y="57732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Things to think about:</a:t>
            </a:r>
          </a:p>
          <a:p>
            <a:endParaRPr lang="en-GB" dirty="0"/>
          </a:p>
          <a:p>
            <a:r>
              <a:rPr lang="en-GB" dirty="0"/>
              <a:t>- What two 10’s numbers does 78 sit between?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7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84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/>
          <p:cNvSpPr txBox="1"/>
          <p:nvPr/>
        </p:nvSpPr>
        <p:spPr>
          <a:xfrm>
            <a:off x="602825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628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30240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00799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75659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6817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179752" y="350564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90439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4210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34062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078328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35 to the nearest 10</a:t>
            </a:r>
          </a:p>
        </p:txBody>
      </p:sp>
      <p:sp>
        <p:nvSpPr>
          <p:cNvPr id="77" name="Oval 76"/>
          <p:cNvSpPr/>
          <p:nvPr/>
        </p:nvSpPr>
        <p:spPr>
          <a:xfrm>
            <a:off x="4169216" y="3534833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2470346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068533" y="209242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7512" y="487777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35 rounded to the nearest 10 is 40</a:t>
            </a:r>
          </a:p>
        </p:txBody>
      </p:sp>
      <p:sp>
        <p:nvSpPr>
          <p:cNvPr id="34" name="Right Bracket 33"/>
          <p:cNvSpPr/>
          <p:nvPr/>
        </p:nvSpPr>
        <p:spPr>
          <a:xfrm rot="16200000">
            <a:off x="6050847" y="933027"/>
            <a:ext cx="360000" cy="3600171"/>
          </a:xfrm>
          <a:prstGeom prst="rightBracket">
            <a:avLst>
              <a:gd name="adj" fmla="val 500024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Right Bracket 34"/>
          <p:cNvSpPr/>
          <p:nvPr/>
        </p:nvSpPr>
        <p:spPr>
          <a:xfrm rot="5400000" flipH="1">
            <a:off x="2446860" y="929214"/>
            <a:ext cx="360000" cy="3607802"/>
          </a:xfrm>
          <a:prstGeom prst="rightBracket">
            <a:avLst>
              <a:gd name="adj" fmla="val 80173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6405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7" grpId="0" animBg="1"/>
      <p:bldP spid="88" grpId="0"/>
      <p:bldP spid="89" grpId="0"/>
      <p:bldP spid="91" grpId="0"/>
      <p:bldP spid="34" grpId="0" animBg="1"/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2444" y="541867"/>
            <a:ext cx="985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Task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59829" y="3582782"/>
            <a:ext cx="3669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Remember:</a:t>
            </a:r>
          </a:p>
          <a:p>
            <a:r>
              <a:rPr lang="en-GB" dirty="0" smtClean="0"/>
              <a:t>This isn’t about how hard the task is, </a:t>
            </a:r>
          </a:p>
          <a:p>
            <a:r>
              <a:rPr lang="en-GB" dirty="0"/>
              <a:t>i</a:t>
            </a:r>
            <a:r>
              <a:rPr lang="en-GB" dirty="0" smtClean="0"/>
              <a:t>t’s to show correct setting out of</a:t>
            </a:r>
          </a:p>
          <a:p>
            <a:r>
              <a:rPr lang="en-GB" dirty="0" smtClean="0"/>
              <a:t>work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09006" y="1489166"/>
            <a:ext cx="907177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</a:t>
            </a:r>
            <a:r>
              <a:rPr lang="en-GB" sz="2400" dirty="0" smtClean="0"/>
              <a:t>eatly </a:t>
            </a:r>
            <a:r>
              <a:rPr lang="en-GB" sz="2400" dirty="0" smtClean="0"/>
              <a:t>with a ruler, draw a number line for each question </a:t>
            </a:r>
            <a:r>
              <a:rPr lang="en-GB" sz="2400" dirty="0" smtClean="0"/>
              <a:t>making </a:t>
            </a:r>
          </a:p>
          <a:p>
            <a:r>
              <a:rPr lang="en-GB" sz="2400" dirty="0" smtClean="0"/>
              <a:t>sure </a:t>
            </a:r>
            <a:r>
              <a:rPr lang="en-GB" sz="2400" dirty="0" smtClean="0"/>
              <a:t>that you write your answers clearly. </a:t>
            </a:r>
          </a:p>
          <a:p>
            <a:endParaRPr lang="en-GB" sz="2400" dirty="0"/>
          </a:p>
          <a:p>
            <a:r>
              <a:rPr lang="en-GB" sz="2400" dirty="0" smtClean="0"/>
              <a:t>Remember: Think about what two 10s numbers each one sits between.</a:t>
            </a:r>
          </a:p>
          <a:p>
            <a:endParaRPr lang="en-GB" sz="2400" dirty="0"/>
          </a:p>
          <a:p>
            <a:r>
              <a:rPr lang="en-GB" sz="2400" dirty="0" smtClean="0"/>
              <a:t>41</a:t>
            </a:r>
          </a:p>
          <a:p>
            <a:r>
              <a:rPr lang="en-GB" sz="2400" dirty="0" smtClean="0"/>
              <a:t>19</a:t>
            </a:r>
          </a:p>
          <a:p>
            <a:r>
              <a:rPr lang="en-GB" sz="2400" dirty="0" smtClean="0"/>
              <a:t>25</a:t>
            </a:r>
          </a:p>
          <a:p>
            <a:r>
              <a:rPr lang="en-GB" sz="2400" dirty="0" smtClean="0"/>
              <a:t>79</a:t>
            </a:r>
          </a:p>
          <a:p>
            <a:r>
              <a:rPr lang="en-GB" sz="2400" dirty="0" smtClean="0"/>
              <a:t>9</a:t>
            </a:r>
          </a:p>
          <a:p>
            <a:r>
              <a:rPr lang="en-GB" sz="2400" dirty="0"/>
              <a:t>4</a:t>
            </a:r>
            <a:endParaRPr lang="en-GB" sz="2400" dirty="0" smtClean="0"/>
          </a:p>
          <a:p>
            <a:r>
              <a:rPr lang="en-GB" sz="2400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450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3467" y="620889"/>
            <a:ext cx="613738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15/9/21</a:t>
            </a:r>
          </a:p>
          <a:p>
            <a:r>
              <a:rPr lang="en-GB" sz="4000" u="sng" dirty="0" smtClean="0"/>
              <a:t>LO: Round to the nearest 10.</a:t>
            </a:r>
          </a:p>
          <a:p>
            <a:r>
              <a:rPr lang="en-GB" sz="4000" u="sng" dirty="0" smtClean="0"/>
              <a:t>C: To know and use number.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6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A442D2-DCCE-894D-A6C3-F2F736076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31" y="1340554"/>
            <a:ext cx="7244862" cy="51581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B54D1C-60F6-5B40-B7B8-0322852D0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394" y="2095097"/>
            <a:ext cx="5556738" cy="80889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66DD50-533A-304F-AF05-E69D741FD9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1115" y="941970"/>
            <a:ext cx="1195754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447583-5403-BF4D-882A-961868F826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8067" y="2138756"/>
            <a:ext cx="1137138" cy="8088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11F1C5-32C7-954F-86B7-2EC7D903BF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4604" y="2138756"/>
            <a:ext cx="1219200" cy="8088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9BE1CC-9EDC-414C-AB7F-28E7DD1185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5004" y="2138756"/>
            <a:ext cx="1230923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0396C7-A49F-8B46-B643-E24BF8DD28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3314" y="2150479"/>
            <a:ext cx="1418492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1A12C0-5AC8-B74B-918E-8375D10C68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5437" y="2150479"/>
            <a:ext cx="1219200" cy="797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21778E-338C-EA4A-9C81-3E10AF5DE1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9771" y="2138756"/>
            <a:ext cx="1230923" cy="7971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56CDEC8-7A33-5740-A1D9-9092A1F981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30791" y="3122800"/>
            <a:ext cx="2684585" cy="80889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9E88661-1D4C-C64B-B30F-A7A532258FF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9771" y="4118567"/>
            <a:ext cx="2684585" cy="79716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357F5D-B75B-534C-BA31-CB5A99410BD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62868" y="5388208"/>
            <a:ext cx="1969477" cy="80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0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40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232" y="2037203"/>
            <a:ext cx="6531409" cy="34422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4616" y="903111"/>
            <a:ext cx="687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same rules apply for rounding hundreds numbers to the nearest 10</a:t>
            </a:r>
          </a:p>
        </p:txBody>
      </p:sp>
    </p:spTree>
    <p:extLst>
      <p:ext uri="{BB962C8B-B14F-4D97-AF65-F5344CB8AC3E}">
        <p14:creationId xmlns:p14="http://schemas.microsoft.com/office/powerpoint/2010/main" val="1790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083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629697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21096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92962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65208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7673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08831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79989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3759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2622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73824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144 to the nearest 10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129151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728306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69452" y="5170160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144 rounded to the nearest 10 is 140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9652" y="43233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144 is closer to 140 than 150</a:t>
            </a:r>
          </a:p>
        </p:txBody>
      </p:sp>
      <p:sp>
        <p:nvSpPr>
          <p:cNvPr id="35" name="Right Bracket 34"/>
          <p:cNvSpPr/>
          <p:nvPr/>
        </p:nvSpPr>
        <p:spPr>
          <a:xfrm rot="16200000">
            <a:off x="5690069" y="572248"/>
            <a:ext cx="360000" cy="4321730"/>
          </a:xfrm>
          <a:prstGeom prst="rightBracket">
            <a:avLst>
              <a:gd name="adj" fmla="val 60024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Right Bracket 35"/>
          <p:cNvSpPr/>
          <p:nvPr/>
        </p:nvSpPr>
        <p:spPr>
          <a:xfrm rot="5400000" flipH="1">
            <a:off x="2086080" y="1289994"/>
            <a:ext cx="360000" cy="2886241"/>
          </a:xfrm>
          <a:prstGeom prst="rightBracket">
            <a:avLst>
              <a:gd name="adj" fmla="val 40086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58416" y="3519654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14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88" grpId="0"/>
      <p:bldP spid="89" grpId="0"/>
      <p:bldP spid="91" grpId="0"/>
      <p:bldP spid="34" grpId="0"/>
      <p:bldP spid="35" grpId="0" animBg="1"/>
      <p:bldP spid="36" grpId="0" animBg="1"/>
      <p:bldP spid="3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950352" y="2804329"/>
            <a:ext cx="7031054" cy="562092"/>
            <a:chOff x="850232" y="3272589"/>
            <a:chExt cx="7579894" cy="577516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63773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3229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39870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04297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4413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238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87109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4840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87801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55169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25499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958565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50352" y="915263"/>
            <a:ext cx="70236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Which numbers round to 240 to the nearest 10?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67512" y="4772415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patterns do you notice when rounding to 10?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31435" y="3378323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73217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43824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43097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89092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284691" y="337138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953071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657615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36091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89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03" y="205375"/>
            <a:ext cx="664797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</a:t>
            </a:r>
            <a:r>
              <a:rPr lang="en-GB" sz="2800" dirty="0" smtClean="0"/>
              <a:t>ound </a:t>
            </a:r>
            <a:r>
              <a:rPr lang="en-GB" sz="2800" dirty="0" smtClean="0"/>
              <a:t>these numbers to the </a:t>
            </a:r>
            <a:r>
              <a:rPr lang="en-GB" sz="2800" dirty="0" smtClean="0"/>
              <a:t>nearest </a:t>
            </a:r>
            <a:r>
              <a:rPr lang="en-GB" sz="2800" dirty="0" smtClean="0"/>
              <a:t>10. </a:t>
            </a:r>
            <a:endParaRPr lang="en-GB" sz="2800" dirty="0" smtClean="0"/>
          </a:p>
          <a:p>
            <a:r>
              <a:rPr lang="en-GB" sz="2800" dirty="0" smtClean="0"/>
              <a:t>Draw </a:t>
            </a:r>
            <a:r>
              <a:rPr lang="en-GB" sz="2800" dirty="0" smtClean="0"/>
              <a:t>out the number </a:t>
            </a:r>
            <a:r>
              <a:rPr lang="en-GB" sz="2800" dirty="0" smtClean="0"/>
              <a:t>lines.</a:t>
            </a:r>
            <a:endParaRPr lang="en-GB" sz="2800" dirty="0" smtClean="0"/>
          </a:p>
          <a:p>
            <a:endParaRPr lang="en-GB" sz="2800" dirty="0"/>
          </a:p>
          <a:p>
            <a:r>
              <a:rPr lang="en-GB" sz="2800" dirty="0" smtClean="0"/>
              <a:t>172													</a:t>
            </a:r>
          </a:p>
          <a:p>
            <a:r>
              <a:rPr lang="en-GB" sz="2800" dirty="0" smtClean="0"/>
              <a:t>239									</a:t>
            </a:r>
            <a:endParaRPr lang="en-GB" sz="2800" dirty="0"/>
          </a:p>
          <a:p>
            <a:r>
              <a:rPr lang="en-GB" sz="2800" dirty="0" smtClean="0"/>
              <a:t>693									</a:t>
            </a:r>
            <a:endParaRPr lang="en-GB" sz="2800" dirty="0"/>
          </a:p>
          <a:p>
            <a:r>
              <a:rPr lang="en-GB" sz="2800" dirty="0" smtClean="0"/>
              <a:t>498											</a:t>
            </a:r>
          </a:p>
          <a:p>
            <a:r>
              <a:rPr lang="en-GB" sz="2800" dirty="0" smtClean="0"/>
              <a:t>525								</a:t>
            </a:r>
          </a:p>
          <a:p>
            <a:r>
              <a:rPr lang="en-GB" sz="2800" dirty="0" smtClean="0"/>
              <a:t>802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60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3467" y="620889"/>
            <a:ext cx="613738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16/9/21</a:t>
            </a:r>
          </a:p>
          <a:p>
            <a:r>
              <a:rPr lang="en-GB" sz="4000" u="sng" dirty="0" smtClean="0"/>
              <a:t>LO: Round to the nearest 10.</a:t>
            </a:r>
          </a:p>
          <a:p>
            <a:r>
              <a:rPr lang="en-GB" sz="4000" u="sng" dirty="0" smtClean="0"/>
              <a:t>C: To know and use number.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80159" y="5381897"/>
            <a:ext cx="4245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**recap </a:t>
            </a:r>
            <a:r>
              <a:rPr lang="en-GB" dirty="0" smtClean="0"/>
              <a:t>and </a:t>
            </a:r>
            <a:r>
              <a:rPr lang="en-GB" dirty="0" smtClean="0"/>
              <a:t>application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1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92DF30-EE22-6A40-9C19-8A48A184D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93" y="1363525"/>
            <a:ext cx="7244862" cy="47009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AB9D40-3959-9442-A9AE-017C1EA5C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367" y="964940"/>
            <a:ext cx="1219200" cy="7971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630BAB-5B80-E549-8CD2-951063B9FB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2330" y="1363525"/>
            <a:ext cx="2684585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898484-3263-4D41-8633-B26C2B1D9C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643" y="2257552"/>
            <a:ext cx="2684585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4FA050-314D-B048-80EE-28D90AB589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5146" y="3714002"/>
            <a:ext cx="1969477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8C2AB9-B781-4B46-991E-1F469C0631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8474" y="5006613"/>
            <a:ext cx="1969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05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120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232" y="2037203"/>
            <a:ext cx="6531409" cy="34422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6260" y="903111"/>
            <a:ext cx="800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Remember, the same rules apply for rounding hundreds numbers to the nearest 10</a:t>
            </a:r>
          </a:p>
        </p:txBody>
      </p:sp>
    </p:spTree>
    <p:extLst>
      <p:ext uri="{BB962C8B-B14F-4D97-AF65-F5344CB8AC3E}">
        <p14:creationId xmlns:p14="http://schemas.microsoft.com/office/powerpoint/2010/main" val="5601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083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629697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21096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92962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652086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76730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088311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799892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537599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147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6262243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148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73824" y="351929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149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Round 144 to the nearest 10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129151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728306" y="19968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69452" y="5170160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144 rounded to the nearest 10 is 140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9652" y="43233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144 is closer to 140 than 150</a:t>
            </a:r>
          </a:p>
        </p:txBody>
      </p:sp>
      <p:sp>
        <p:nvSpPr>
          <p:cNvPr id="35" name="Right Bracket 34"/>
          <p:cNvSpPr/>
          <p:nvPr/>
        </p:nvSpPr>
        <p:spPr>
          <a:xfrm rot="16200000">
            <a:off x="5690069" y="572248"/>
            <a:ext cx="360000" cy="4321730"/>
          </a:xfrm>
          <a:prstGeom prst="rightBracket">
            <a:avLst>
              <a:gd name="adj" fmla="val 600240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Right Bracket 35"/>
          <p:cNvSpPr/>
          <p:nvPr/>
        </p:nvSpPr>
        <p:spPr>
          <a:xfrm rot="5400000" flipH="1">
            <a:off x="2086080" y="1289994"/>
            <a:ext cx="360000" cy="2886241"/>
          </a:xfrm>
          <a:prstGeom prst="rightBracket">
            <a:avLst>
              <a:gd name="adj" fmla="val 40086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3458416" y="3519654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635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88" grpId="0"/>
      <p:bldP spid="89" grpId="0"/>
      <p:bldP spid="91" grpId="0"/>
      <p:bldP spid="34" grpId="0"/>
      <p:bldP spid="35" grpId="0" animBg="1"/>
      <p:bldP spid="36" grpId="0" animBg="1"/>
      <p:bldP spid="3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950352" y="2804329"/>
            <a:ext cx="7031054" cy="562092"/>
            <a:chOff x="850232" y="3272589"/>
            <a:chExt cx="7579894" cy="577516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63773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3229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39870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042974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4413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238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87109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239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4840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878017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551692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254996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958565" y="335080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50352" y="915263"/>
            <a:ext cx="70236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Which numbers round to 240 to the nearest 10?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67512" y="4772415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patterns do you notice when rounding to 10?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31435" y="3378323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73217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438244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43097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89092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284691" y="337138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953071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657615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360919" y="3373002"/>
            <a:ext cx="238024" cy="34363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30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51269" y="3582782"/>
            <a:ext cx="3669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Remember:</a:t>
            </a:r>
          </a:p>
          <a:p>
            <a:r>
              <a:rPr lang="en-GB" dirty="0" smtClean="0"/>
              <a:t>This isn’t about how hard the task is, </a:t>
            </a:r>
          </a:p>
          <a:p>
            <a:r>
              <a:rPr lang="en-GB" dirty="0"/>
              <a:t>i</a:t>
            </a:r>
            <a:r>
              <a:rPr lang="en-GB" dirty="0" smtClean="0"/>
              <a:t>t’s to show correct setting out of</a:t>
            </a:r>
          </a:p>
          <a:p>
            <a:r>
              <a:rPr lang="en-GB" dirty="0"/>
              <a:t>w</a:t>
            </a:r>
            <a:r>
              <a:rPr lang="en-GB" dirty="0" smtClean="0"/>
              <a:t>ork.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842552" y="496388"/>
            <a:ext cx="528392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Neatly, in your books, round the following numbers to the nearest 10. </a:t>
            </a:r>
          </a:p>
          <a:p>
            <a:endParaRPr lang="en-GB" sz="2800" dirty="0"/>
          </a:p>
          <a:p>
            <a:r>
              <a:rPr lang="en-GB" sz="2800" dirty="0" smtClean="0"/>
              <a:t>456</a:t>
            </a:r>
          </a:p>
          <a:p>
            <a:r>
              <a:rPr lang="en-GB" sz="2800" dirty="0" smtClean="0"/>
              <a:t>231</a:t>
            </a:r>
          </a:p>
          <a:p>
            <a:r>
              <a:rPr lang="en-GB" sz="2800" dirty="0" smtClean="0"/>
              <a:t>897</a:t>
            </a:r>
          </a:p>
          <a:p>
            <a:r>
              <a:rPr lang="en-GB" sz="2800" dirty="0" smtClean="0"/>
              <a:t>102</a:t>
            </a:r>
          </a:p>
          <a:p>
            <a:r>
              <a:rPr lang="en-GB" sz="2800" dirty="0" smtClean="0"/>
              <a:t>735</a:t>
            </a:r>
          </a:p>
          <a:p>
            <a:r>
              <a:rPr lang="en-GB" sz="2800" dirty="0" smtClean="0"/>
              <a:t>636</a:t>
            </a:r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25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3467" y="620889"/>
            <a:ext cx="613738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16/9/21</a:t>
            </a:r>
          </a:p>
          <a:p>
            <a:r>
              <a:rPr lang="en-GB" sz="4000" u="sng" dirty="0" smtClean="0"/>
              <a:t>LO: Round to the nearest 10.</a:t>
            </a:r>
          </a:p>
          <a:p>
            <a:r>
              <a:rPr lang="en-GB" sz="4000" u="sng" dirty="0" smtClean="0"/>
              <a:t>C: To know and use number.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335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03" y="161365"/>
            <a:ext cx="87302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Find the rounding to the nearest 10nuggets on Century Tech and complete them. </a:t>
            </a:r>
          </a:p>
          <a:p>
            <a:endParaRPr lang="en-GB" sz="2800" dirty="0"/>
          </a:p>
          <a:p>
            <a:r>
              <a:rPr lang="en-GB" sz="2800" dirty="0" smtClean="0"/>
              <a:t>If you scored less </a:t>
            </a:r>
            <a:r>
              <a:rPr lang="en-GB" sz="2800" dirty="0" smtClean="0"/>
              <a:t>that 80% have another try. </a:t>
            </a:r>
            <a:endParaRPr lang="en-GB" sz="2800" dirty="0" smtClean="0"/>
          </a:p>
          <a:p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3387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3.8|0.8|18.4|6.3|1.2|9.6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15.4|1.4|8.3|13.9|1.4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8|12.4|6.7|6.7|11.3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5.5|4.3|10.3|1.6|4.1|1.3|2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8|12.4|6.7|6.7|11.3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9.2|6.2|3.6|3.8|6.5|5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5.5|4.3|10.3|1.6|4.1|1.3|2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7.1|3.1|9.5|1.5|2.6|0.8|6.3|6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9|11|20.1|14|22.8|10.1|1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7.1|3.1|9.5|1.5|2.6|0.8|6.3|6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9|11|20.1|14|22.8|10.1|10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0391D2-7924-4E1C-87CB-853D1C6E3D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3868</TotalTime>
  <Words>814</Words>
  <Application>Microsoft Office PowerPoint</Application>
  <PresentationFormat>On-screen Show (4:3)</PresentationFormat>
  <Paragraphs>282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34</vt:i4>
      </vt:variant>
    </vt:vector>
  </HeadingPairs>
  <TitlesOfParts>
    <vt:vector size="53" baseType="lpstr">
      <vt:lpstr>Arial</vt:lpstr>
      <vt:lpstr>Bariol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1_Title slide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201</cp:revision>
  <dcterms:created xsi:type="dcterms:W3CDTF">2019-07-05T11:02:13Z</dcterms:created>
  <dcterms:modified xsi:type="dcterms:W3CDTF">2021-09-09T14:57:19Z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