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83" r:id="rId3"/>
    <p:sldId id="264" r:id="rId4"/>
    <p:sldId id="268" r:id="rId5"/>
    <p:sldId id="281" r:id="rId6"/>
    <p:sldId id="269" r:id="rId7"/>
    <p:sldId id="282" r:id="rId8"/>
    <p:sldId id="284" r:id="rId9"/>
    <p:sldId id="285" r:id="rId10"/>
    <p:sldId id="286" r:id="rId11"/>
    <p:sldId id="287" r:id="rId12"/>
    <p:sldId id="288" r:id="rId13"/>
    <p:sldId id="289" r:id="rId14"/>
    <p:sldId id="290" r:id="rId15"/>
  </p:sldIdLst>
  <p:sldSz cx="9144000" cy="6858000" type="screen4x3"/>
  <p:notesSz cx="6858000" cy="9144000"/>
  <p:embeddedFontLst>
    <p:embeddedFont>
      <p:font typeface="Twinkl SemiBold" charset="0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Sassoon Infant Rg" panose="02000503030000020003" charset="0"/>
      <p:regular r:id="rId21"/>
      <p:bold r:id="rId22"/>
    </p:embeddedFont>
    <p:embeddedFont>
      <p:font typeface="HfW cursive" panose="00000500000000000000" pitchFamily="2" charset="0"/>
      <p:regular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Tuffy" panose="020B0603060100000000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487"/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>
      <p:cViewPr varScale="1">
        <p:scale>
          <a:sx n="73" d="100"/>
          <a:sy n="73" d="100"/>
        </p:scale>
        <p:origin x="119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5" d="100"/>
          <a:sy n="95" d="100"/>
        </p:scale>
        <p:origin x="1848" y="5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presProps" Target="presProps.xml"/><Relationship Id="rId37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35D0A7C-B33E-4846-BAE4-642C10D8569A}" type="datetimeFigureOut">
              <a:rPr lang="en-GB"/>
              <a:pPr>
                <a:defRPr/>
              </a:pPr>
              <a:t>02/10/2021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6DD4B3-ADBB-4339-BAF9-37520D387E3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C1DAB98-C82A-49B1-9488-63E4FD95C925}" type="datetimeFigureOut">
              <a:rPr lang="en-GB"/>
              <a:pPr>
                <a:defRPr/>
              </a:pPr>
              <a:t>02/10/2021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742E4CD-D09D-47DB-8E00-366D2964A7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75636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618213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81387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538841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42649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.uk/resources/keystage2-ks2/ks2-topics-organised-events-and-awareness-days-weeks/ks2-topics-organised-events-and-awareness-days-weeks-black-history-month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youtube.com/watch?v=zt1UpRPNVZE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hyperlink" Target="https://www.bbc.co.uk/teach/class-clips-video/ks2-pablo-fanque-the-greatest-victorian-showman/zhcf6v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www.bbc.co.uk/bitesize/topics/zqhyb9q/articles/zbgxbd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hyperlink" Target="https://www.theguardian.com/books/video/2013/jun/04/childrens-laureate-malorie-blackman-video-interview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9DDBC65C-2488-425B-BABD-5FC4C7301213}"/>
              </a:ext>
            </a:extLst>
          </p:cNvPr>
          <p:cNvSpPr/>
          <p:nvPr/>
        </p:nvSpPr>
        <p:spPr>
          <a:xfrm>
            <a:off x="0" y="5565648"/>
            <a:ext cx="9144000" cy="12923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HfW cursive" panose="00000500000000000000" pitchFamily="2" charset="0"/>
              </a:rPr>
              <a:t>Wednesday 6</a:t>
            </a:r>
            <a:r>
              <a:rPr lang="en-GB" sz="36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3600" u="sng" dirty="0" smtClean="0">
                <a:latin typeface="HfW cursive" panose="00000500000000000000" pitchFamily="2" charset="0"/>
              </a:rPr>
              <a:t> October 2021</a:t>
            </a: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L.O: To </a:t>
            </a:r>
            <a:r>
              <a:rPr lang="en-GB" sz="3600" u="sng" dirty="0">
                <a:latin typeface="HfW cursive" panose="00000500000000000000" pitchFamily="2" charset="0"/>
              </a:rPr>
              <a:t>celebrate the contributions of Black Britons to society, art and culture</a:t>
            </a:r>
            <a:r>
              <a:rPr lang="en-GB" sz="3600" u="sng" dirty="0" smtClean="0">
                <a:latin typeface="HfW cursive" panose="00000500000000000000" pitchFamily="2" charset="0"/>
              </a:rPr>
              <a:t>.</a:t>
            </a:r>
          </a:p>
          <a:p>
            <a:endParaRPr lang="en-GB" sz="3600" u="sng" dirty="0" smtClean="0">
              <a:latin typeface="HfW cursive" panose="00000500000000000000" pitchFamily="2" charset="0"/>
            </a:endParaRPr>
          </a:p>
          <a:p>
            <a:r>
              <a:rPr lang="en-GB" sz="3600" u="sng" dirty="0" smtClean="0">
                <a:latin typeface="HfW cursive" panose="00000500000000000000" pitchFamily="2" charset="0"/>
              </a:rPr>
              <a:t>C: Success and contribution (Black History Month)</a:t>
            </a:r>
            <a:endParaRPr lang="en-GB" sz="3600" u="sng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063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What is Black History Month?</a:t>
            </a:r>
            <a:endParaRPr lang="en-GB" altLang="en-US" sz="3600" dirty="0">
              <a:solidFill>
                <a:srgbClr val="009487"/>
              </a:solidFill>
              <a:latin typeface="Twinkl" pitchFamily="2" charset="0"/>
            </a:endParaRPr>
          </a:p>
        </p:txBody>
      </p:sp>
      <p:sp>
        <p:nvSpPr>
          <p:cNvPr id="9219" name="Content Placeholder 21"/>
          <p:cNvSpPr>
            <a:spLocks noGrp="1"/>
          </p:cNvSpPr>
          <p:nvPr>
            <p:ph idx="1"/>
          </p:nvPr>
        </p:nvSpPr>
        <p:spPr>
          <a:xfrm>
            <a:off x="755650" y="1514475"/>
            <a:ext cx="7632700" cy="766388"/>
          </a:xfrm>
        </p:spPr>
        <p:txBody>
          <a:bodyPr lIns="108000" tIns="108000" rIns="108000" bIns="108000"/>
          <a:lstStyle/>
          <a:p>
            <a:pPr eaLnBrk="1" hangingPunct="1"/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Black History Month is a time set aside each year to celebrate the achievements of Black men and women in the past and today.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4224913" y="2528523"/>
            <a:ext cx="3760847" cy="432947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853186" y="2429423"/>
            <a:ext cx="3760847" cy="442857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Why Do We Have Black History Month?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1"/>
          </p:nvPr>
        </p:nvSpPr>
        <p:spPr>
          <a:xfrm>
            <a:off x="755650" y="1498253"/>
            <a:ext cx="7632700" cy="3061222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Why do you think we have Black History month? 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Black people have not always been treated equally simply because of the colour of their skin.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b="1" dirty="0">
                <a:solidFill>
                  <a:schemeClr val="tx1"/>
                </a:solidFill>
                <a:latin typeface="Twinkl" pitchFamily="2" charset="0"/>
              </a:rPr>
              <a:t>Do you know of any examples or stories of when Black people have been treated unfairly in the past?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One example is that in America, Black and White people had to sit in different seats on a bus or public places, like the cinema.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3444" y="4126097"/>
            <a:ext cx="4179111" cy="2955115"/>
          </a:xfrm>
          <a:prstGeom prst="rect">
            <a:avLst/>
          </a:prstGeom>
        </p:spPr>
      </p:pic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F06FE8C1-5CE7-43A6-88F8-A17FDB5B15E4}"/>
              </a:ext>
            </a:extLst>
          </p:cNvPr>
          <p:cNvSpPr txBox="1">
            <a:spLocks/>
          </p:cNvSpPr>
          <p:nvPr/>
        </p:nvSpPr>
        <p:spPr bwMode="auto">
          <a:xfrm>
            <a:off x="908050" y="4584528"/>
            <a:ext cx="3935394" cy="150555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GB" dirty="0">
                <a:solidFill>
                  <a:schemeClr val="dk1"/>
                </a:solidFill>
              </a:rPr>
              <a:t>Another example is from the late 16</a:t>
            </a:r>
            <a:r>
              <a:rPr lang="en-GB" baseline="30000" dirty="0">
                <a:solidFill>
                  <a:schemeClr val="dk1"/>
                </a:solidFill>
              </a:rPr>
              <a:t>th</a:t>
            </a:r>
            <a:r>
              <a:rPr lang="en-GB" dirty="0">
                <a:solidFill>
                  <a:schemeClr val="dk1"/>
                </a:solidFill>
              </a:rPr>
              <a:t> century, when Black men, women and children were enslaved and brought to England to work.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20"/>
          <p:cNvSpPr>
            <a:spLocks noGrp="1"/>
          </p:cNvSpPr>
          <p:nvPr>
            <p:ph type="title" idx="4294967295"/>
          </p:nvPr>
        </p:nvSpPr>
        <p:spPr>
          <a:xfrm>
            <a:off x="461962" y="44757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Why Do We Have Black History Month?</a:t>
            </a:r>
          </a:p>
        </p:txBody>
      </p:sp>
      <p:sp>
        <p:nvSpPr>
          <p:cNvPr id="10243" name="Content Placeholder 21"/>
          <p:cNvSpPr>
            <a:spLocks noGrp="1"/>
          </p:cNvSpPr>
          <p:nvPr>
            <p:ph idx="4294967295"/>
          </p:nvPr>
        </p:nvSpPr>
        <p:spPr>
          <a:xfrm>
            <a:off x="755649" y="1369171"/>
            <a:ext cx="7632700" cy="4578350"/>
          </a:xfrm>
        </p:spPr>
        <p:txBody>
          <a:bodyPr lIns="108000" tIns="108000" rIns="108000" bIns="108000"/>
          <a:lstStyle/>
          <a:p>
            <a:pPr eaLnBrk="1" hangingPunct="1">
              <a:spcBef>
                <a:spcPct val="0"/>
              </a:spcBef>
            </a:pPr>
            <a:r>
              <a:rPr lang="en-GB" altLang="en-US" dirty="0">
                <a:latin typeface="+mn-lt"/>
                <a:ea typeface="Tuffy" panose="020B0603060100000000" pitchFamily="34" charset="0"/>
              </a:rPr>
              <a:t>Lots of people knew that this was wrong and wanted things to change. </a:t>
            </a:r>
          </a:p>
          <a:p>
            <a:pPr eaLnBrk="1" hangingPunct="1">
              <a:spcBef>
                <a:spcPct val="0"/>
              </a:spcBef>
            </a:pPr>
            <a:endParaRPr lang="en-GB" altLang="en-US" dirty="0">
              <a:latin typeface="+mn-lt"/>
              <a:ea typeface="Tuffy" panose="020B0603060100000000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latin typeface="+mn-lt"/>
                <a:ea typeface="Tuffy" panose="020B0603060100000000" pitchFamily="34" charset="0"/>
              </a:rPr>
              <a:t>In 1926, in the United States of America, a man called Carter G. Woodson introduced a “Negro History Week,” which is now considered a historical, outdated term. 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en-GB" altLang="en-US" dirty="0">
              <a:latin typeface="+mn-lt"/>
              <a:ea typeface="Tuffy" panose="020B0603060100000000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latin typeface="+mn-lt"/>
                <a:ea typeface="Tuffy" panose="020B0603060100000000" pitchFamily="34" charset="0"/>
              </a:rPr>
              <a:t>In the UK, a movement began in the 1980s as part of a local community activism to challenge racism. </a:t>
            </a:r>
          </a:p>
          <a:p>
            <a:pPr marL="0" indent="0" eaLnBrk="1" hangingPunct="1">
              <a:spcBef>
                <a:spcPct val="0"/>
              </a:spcBef>
              <a:buNone/>
            </a:pPr>
            <a:endParaRPr lang="en-GB" altLang="en-US" dirty="0">
              <a:latin typeface="+mn-lt"/>
              <a:ea typeface="Tuffy" panose="020B0603060100000000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GB" altLang="en-US" dirty="0">
                <a:latin typeface="+mn-lt"/>
                <a:ea typeface="Tuffy" panose="020B0603060100000000" pitchFamily="34" charset="0"/>
              </a:rPr>
              <a:t>In 1987, this turned into what we know today as Black </a:t>
            </a:r>
            <a:br>
              <a:rPr lang="en-GB" altLang="en-US" dirty="0">
                <a:latin typeface="+mn-lt"/>
                <a:ea typeface="Tuffy" panose="020B0603060100000000" pitchFamily="34" charset="0"/>
              </a:rPr>
            </a:br>
            <a:r>
              <a:rPr lang="en-GB" altLang="en-US" dirty="0">
                <a:latin typeface="+mn-lt"/>
                <a:ea typeface="Tuffy" panose="020B0603060100000000" pitchFamily="34" charset="0"/>
              </a:rPr>
              <a:t>History Month.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958"/>
          <a:stretch/>
        </p:blipFill>
        <p:spPr>
          <a:xfrm>
            <a:off x="6353477" y="3900933"/>
            <a:ext cx="2336800" cy="2508250"/>
          </a:xfrm>
          <a:prstGeom prst="roundRect">
            <a:avLst>
              <a:gd name="adj" fmla="val 6060"/>
            </a:avLst>
          </a:prstGeom>
        </p:spPr>
      </p:pic>
      <p:sp>
        <p:nvSpPr>
          <p:cNvPr id="10245" name="TextBox 3"/>
          <p:cNvSpPr txBox="1">
            <a:spLocks noChangeArrowheads="1"/>
          </p:cNvSpPr>
          <p:nvPr/>
        </p:nvSpPr>
        <p:spPr bwMode="auto">
          <a:xfrm>
            <a:off x="4835525" y="5875338"/>
            <a:ext cx="2395538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600" dirty="0">
                <a:solidFill>
                  <a:schemeClr val="tx1"/>
                </a:solidFill>
                <a:latin typeface="+mn-lt"/>
                <a:ea typeface="Tuffy" panose="020B0603060100000000" pitchFamily="34" charset="0"/>
              </a:rPr>
              <a:t>Carter G. Woodson</a:t>
            </a:r>
          </a:p>
        </p:txBody>
      </p:sp>
      <p:sp>
        <p:nvSpPr>
          <p:cNvPr id="6" name="Content Placeholder 21">
            <a:extLst>
              <a:ext uri="{FF2B5EF4-FFF2-40B4-BE49-F238E27FC236}">
                <a16:creationId xmlns:a16="http://schemas.microsoft.com/office/drawing/2014/main" id="{5720AC34-672C-4BCA-B11B-5458788C3D29}"/>
              </a:ext>
            </a:extLst>
          </p:cNvPr>
          <p:cNvSpPr txBox="1">
            <a:spLocks/>
          </p:cNvSpPr>
          <p:nvPr/>
        </p:nvSpPr>
        <p:spPr bwMode="auto">
          <a:xfrm>
            <a:off x="1008257" y="4712065"/>
            <a:ext cx="5151739" cy="5465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08000" tIns="108000" rIns="108000" bIns="10800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None/>
              <a:defRPr kern="1200" baseline="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 algn="l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</a:pPr>
            <a:r>
              <a:rPr lang="en-GB" b="1" dirty="0">
                <a:solidFill>
                  <a:schemeClr val="dk1"/>
                </a:solidFill>
              </a:rPr>
              <a:t>How do you think this made Black people feel? </a:t>
            </a:r>
          </a:p>
        </p:txBody>
      </p:sp>
    </p:spTree>
    <p:extLst>
      <p:ext uri="{BB962C8B-B14F-4D97-AF65-F5344CB8AC3E}">
        <p14:creationId xmlns:p14="http://schemas.microsoft.com/office/powerpoint/2010/main" val="1168911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 idx="4294967295"/>
          </p:nvPr>
        </p:nvSpPr>
        <p:spPr>
          <a:xfrm>
            <a:off x="461962" y="489744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When is Black History Month?</a:t>
            </a:r>
          </a:p>
        </p:txBody>
      </p:sp>
      <p:sp>
        <p:nvSpPr>
          <p:cNvPr id="11267" name="Content Placeholder 21"/>
          <p:cNvSpPr>
            <a:spLocks noGrp="1"/>
          </p:cNvSpPr>
          <p:nvPr>
            <p:ph idx="4294967295"/>
          </p:nvPr>
        </p:nvSpPr>
        <p:spPr>
          <a:xfrm>
            <a:off x="755650" y="1693068"/>
            <a:ext cx="2854325" cy="4106483"/>
          </a:xfrm>
        </p:spPr>
        <p:txBody>
          <a:bodyPr lIns="108000" tIns="108000" rIns="108000" bIns="108000"/>
          <a:lstStyle/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Black History Month takes place annually in October in the UK and in February in America. </a:t>
            </a:r>
          </a:p>
          <a:p>
            <a:pPr marL="0" indent="0" eaLnBrk="1" hangingPunct="1"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There is a different theme each year.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endParaRPr lang="en-GB" altLang="en-US" dirty="0">
              <a:solidFill>
                <a:schemeClr val="tx1"/>
              </a:solidFill>
              <a:latin typeface="Twinkl" pitchFamily="2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 dirty="0">
                <a:solidFill>
                  <a:schemeClr val="tx1"/>
                </a:solidFill>
                <a:latin typeface="Twinkl" pitchFamily="2" charset="0"/>
              </a:rPr>
              <a:t>The theme for 2021 is ‘Proud to Be’ and different events are planned to take place throughout the month.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9375" y="1927225"/>
            <a:ext cx="4498975" cy="3213100"/>
          </a:xfrm>
          <a:prstGeom prst="roundRect">
            <a:avLst>
              <a:gd name="adj" fmla="val 0"/>
            </a:avLst>
          </a:prstGeom>
          <a:ln w="28575">
            <a:solidFill>
              <a:srgbClr val="009487"/>
            </a:solidFill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contourClr>
              <a:srgbClr val="969696"/>
            </a:contourClr>
          </a:sp3d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 idx="4294967295"/>
          </p:nvPr>
        </p:nvSpPr>
        <p:spPr>
          <a:xfrm>
            <a:off x="461962" y="443707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Famous Black Men and Women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755650" y="1543050"/>
            <a:ext cx="7632700" cy="4578350"/>
          </a:xfrm>
          <a:noFill/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GB" altLang="en-US" sz="3600" b="1" dirty="0" smtClean="0">
                <a:latin typeface="HfW cursive" panose="00000500000000000000" pitchFamily="2" charset="0"/>
              </a:rPr>
              <a:t>Now we are going to watch a few videos about some famous black men and women. </a:t>
            </a:r>
            <a:endParaRPr lang="en-GB" altLang="en-US" sz="3600" dirty="0">
              <a:latin typeface="HfW cursive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67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 idx="4294967295"/>
          </p:nvPr>
        </p:nvSpPr>
        <p:spPr>
          <a:xfrm>
            <a:off x="461962" y="443707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Lewis Hamilton 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755650" y="1543050"/>
            <a:ext cx="7632700" cy="4578350"/>
          </a:xfrm>
          <a:noFill/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www.youtube.com/watch?v=zt1UpRPNVZE</a:t>
            </a:r>
            <a:r>
              <a:rPr lang="en-GB" sz="3600" dirty="0" smtClean="0"/>
              <a:t> </a:t>
            </a:r>
            <a:endParaRPr lang="en-GB" altLang="en-US" sz="3600" dirty="0"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4427" y="2539531"/>
            <a:ext cx="2534004" cy="3477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57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 idx="4294967295"/>
          </p:nvPr>
        </p:nvSpPr>
        <p:spPr>
          <a:xfrm>
            <a:off x="461962" y="443707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Pablo </a:t>
            </a:r>
            <a:r>
              <a:rPr lang="en-GB" altLang="en-US" sz="3200" dirty="0" err="1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Fanque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755650" y="1543050"/>
            <a:ext cx="7632700" cy="4578350"/>
          </a:xfrm>
          <a:noFill/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www.bbc.co.uk/teach/class-clips-video/ks2-pablo-fanque-the-greatest-victorian-showman/zhcf6v4</a:t>
            </a:r>
            <a:r>
              <a:rPr lang="en-GB" sz="3600" dirty="0" smtClean="0"/>
              <a:t> </a:t>
            </a:r>
            <a:endParaRPr lang="en-GB" altLang="en-US" sz="3600" dirty="0"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704" y="3224996"/>
            <a:ext cx="1695687" cy="2419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42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 idx="4294967295"/>
          </p:nvPr>
        </p:nvSpPr>
        <p:spPr>
          <a:xfrm>
            <a:off x="461962" y="443707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Walter Tall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755650" y="1543050"/>
            <a:ext cx="7632700" cy="4578350"/>
          </a:xfrm>
          <a:noFill/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www.bbc.co.uk/bitesize/topics/zqhyb9q/articles/zbgxbdm</a:t>
            </a:r>
            <a:r>
              <a:rPr lang="en-GB" sz="3600" dirty="0" smtClean="0"/>
              <a:t> </a:t>
            </a:r>
            <a:endParaRPr lang="en-GB" altLang="en-US" sz="3600" dirty="0">
              <a:latin typeface="HfW cursive" panose="000005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8075" y="3277391"/>
            <a:ext cx="1390844" cy="2314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23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 idx="4294967295"/>
          </p:nvPr>
        </p:nvSpPr>
        <p:spPr>
          <a:xfrm>
            <a:off x="461962" y="443707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200" dirty="0" err="1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Malorie</a:t>
            </a:r>
            <a:r>
              <a:rPr lang="en-GB" altLang="en-US" sz="3200" dirty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 </a:t>
            </a:r>
            <a:r>
              <a:rPr lang="en-GB" altLang="en-US" sz="3200" dirty="0" smtClean="0">
                <a:solidFill>
                  <a:srgbClr val="009487"/>
                </a:solidFill>
                <a:latin typeface="Twinkl" pitchFamily="2" charset="0"/>
                <a:cs typeface="Arial" panose="020B0604020202020204" pitchFamily="34" charset="0"/>
              </a:rPr>
              <a:t>Blackman</a:t>
            </a:r>
            <a:endParaRPr lang="en-GB" altLang="en-US" sz="3200" dirty="0">
              <a:solidFill>
                <a:srgbClr val="009487"/>
              </a:solidFill>
              <a:latin typeface="Twinkl" pitchFamily="2" charset="0"/>
              <a:cs typeface="Arial" panose="020B0604020202020204" pitchFamily="34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4294967295"/>
          </p:nvPr>
        </p:nvSpPr>
        <p:spPr>
          <a:xfrm>
            <a:off x="755650" y="1543050"/>
            <a:ext cx="7632700" cy="4578350"/>
          </a:xfrm>
          <a:noFill/>
          <a:ln>
            <a:noFill/>
          </a:ln>
        </p:spPr>
        <p:txBody>
          <a:bodyPr/>
          <a:lstStyle/>
          <a:p>
            <a:pPr marL="0" indent="0">
              <a:buNone/>
            </a:pPr>
            <a:r>
              <a:rPr lang="en-GB" sz="3600" dirty="0">
                <a:hlinkClick r:id="rId2"/>
              </a:rPr>
              <a:t>https://</a:t>
            </a:r>
            <a:r>
              <a:rPr lang="en-GB" sz="3600" dirty="0" smtClean="0">
                <a:hlinkClick r:id="rId2"/>
              </a:rPr>
              <a:t>www.theguardian.com/books/video/2013/jun/04/childrens-laureate-malorie-blackman-video-interview</a:t>
            </a:r>
            <a:r>
              <a:rPr lang="en-GB" sz="3600" dirty="0" smtClean="0"/>
              <a:t> </a:t>
            </a:r>
            <a:endParaRPr lang="en-GB" altLang="en-US" sz="3600" dirty="0">
              <a:latin typeface="HfW cursive" panose="000005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2738" y="3487256"/>
            <a:ext cx="2117813" cy="2482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40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What sort of adversities (problems and hurdles) do you think these people may have faced?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5775293" y="3396003"/>
            <a:ext cx="3007301" cy="34619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2403566" y="3316759"/>
            <a:ext cx="3007301" cy="354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35513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What positive words or phrases can we use to describe our famous figures? 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80183E-79D6-4E69-AEE3-E9E3565FDA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328"/>
          <a:stretch/>
        </p:blipFill>
        <p:spPr>
          <a:xfrm>
            <a:off x="5775293" y="3396003"/>
            <a:ext cx="3007301" cy="3461997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1BBB953-BDD6-4C85-AE32-F6012731E2F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95"/>
          <a:stretch/>
        </p:blipFill>
        <p:spPr>
          <a:xfrm>
            <a:off x="2403566" y="3316759"/>
            <a:ext cx="3007301" cy="35412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6145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3143" y="705394"/>
            <a:ext cx="785077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HfW cursive" panose="00000500000000000000" pitchFamily="2" charset="0"/>
              </a:rPr>
              <a:t>Your task is to choose a famous figure, and write 5 positive words or phrases around the point of your star. </a:t>
            </a:r>
          </a:p>
          <a:p>
            <a:endParaRPr lang="en-GB" sz="3600" dirty="0">
              <a:latin typeface="HfW cursive" panose="00000500000000000000" pitchFamily="2" charset="0"/>
            </a:endParaRPr>
          </a:p>
          <a:p>
            <a:r>
              <a:rPr lang="en-GB" sz="3600" dirty="0" smtClean="0">
                <a:latin typeface="HfW cursive" panose="00000500000000000000" pitchFamily="2" charset="0"/>
              </a:rPr>
              <a:t>You can then draw a picture of your figure in the middle. </a:t>
            </a:r>
            <a:endParaRPr lang="en-GB" sz="3600" dirty="0">
              <a:latin typeface="HfW cursive" panose="00000500000000000000" pitchFamily="2" charset="0"/>
            </a:endParaRPr>
          </a:p>
        </p:txBody>
      </p:sp>
      <p:sp>
        <p:nvSpPr>
          <p:cNvPr id="5" name="5-Point Star 4"/>
          <p:cNvSpPr/>
          <p:nvPr/>
        </p:nvSpPr>
        <p:spPr>
          <a:xfrm>
            <a:off x="3592286" y="4572000"/>
            <a:ext cx="2116183" cy="1724298"/>
          </a:xfrm>
          <a:prstGeom prst="star5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7144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1410</TotalTime>
  <Words>435</Words>
  <Application>Microsoft Office PowerPoint</Application>
  <PresentationFormat>On-screen Show (4:3)</PresentationFormat>
  <Paragraphs>47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Twinkl SemiBold</vt:lpstr>
      <vt:lpstr>Twinkl</vt:lpstr>
      <vt:lpstr>Sassoon Infant Rg</vt:lpstr>
      <vt:lpstr>HfW cursive</vt:lpstr>
      <vt:lpstr>Arial</vt:lpstr>
      <vt:lpstr>Calibri</vt:lpstr>
      <vt:lpstr>Tuffy</vt:lpstr>
      <vt:lpstr>Office Theme</vt:lpstr>
      <vt:lpstr>PowerPoint Presentation</vt:lpstr>
      <vt:lpstr>PowerPoint Presentation</vt:lpstr>
      <vt:lpstr>What is Black History Month?</vt:lpstr>
      <vt:lpstr>Why Do We Have Black History Month?</vt:lpstr>
      <vt:lpstr>Why Do We Have Black History Month?</vt:lpstr>
      <vt:lpstr>When is Black History Month?</vt:lpstr>
      <vt:lpstr>Famous Black Men and Women</vt:lpstr>
      <vt:lpstr>Lewis Hamilton </vt:lpstr>
      <vt:lpstr>Pablo Fanque</vt:lpstr>
      <vt:lpstr>Walter Tall</vt:lpstr>
      <vt:lpstr>Malorie Blackman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150</cp:revision>
  <dcterms:created xsi:type="dcterms:W3CDTF">2014-10-01T16:09:27Z</dcterms:created>
  <dcterms:modified xsi:type="dcterms:W3CDTF">2021-10-02T19:39:06Z</dcterms:modified>
</cp:coreProperties>
</file>