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0" r:id="rId4"/>
    <p:sldId id="360" r:id="rId5"/>
    <p:sldId id="411" r:id="rId6"/>
    <p:sldId id="394" r:id="rId7"/>
    <p:sldId id="412" r:id="rId8"/>
    <p:sldId id="396" r:id="rId9"/>
    <p:sldId id="413" r:id="rId10"/>
    <p:sldId id="398" r:id="rId11"/>
    <p:sldId id="414" r:id="rId12"/>
    <p:sldId id="408" r:id="rId13"/>
    <p:sldId id="403" r:id="rId14"/>
    <p:sldId id="415" r:id="rId15"/>
    <p:sldId id="386" r:id="rId16"/>
    <p:sldId id="416" r:id="rId17"/>
    <p:sldId id="417" r:id="rId18"/>
    <p:sldId id="418" r:id="rId19"/>
    <p:sldId id="419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34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952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223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321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101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066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893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619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716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252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437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9136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46777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6828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5266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3053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9712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595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2330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C9A25-8D5B-44AE-A223-BF4E9B1BC8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Friday 6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E30811-044E-4B1D-8E24-4E8A358648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10362052" cy="2066396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L.O: To use the past tense.  </a:t>
            </a:r>
            <a:endParaRPr lang="en-GB" sz="9600" b="0" i="0" dirty="0"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C: Recount </a:t>
            </a:r>
            <a:endParaRPr lang="en-GB" sz="96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9865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2"/>
            <a:ext cx="11137305" cy="4242831"/>
          </a:xfrm>
        </p:spPr>
        <p:txBody>
          <a:bodyPr>
            <a:normAutofit/>
          </a:bodyPr>
          <a:lstStyle/>
          <a:p>
            <a:r>
              <a:rPr lang="en-GB" sz="3600" dirty="0"/>
              <a:t>What is the past tense? </a:t>
            </a:r>
          </a:p>
          <a:p>
            <a:endParaRPr lang="en-GB" sz="3600" dirty="0"/>
          </a:p>
          <a:p>
            <a:r>
              <a:rPr lang="en-GB" sz="3600" dirty="0"/>
              <a:t>When should we use it? </a:t>
            </a:r>
          </a:p>
          <a:p>
            <a:endParaRPr lang="en-GB" sz="3600" dirty="0"/>
          </a:p>
          <a:p>
            <a:r>
              <a:rPr lang="en-GB" sz="3600" dirty="0"/>
              <a:t>THINK PAIR SHARE!</a:t>
            </a:r>
          </a:p>
        </p:txBody>
      </p:sp>
      <p:pic>
        <p:nvPicPr>
          <p:cNvPr id="2050" name="Picture 2" descr="Emoticon Thinking transparent PNG - StickPNG">
            <a:extLst>
              <a:ext uri="{FF2B5EF4-FFF2-40B4-BE49-F238E27FC236}">
                <a16:creationId xmlns:a16="http://schemas.microsoft.com/office/drawing/2014/main" id="{A9FB6F3B-AA91-40AF-8374-5CF06F117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117" y="2077278"/>
            <a:ext cx="5456209" cy="450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9711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Game time! Let’s work out the correct verbs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2" y="2480400"/>
            <a:ext cx="5024740" cy="4242831"/>
          </a:xfrm>
        </p:spPr>
        <p:txBody>
          <a:bodyPr>
            <a:normAutofit lnSpcReduction="10000"/>
          </a:bodyPr>
          <a:lstStyle/>
          <a:p>
            <a:r>
              <a:rPr lang="en-GB" sz="3600" dirty="0"/>
              <a:t>Drove/ </a:t>
            </a:r>
            <a:r>
              <a:rPr lang="en-GB" sz="3600" dirty="0" err="1"/>
              <a:t>Drived</a:t>
            </a:r>
            <a:r>
              <a:rPr lang="en-GB" sz="3600" dirty="0"/>
              <a:t> </a:t>
            </a:r>
          </a:p>
          <a:p>
            <a:r>
              <a:rPr lang="en-GB" sz="3600" dirty="0" err="1"/>
              <a:t>Swimmed</a:t>
            </a:r>
            <a:r>
              <a:rPr lang="en-GB" sz="3600" dirty="0"/>
              <a:t>/Swam</a:t>
            </a:r>
          </a:p>
          <a:p>
            <a:r>
              <a:rPr lang="en-GB" sz="3600" dirty="0"/>
              <a:t>Discovered/ </a:t>
            </a:r>
            <a:r>
              <a:rPr lang="en-GB" sz="3600" dirty="0" err="1"/>
              <a:t>Dascover</a:t>
            </a:r>
            <a:endParaRPr lang="en-GB" sz="3600" dirty="0"/>
          </a:p>
          <a:p>
            <a:r>
              <a:rPr lang="en-GB" sz="3600" dirty="0"/>
              <a:t> Danced/ </a:t>
            </a:r>
            <a:r>
              <a:rPr lang="en-GB" sz="3600" dirty="0" err="1"/>
              <a:t>Danceed</a:t>
            </a:r>
            <a:endParaRPr lang="en-GB" sz="3600" dirty="0"/>
          </a:p>
          <a:p>
            <a:r>
              <a:rPr lang="en-GB" sz="3600" dirty="0"/>
              <a:t> Sprinted/ </a:t>
            </a:r>
            <a:r>
              <a:rPr lang="en-GB" sz="3600" dirty="0" err="1"/>
              <a:t>Sprant</a:t>
            </a:r>
            <a:endParaRPr lang="en-GB" sz="3600" dirty="0"/>
          </a:p>
          <a:p>
            <a:r>
              <a:rPr lang="en-GB" sz="3600" dirty="0"/>
              <a:t> Ran/ </a:t>
            </a:r>
            <a:r>
              <a:rPr lang="en-GB" sz="3600" dirty="0" err="1"/>
              <a:t>Ranned</a:t>
            </a:r>
            <a:endParaRPr lang="en-GB" sz="3600" dirty="0"/>
          </a:p>
          <a:p>
            <a:r>
              <a:rPr lang="en-GB" sz="3600" dirty="0"/>
              <a:t>Thought/ </a:t>
            </a:r>
            <a:r>
              <a:rPr lang="en-GB" sz="3600" dirty="0" err="1"/>
              <a:t>Thunk</a:t>
            </a:r>
            <a:r>
              <a:rPr lang="en-GB" sz="3600" dirty="0"/>
              <a:t> </a:t>
            </a:r>
          </a:p>
        </p:txBody>
      </p:sp>
      <p:pic>
        <p:nvPicPr>
          <p:cNvPr id="2050" name="Picture 2" descr="Emoticon Thinking transparent PNG - StickPNG">
            <a:extLst>
              <a:ext uri="{FF2B5EF4-FFF2-40B4-BE49-F238E27FC236}">
                <a16:creationId xmlns:a16="http://schemas.microsoft.com/office/drawing/2014/main" id="{A9FB6F3B-AA91-40AF-8374-5CF06F117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2530" y="1426264"/>
            <a:ext cx="2396878" cy="1977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74C0F2E-EDF5-4D8B-8B90-29AAEA1DA02B}"/>
              </a:ext>
            </a:extLst>
          </p:cNvPr>
          <p:cNvSpPr txBox="1">
            <a:spLocks/>
          </p:cNvSpPr>
          <p:nvPr/>
        </p:nvSpPr>
        <p:spPr>
          <a:xfrm>
            <a:off x="6398635" y="2505839"/>
            <a:ext cx="5024740" cy="424283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/>
              <a:t>Ate/ </a:t>
            </a:r>
            <a:r>
              <a:rPr lang="en-GB" sz="3600" dirty="0" err="1"/>
              <a:t>Eated</a:t>
            </a:r>
            <a:endParaRPr lang="en-GB" sz="3600" dirty="0"/>
          </a:p>
          <a:p>
            <a:r>
              <a:rPr lang="en-GB" sz="3600" dirty="0"/>
              <a:t>Read/ </a:t>
            </a:r>
            <a:r>
              <a:rPr lang="en-GB" sz="3600" dirty="0" err="1"/>
              <a:t>Readed</a:t>
            </a:r>
            <a:endParaRPr lang="en-GB" sz="3600" dirty="0"/>
          </a:p>
          <a:p>
            <a:r>
              <a:rPr lang="en-GB" sz="3600" dirty="0" err="1"/>
              <a:t>Speaked</a:t>
            </a:r>
            <a:r>
              <a:rPr lang="en-GB" sz="3600" dirty="0"/>
              <a:t>/ Spoke</a:t>
            </a:r>
          </a:p>
          <a:p>
            <a:r>
              <a:rPr lang="en-GB" sz="3600" dirty="0" err="1"/>
              <a:t>Tryed</a:t>
            </a:r>
            <a:r>
              <a:rPr lang="en-GB" sz="3600" dirty="0"/>
              <a:t> / Tried</a:t>
            </a:r>
          </a:p>
          <a:p>
            <a:r>
              <a:rPr lang="en-GB" sz="3600" dirty="0" err="1"/>
              <a:t>Drinked</a:t>
            </a:r>
            <a:r>
              <a:rPr lang="en-GB" sz="3600" dirty="0"/>
              <a:t> / Drank</a:t>
            </a:r>
          </a:p>
          <a:p>
            <a:r>
              <a:rPr lang="en-GB" sz="3600" dirty="0" err="1"/>
              <a:t>Buyed</a:t>
            </a:r>
            <a:r>
              <a:rPr lang="en-GB" sz="3600" dirty="0"/>
              <a:t> / Bought</a:t>
            </a:r>
          </a:p>
          <a:p>
            <a:r>
              <a:rPr lang="en-GB" sz="3600" dirty="0"/>
              <a:t>Left / Leaved  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168394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898696" y="1822892"/>
            <a:ext cx="8593393" cy="2898195"/>
          </a:xfrm>
          <a:prstGeom prst="rect">
            <a:avLst/>
          </a:prstGeom>
          <a:solidFill>
            <a:schemeClr val="tx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000" b="1" u="sng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Underline the verbs in the sentence below.</a:t>
            </a:r>
          </a:p>
          <a:p>
            <a:endParaRPr lang="en-GB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 drink lots of water every morning and soon I need the toilet.</a:t>
            </a:r>
          </a:p>
        </p:txBody>
      </p: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898696" y="1822892"/>
            <a:ext cx="8593393" cy="2898195"/>
          </a:xfrm>
          <a:prstGeom prst="rect">
            <a:avLst/>
          </a:prstGeom>
          <a:solidFill>
            <a:schemeClr val="tx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000" b="1" u="sng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Underline the verbs in the sentence below.</a:t>
            </a:r>
          </a:p>
          <a:p>
            <a:endParaRPr lang="en-GB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</a:t>
            </a:r>
            <a:r>
              <a:rPr lang="en-GB" sz="2800" b="1" dirty="0">
                <a:solidFill>
                  <a:schemeClr val="bg2"/>
                </a:solidFill>
                <a:latin typeface="Century Gothic" panose="020B0502020202020204" pitchFamily="34" charset="0"/>
              </a:rPr>
              <a:t> drink </a:t>
            </a:r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lots of water every morning and soon I </a:t>
            </a:r>
            <a:r>
              <a:rPr lang="en-GB" sz="2800" b="1" dirty="0">
                <a:solidFill>
                  <a:schemeClr val="bg2"/>
                </a:solidFill>
                <a:latin typeface="Century Gothic" panose="020B0502020202020204" pitchFamily="34" charset="0"/>
              </a:rPr>
              <a:t>need</a:t>
            </a:r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the toilet.</a:t>
            </a:r>
          </a:p>
        </p:txBody>
      </p:sp>
    </p:spTree>
    <p:extLst>
      <p:ext uri="{BB962C8B-B14F-4D97-AF65-F5344CB8AC3E}">
        <p14:creationId xmlns:p14="http://schemas.microsoft.com/office/powerpoint/2010/main" val="1230741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3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gaps in the table.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92F5D9C-A31E-4E37-AABD-FFBA02D325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8931455"/>
              </p:ext>
            </p:extLst>
          </p:nvPr>
        </p:nvGraphicFramePr>
        <p:xfrm>
          <a:off x="2776164" y="1726442"/>
          <a:ext cx="6885996" cy="34051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42998">
                  <a:extLst>
                    <a:ext uri="{9D8B030D-6E8A-4147-A177-3AD203B41FA5}">
                      <a16:colId xmlns:a16="http://schemas.microsoft.com/office/drawing/2014/main" val="1884255406"/>
                    </a:ext>
                  </a:extLst>
                </a:gridCol>
                <a:gridCol w="3442998">
                  <a:extLst>
                    <a:ext uri="{9D8B030D-6E8A-4147-A177-3AD203B41FA5}">
                      <a16:colId xmlns:a16="http://schemas.microsoft.com/office/drawing/2014/main" val="647910797"/>
                    </a:ext>
                  </a:extLst>
                </a:gridCol>
              </a:tblGrid>
              <a:tr h="882808">
                <a:tc>
                  <a:txBody>
                    <a:bodyPr/>
                    <a:lstStyle/>
                    <a:p>
                      <a:pPr algn="ctr"/>
                      <a:r>
                        <a:rPr lang="en-GB" sz="2400" b="1" u="none" dirty="0">
                          <a:solidFill>
                            <a:schemeClr val="bg2"/>
                          </a:solidFill>
                          <a:latin typeface="Century Gothic" panose="020B0502020202020204" pitchFamily="34" charset="0"/>
                        </a:rPr>
                        <a:t>Simple present tense form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u="none" dirty="0">
                          <a:solidFill>
                            <a:schemeClr val="bg2"/>
                          </a:solidFill>
                          <a:latin typeface="Century Gothic" panose="020B0502020202020204" pitchFamily="34" charset="0"/>
                        </a:rPr>
                        <a:t>Simple past tense form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6354631"/>
                  </a:ext>
                </a:extLst>
              </a:tr>
              <a:tr h="126115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cope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6727824"/>
                  </a:ext>
                </a:extLst>
              </a:tr>
              <a:tr h="1261154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fell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1702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7228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3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gaps in the table.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92F5D9C-A31E-4E37-AABD-FFBA02D325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5161589"/>
              </p:ext>
            </p:extLst>
          </p:nvPr>
        </p:nvGraphicFramePr>
        <p:xfrm>
          <a:off x="2776164" y="1726442"/>
          <a:ext cx="6885996" cy="34051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42998">
                  <a:extLst>
                    <a:ext uri="{9D8B030D-6E8A-4147-A177-3AD203B41FA5}">
                      <a16:colId xmlns:a16="http://schemas.microsoft.com/office/drawing/2014/main" val="1884255406"/>
                    </a:ext>
                  </a:extLst>
                </a:gridCol>
                <a:gridCol w="3442998">
                  <a:extLst>
                    <a:ext uri="{9D8B030D-6E8A-4147-A177-3AD203B41FA5}">
                      <a16:colId xmlns:a16="http://schemas.microsoft.com/office/drawing/2014/main" val="647910797"/>
                    </a:ext>
                  </a:extLst>
                </a:gridCol>
              </a:tblGrid>
              <a:tr h="882808">
                <a:tc>
                  <a:txBody>
                    <a:bodyPr/>
                    <a:lstStyle/>
                    <a:p>
                      <a:pPr algn="ctr"/>
                      <a:r>
                        <a:rPr lang="en-GB" sz="2400" b="1" u="none" dirty="0">
                          <a:solidFill>
                            <a:schemeClr val="bg2"/>
                          </a:solidFill>
                          <a:latin typeface="Century Gothic" panose="020B0502020202020204" pitchFamily="34" charset="0"/>
                        </a:rPr>
                        <a:t>Simple present tense form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u="none" dirty="0">
                          <a:solidFill>
                            <a:schemeClr val="bg2"/>
                          </a:solidFill>
                          <a:latin typeface="Century Gothic" panose="020B0502020202020204" pitchFamily="34" charset="0"/>
                        </a:rPr>
                        <a:t>Simple past tense form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6354631"/>
                  </a:ext>
                </a:extLst>
              </a:tr>
              <a:tr h="126115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cope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coped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6727824"/>
                  </a:ext>
                </a:extLst>
              </a:tr>
              <a:tr h="126115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fall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fell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1702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00940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32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verbs that are in the simple past tense.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75520E9-742E-4258-86EF-1C0B461F5E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841272"/>
              </p:ext>
            </p:extLst>
          </p:nvPr>
        </p:nvGraphicFramePr>
        <p:xfrm>
          <a:off x="4114424" y="2222885"/>
          <a:ext cx="4125115" cy="39691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64084">
                  <a:extLst>
                    <a:ext uri="{9D8B030D-6E8A-4147-A177-3AD203B41FA5}">
                      <a16:colId xmlns:a16="http://schemas.microsoft.com/office/drawing/2014/main" val="1157224677"/>
                    </a:ext>
                  </a:extLst>
                </a:gridCol>
                <a:gridCol w="42653">
                  <a:extLst>
                    <a:ext uri="{9D8B030D-6E8A-4147-A177-3AD203B41FA5}">
                      <a16:colId xmlns:a16="http://schemas.microsoft.com/office/drawing/2014/main" val="412838021"/>
                    </a:ext>
                  </a:extLst>
                </a:gridCol>
                <a:gridCol w="1118378">
                  <a:extLst>
                    <a:ext uri="{9D8B030D-6E8A-4147-A177-3AD203B41FA5}">
                      <a16:colId xmlns:a16="http://schemas.microsoft.com/office/drawing/2014/main" val="3173059174"/>
                    </a:ext>
                  </a:extLst>
                </a:gridCol>
              </a:tblGrid>
              <a:tr h="1185503">
                <a:tc>
                  <a:txBody>
                    <a:bodyPr/>
                    <a:lstStyle/>
                    <a:p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stuck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057748"/>
                  </a:ext>
                </a:extLst>
              </a:tr>
              <a:tr h="81383">
                <a:tc>
                  <a:txBody>
                    <a:bodyPr/>
                    <a:lstStyle/>
                    <a:p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87740987"/>
                  </a:ext>
                </a:extLst>
              </a:tr>
              <a:tr h="81383">
                <a:tc>
                  <a:txBody>
                    <a:bodyPr/>
                    <a:lstStyle/>
                    <a:p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12869196"/>
                  </a:ext>
                </a:extLst>
              </a:tr>
              <a:tr h="1185503">
                <a:tc>
                  <a:txBody>
                    <a:bodyPr/>
                    <a:lstStyle/>
                    <a:p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popped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75103"/>
                  </a:ext>
                </a:extLst>
              </a:tr>
              <a:tr h="83306"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19245329"/>
                  </a:ext>
                </a:extLst>
              </a:tr>
              <a:tr h="83306"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12740490"/>
                  </a:ext>
                </a:extLst>
              </a:tr>
              <a:tr h="1185503">
                <a:tc>
                  <a:txBody>
                    <a:bodyPr/>
                    <a:lstStyle/>
                    <a:p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guide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110086"/>
                  </a:ext>
                </a:extLst>
              </a:tr>
              <a:tr h="83306"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295645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88514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32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verbs that are in the simple past tense.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75520E9-742E-4258-86EF-1C0B461F5E78}"/>
              </a:ext>
            </a:extLst>
          </p:cNvPr>
          <p:cNvGraphicFramePr>
            <a:graphicFrameLocks noGrp="1"/>
          </p:cNvGraphicFramePr>
          <p:nvPr/>
        </p:nvGraphicFramePr>
        <p:xfrm>
          <a:off x="4114424" y="2222885"/>
          <a:ext cx="4125115" cy="39691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64084">
                  <a:extLst>
                    <a:ext uri="{9D8B030D-6E8A-4147-A177-3AD203B41FA5}">
                      <a16:colId xmlns:a16="http://schemas.microsoft.com/office/drawing/2014/main" val="1157224677"/>
                    </a:ext>
                  </a:extLst>
                </a:gridCol>
                <a:gridCol w="42653">
                  <a:extLst>
                    <a:ext uri="{9D8B030D-6E8A-4147-A177-3AD203B41FA5}">
                      <a16:colId xmlns:a16="http://schemas.microsoft.com/office/drawing/2014/main" val="412838021"/>
                    </a:ext>
                  </a:extLst>
                </a:gridCol>
                <a:gridCol w="1118378">
                  <a:extLst>
                    <a:ext uri="{9D8B030D-6E8A-4147-A177-3AD203B41FA5}">
                      <a16:colId xmlns:a16="http://schemas.microsoft.com/office/drawing/2014/main" val="3173059174"/>
                    </a:ext>
                  </a:extLst>
                </a:gridCol>
              </a:tblGrid>
              <a:tr h="1185503">
                <a:tc>
                  <a:txBody>
                    <a:bodyPr/>
                    <a:lstStyle/>
                    <a:p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stuck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057748"/>
                  </a:ext>
                </a:extLst>
              </a:tr>
              <a:tr h="81383">
                <a:tc>
                  <a:txBody>
                    <a:bodyPr/>
                    <a:lstStyle/>
                    <a:p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87740987"/>
                  </a:ext>
                </a:extLst>
              </a:tr>
              <a:tr h="81383">
                <a:tc>
                  <a:txBody>
                    <a:bodyPr/>
                    <a:lstStyle/>
                    <a:p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12869196"/>
                  </a:ext>
                </a:extLst>
              </a:tr>
              <a:tr h="1185503">
                <a:tc>
                  <a:txBody>
                    <a:bodyPr/>
                    <a:lstStyle/>
                    <a:p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popped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75103"/>
                  </a:ext>
                </a:extLst>
              </a:tr>
              <a:tr h="83306"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19245329"/>
                  </a:ext>
                </a:extLst>
              </a:tr>
              <a:tr h="83306"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12740490"/>
                  </a:ext>
                </a:extLst>
              </a:tr>
              <a:tr h="1185503">
                <a:tc>
                  <a:txBody>
                    <a:bodyPr/>
                    <a:lstStyle/>
                    <a:p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guide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110086"/>
                  </a:ext>
                </a:extLst>
              </a:tr>
              <a:tr h="83306"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29564566"/>
                  </a:ext>
                </a:extLst>
              </a:tr>
            </a:tbl>
          </a:graphicData>
        </a:graphic>
      </p:graphicFrame>
      <p:pic>
        <p:nvPicPr>
          <p:cNvPr id="3074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3BACA8F0-0CF6-44A5-A4DA-92579FC5D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174" y="3500179"/>
            <a:ext cx="1638300" cy="109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02B2670E-F4D8-4B27-9D19-6122324875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174" y="2201226"/>
            <a:ext cx="1638300" cy="109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9919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924340" y="0"/>
            <a:ext cx="9508115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8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gaps with a verb that puts the sentence in the past tense.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the bus to the swimming pool and 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backstroke in the pool.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08BF42B-01E7-4BD1-A182-1B4A84351E78}"/>
              </a:ext>
            </a:extLst>
          </p:cNvPr>
          <p:cNvGrpSpPr/>
          <p:nvPr/>
        </p:nvGrpSpPr>
        <p:grpSpPr>
          <a:xfrm>
            <a:off x="2176988" y="4532272"/>
            <a:ext cx="7126037" cy="2053340"/>
            <a:chOff x="675306" y="8397270"/>
            <a:chExt cx="2298801" cy="567549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548B3F2B-4AE1-4CE9-8815-A873788A10A6}"/>
                </a:ext>
              </a:extLst>
            </p:cNvPr>
            <p:cNvSpPr/>
            <p:nvPr/>
          </p:nvSpPr>
          <p:spPr>
            <a:xfrm>
              <a:off x="675306" y="8402595"/>
              <a:ext cx="1030338" cy="238533"/>
            </a:xfrm>
            <a:prstGeom prst="roundRect">
              <a:avLst/>
            </a:prstGeom>
            <a:ln w="3810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got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68C12E72-0C5F-4568-840D-C8ED7FD75692}"/>
                </a:ext>
              </a:extLst>
            </p:cNvPr>
            <p:cNvSpPr/>
            <p:nvPr/>
          </p:nvSpPr>
          <p:spPr>
            <a:xfrm>
              <a:off x="675306" y="8726286"/>
              <a:ext cx="1030338" cy="238533"/>
            </a:xfrm>
            <a:prstGeom prst="roundRect">
              <a:avLst/>
            </a:prstGeom>
            <a:ln w="3810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get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6B5BBE0B-1483-4879-9D7B-E16AAB1C3785}"/>
                </a:ext>
              </a:extLst>
            </p:cNvPr>
            <p:cNvSpPr/>
            <p:nvPr/>
          </p:nvSpPr>
          <p:spPr>
            <a:xfrm>
              <a:off x="1943769" y="8397270"/>
              <a:ext cx="1030338" cy="238533"/>
            </a:xfrm>
            <a:prstGeom prst="roundRect">
              <a:avLst/>
            </a:prstGeom>
            <a:ln w="3810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swim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F35832A3-1A4C-46CE-AC33-090762FF948E}"/>
                </a:ext>
              </a:extLst>
            </p:cNvPr>
            <p:cNvSpPr/>
            <p:nvPr/>
          </p:nvSpPr>
          <p:spPr>
            <a:xfrm>
              <a:off x="1943769" y="8720962"/>
              <a:ext cx="1030338" cy="238533"/>
            </a:xfrm>
            <a:prstGeom prst="roundRect">
              <a:avLst/>
            </a:prstGeom>
            <a:ln w="3810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swam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25192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924340" y="0"/>
            <a:ext cx="9508115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8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gaps with a verb that puts the sentence in the past tense.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</a:t>
            </a:r>
            <a:r>
              <a:rPr lang="en-GB" sz="2800" b="1" spc="-300" dirty="0">
                <a:solidFill>
                  <a:srgbClr val="FF0000"/>
                </a:solidFill>
                <a:latin typeface="Century Gothic" panose="020B0502020202020204" pitchFamily="34" charset="0"/>
              </a:rPr>
              <a:t>got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bus to the swimming pool and </a:t>
            </a:r>
            <a:r>
              <a:rPr lang="en-GB" sz="2800" b="1" spc="-300" dirty="0">
                <a:solidFill>
                  <a:srgbClr val="FF0000"/>
                </a:solidFill>
                <a:latin typeface="Century Gothic" panose="020B0502020202020204" pitchFamily="34" charset="0"/>
              </a:rPr>
              <a:t>swam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backstroke in the pool.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08BF42B-01E7-4BD1-A182-1B4A84351E78}"/>
              </a:ext>
            </a:extLst>
          </p:cNvPr>
          <p:cNvGrpSpPr/>
          <p:nvPr/>
        </p:nvGrpSpPr>
        <p:grpSpPr>
          <a:xfrm>
            <a:off x="2176988" y="4532272"/>
            <a:ext cx="7126037" cy="2053340"/>
            <a:chOff x="675306" y="8397270"/>
            <a:chExt cx="2298801" cy="567549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548B3F2B-4AE1-4CE9-8815-A873788A10A6}"/>
                </a:ext>
              </a:extLst>
            </p:cNvPr>
            <p:cNvSpPr/>
            <p:nvPr/>
          </p:nvSpPr>
          <p:spPr>
            <a:xfrm>
              <a:off x="675306" y="8402595"/>
              <a:ext cx="1030338" cy="238533"/>
            </a:xfrm>
            <a:prstGeom prst="roundRect">
              <a:avLst/>
            </a:prstGeom>
            <a:ln w="3810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got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68C12E72-0C5F-4568-840D-C8ED7FD75692}"/>
                </a:ext>
              </a:extLst>
            </p:cNvPr>
            <p:cNvSpPr/>
            <p:nvPr/>
          </p:nvSpPr>
          <p:spPr>
            <a:xfrm>
              <a:off x="675306" y="8726286"/>
              <a:ext cx="1030338" cy="238533"/>
            </a:xfrm>
            <a:prstGeom prst="roundRect">
              <a:avLst/>
            </a:prstGeom>
            <a:ln w="3810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get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6B5BBE0B-1483-4879-9D7B-E16AAB1C3785}"/>
                </a:ext>
              </a:extLst>
            </p:cNvPr>
            <p:cNvSpPr/>
            <p:nvPr/>
          </p:nvSpPr>
          <p:spPr>
            <a:xfrm>
              <a:off x="1943769" y="8397270"/>
              <a:ext cx="1030338" cy="238533"/>
            </a:xfrm>
            <a:prstGeom prst="roundRect">
              <a:avLst/>
            </a:prstGeom>
            <a:ln w="3810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swim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F35832A3-1A4C-46CE-AC33-090762FF948E}"/>
                </a:ext>
              </a:extLst>
            </p:cNvPr>
            <p:cNvSpPr/>
            <p:nvPr/>
          </p:nvSpPr>
          <p:spPr>
            <a:xfrm>
              <a:off x="1943769" y="8720962"/>
              <a:ext cx="1030338" cy="238533"/>
            </a:xfrm>
            <a:prstGeom prst="roundRect">
              <a:avLst/>
            </a:prstGeom>
            <a:ln w="3810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swam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8799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74B1F89-A123-48BD-A97B-9ABB221CE416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and explain Huey’s mistake.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1DEB0EB3-66C6-4F01-AA41-A8EAA3518F75}"/>
              </a:ext>
            </a:extLst>
          </p:cNvPr>
          <p:cNvSpPr/>
          <p:nvPr/>
        </p:nvSpPr>
        <p:spPr>
          <a:xfrm>
            <a:off x="5237753" y="1751939"/>
            <a:ext cx="6109590" cy="1677061"/>
          </a:xfrm>
          <a:prstGeom prst="wedgeRoundRectCallout">
            <a:avLst>
              <a:gd name="adj1" fmla="val -57373"/>
              <a:gd name="adj2" fmla="val 2003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had to change the verb ‘get’ from simple present tense to simple past tense. I changed it to ‘</a:t>
            </a:r>
            <a:r>
              <a:rPr lang="en-GB" sz="24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getted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’.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D331105-C9A0-4B42-93F4-DA8D23D6BF62}"/>
              </a:ext>
            </a:extLst>
          </p:cNvPr>
          <p:cNvSpPr txBox="1"/>
          <p:nvPr/>
        </p:nvSpPr>
        <p:spPr>
          <a:xfrm>
            <a:off x="2183937" y="5993651"/>
            <a:ext cx="1322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Huey</a:t>
            </a:r>
          </a:p>
        </p:txBody>
      </p:sp>
      <p:pic>
        <p:nvPicPr>
          <p:cNvPr id="4098" name="Picture 2" descr="Smiling Boy, Boy Clipart, Boy, Smile PNG Transparent Clipart Image and PSD  File for Free Download in 2020 | Cartoon clip art, Cartoon boy, Cartoons  vector">
            <a:extLst>
              <a:ext uri="{FF2B5EF4-FFF2-40B4-BE49-F238E27FC236}">
                <a16:creationId xmlns:a16="http://schemas.microsoft.com/office/drawing/2014/main" id="{18F74964-23EF-4F08-9634-23EFA99F7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302" y="1543218"/>
            <a:ext cx="2798594" cy="417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70942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606608" y="469951"/>
            <a:ext cx="10873088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Let’s change this sentence from present to past tense!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acrobats fly through the air and land on the beam.</a:t>
            </a:r>
          </a:p>
          <a:p>
            <a:pPr lvl="0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122" name="Picture 2" descr="Acrobat Clip Art, Transparent PNG Clipart Images Free Download - ClipartMax">
            <a:extLst>
              <a:ext uri="{FF2B5EF4-FFF2-40B4-BE49-F238E27FC236}">
                <a16:creationId xmlns:a16="http://schemas.microsoft.com/office/drawing/2014/main" id="{3F40CF31-0DA5-4EB6-B757-F533A3353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222" b="96830" l="3667" r="99000">
                        <a14:foregroundMark x1="23667" y1="71182" x2="23667" y2="71182"/>
                        <a14:foregroundMark x1="23333" y1="71182" x2="17333" y2="73775"/>
                        <a14:foregroundMark x1="16333" y1="66571" x2="12333" y2="68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4086" y="2603425"/>
            <a:ext cx="3678307" cy="425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3271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606608" y="469951"/>
            <a:ext cx="10873088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Let’s change this sentence from present to past tense!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acrobats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flew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through the air and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landed</a:t>
            </a:r>
          </a:p>
          <a:p>
            <a:pPr lvl="0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on the beam.</a:t>
            </a:r>
          </a:p>
          <a:p>
            <a:pPr lvl="0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122" name="Picture 2" descr="Acrobat Clip Art, Transparent PNG Clipart Images Free Download - ClipartMax">
            <a:extLst>
              <a:ext uri="{FF2B5EF4-FFF2-40B4-BE49-F238E27FC236}">
                <a16:creationId xmlns:a16="http://schemas.microsoft.com/office/drawing/2014/main" id="{3F40CF31-0DA5-4EB6-B757-F533A3353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222" b="96830" l="3667" r="99000">
                        <a14:foregroundMark x1="23667" y1="71182" x2="23667" y2="71182"/>
                        <a14:foregroundMark x1="23333" y1="71182" x2="17333" y2="73775"/>
                        <a14:foregroundMark x1="16333" y1="66571" x2="12333" y2="68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414581"/>
            <a:ext cx="3678307" cy="425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8619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88557" y="5009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the sentence below written in simple present or simple past tense? Explain your answer.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Keira spends her money on jelly beans and chews them straight away.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6146" name="Picture 2" descr="Jelly Bean Easter Egg PNG, Clipart, Beans, Clip Art, Confectionery, Easter,  Easter Egg Free PNG Download">
            <a:extLst>
              <a:ext uri="{FF2B5EF4-FFF2-40B4-BE49-F238E27FC236}">
                <a16:creationId xmlns:a16="http://schemas.microsoft.com/office/drawing/2014/main" id="{9F47D748-AA59-474F-A737-CBAD79444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81" b="98619" l="3022" r="987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6955" y="3130825"/>
            <a:ext cx="3376488" cy="335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867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88557" y="5009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the sentence below written in simple present or simple past tense? Explain your answer.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Keira spends her money on jelly beans and chews them straight away.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6146" name="Picture 2" descr="Jelly Bean Easter Egg PNG, Clipart, Beans, Clip Art, Confectionery, Easter,  Easter Egg Free PNG Download">
            <a:extLst>
              <a:ext uri="{FF2B5EF4-FFF2-40B4-BE49-F238E27FC236}">
                <a16:creationId xmlns:a16="http://schemas.microsoft.com/office/drawing/2014/main" id="{9F47D748-AA59-474F-A737-CBAD79444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81" b="98619" l="3022" r="987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6955" y="3130825"/>
            <a:ext cx="3376488" cy="335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8DF69C-6864-4ED6-A1A1-E38EC18DE431}"/>
              </a:ext>
            </a:extLst>
          </p:cNvPr>
          <p:cNvSpPr txBox="1"/>
          <p:nvPr/>
        </p:nvSpPr>
        <p:spPr>
          <a:xfrm>
            <a:off x="787262" y="4541130"/>
            <a:ext cx="759598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Simple present tense</a:t>
            </a:r>
          </a:p>
          <a:p>
            <a:pPr lvl="0"/>
            <a:endParaRPr lang="en-GB" sz="28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You can tell because the verb ‘spends’ and ‘chews’ are in their present tense form.</a:t>
            </a:r>
          </a:p>
        </p:txBody>
      </p:sp>
    </p:spTree>
    <p:extLst>
      <p:ext uri="{BB962C8B-B14F-4D97-AF65-F5344CB8AC3E}">
        <p14:creationId xmlns:p14="http://schemas.microsoft.com/office/powerpoint/2010/main" val="4643335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88557" y="5009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the sentence below written in simple present or simple past tense? Explain your answer.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Keira spends her money on jelly beans and chews them straight away.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6146" name="Picture 2" descr="Jelly Bean Easter Egg PNG, Clipart, Beans, Clip Art, Confectionery, Easter,  Easter Egg Free PNG Download">
            <a:extLst>
              <a:ext uri="{FF2B5EF4-FFF2-40B4-BE49-F238E27FC236}">
                <a16:creationId xmlns:a16="http://schemas.microsoft.com/office/drawing/2014/main" id="{9F47D748-AA59-474F-A737-CBAD79444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81" b="98619" l="3022" r="987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6955" y="3130825"/>
            <a:ext cx="3376488" cy="335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8DF69C-6864-4ED6-A1A1-E38EC18DE431}"/>
              </a:ext>
            </a:extLst>
          </p:cNvPr>
          <p:cNvSpPr txBox="1"/>
          <p:nvPr/>
        </p:nvSpPr>
        <p:spPr>
          <a:xfrm>
            <a:off x="787262" y="4541130"/>
            <a:ext cx="759598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Simple present tense</a:t>
            </a:r>
          </a:p>
          <a:p>
            <a:pPr lvl="0"/>
            <a:endParaRPr lang="en-GB" sz="28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You can tell because the verb ‘spends’ and ‘chews’ are in their present tense form.</a:t>
            </a:r>
          </a:p>
        </p:txBody>
      </p:sp>
    </p:spTree>
    <p:extLst>
      <p:ext uri="{BB962C8B-B14F-4D97-AF65-F5344CB8AC3E}">
        <p14:creationId xmlns:p14="http://schemas.microsoft.com/office/powerpoint/2010/main" val="24371082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EA15C-1AFD-421F-A58C-EE5B8233A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1E6E1-7DC2-4F42-AC11-7374EF6E58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Have a go at your activity! </a:t>
            </a:r>
          </a:p>
          <a:p>
            <a:r>
              <a:rPr lang="en-GB" sz="4000" dirty="0"/>
              <a:t>Good luck!</a:t>
            </a:r>
          </a:p>
          <a:p>
            <a:endParaRPr lang="en-GB" sz="4000" dirty="0"/>
          </a:p>
          <a:p>
            <a:r>
              <a:rPr lang="en-GB" sz="4000" dirty="0"/>
              <a:t>Try not to get caught out by the irregular verbs!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41AD1A-2DFC-4C46-BAE6-904E4A9604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1724" y="529821"/>
            <a:ext cx="4475249" cy="343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3545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EA15C-1AFD-421F-A58C-EE5B8233A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 Word Bingo!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1E6E1-7DC2-4F42-AC11-7374EF6E58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573" y="2048255"/>
            <a:ext cx="5561453" cy="4640779"/>
          </a:xfrm>
        </p:spPr>
        <p:txBody>
          <a:bodyPr>
            <a:normAutofit/>
          </a:bodyPr>
          <a:lstStyle/>
          <a:p>
            <a:r>
              <a:rPr lang="en-GB" sz="4000" dirty="0"/>
              <a:t>Bring</a:t>
            </a:r>
          </a:p>
          <a:p>
            <a:r>
              <a:rPr lang="en-GB" sz="4000" dirty="0"/>
              <a:t>Boogie</a:t>
            </a:r>
          </a:p>
          <a:p>
            <a:r>
              <a:rPr lang="en-GB" sz="4000" dirty="0"/>
              <a:t>Sleep</a:t>
            </a:r>
          </a:p>
          <a:p>
            <a:r>
              <a:rPr lang="en-GB" sz="4000" dirty="0"/>
              <a:t>Swept</a:t>
            </a:r>
          </a:p>
          <a:p>
            <a:r>
              <a:rPr lang="en-GB" sz="4000" dirty="0"/>
              <a:t>See</a:t>
            </a:r>
          </a:p>
          <a:p>
            <a:r>
              <a:rPr lang="en-GB" sz="4000" dirty="0"/>
              <a:t>Find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8DBC089-5CB8-482F-9B07-1C4BD7D07860}"/>
              </a:ext>
            </a:extLst>
          </p:cNvPr>
          <p:cNvSpPr txBox="1">
            <a:spLocks/>
          </p:cNvSpPr>
          <p:nvPr/>
        </p:nvSpPr>
        <p:spPr>
          <a:xfrm>
            <a:off x="5487251" y="2399439"/>
            <a:ext cx="5087984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000" dirty="0"/>
              <a:t>Choose four of these words</a:t>
            </a:r>
          </a:p>
        </p:txBody>
      </p:sp>
    </p:spTree>
    <p:extLst>
      <p:ext uri="{BB962C8B-B14F-4D97-AF65-F5344CB8AC3E}">
        <p14:creationId xmlns:p14="http://schemas.microsoft.com/office/powerpoint/2010/main" val="4176628308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5AC838F-0760-4E1B-882A-72B4671AABC3}"/>
</file>

<file path=customXml/itemProps2.xml><?xml version="1.0" encoding="utf-8"?>
<ds:datastoreItem xmlns:ds="http://schemas.openxmlformats.org/officeDocument/2006/customXml" ds:itemID="{B94D656B-D12B-43D4-9B1A-86B4173ED5B4}"/>
</file>

<file path=customXml/itemProps3.xml><?xml version="1.0" encoding="utf-8"?>
<ds:datastoreItem xmlns:ds="http://schemas.openxmlformats.org/officeDocument/2006/customXml" ds:itemID="{FFA1B5A3-37BD-48BC-BA30-D8ED63F66B85}"/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6067</TotalTime>
  <Words>520</Words>
  <Application>Microsoft Office PowerPoint</Application>
  <PresentationFormat>Widescreen</PresentationFormat>
  <Paragraphs>165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Century Gothic</vt:lpstr>
      <vt:lpstr>SassoonCRInfantMedium</vt:lpstr>
      <vt:lpstr>Segoe UI</vt:lpstr>
      <vt:lpstr>Trebuchet MS</vt:lpstr>
      <vt:lpstr>Berlin</vt:lpstr>
      <vt:lpstr>Friday 6th November 2020</vt:lpstr>
      <vt:lpstr>Starter</vt:lpstr>
      <vt:lpstr>Game time! Let’s work out the correct verbs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Turn!</vt:lpstr>
      <vt:lpstr>Plenary Word Bingo!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14</cp:revision>
  <dcterms:created xsi:type="dcterms:W3CDTF">2020-10-24T16:57:20Z</dcterms:created>
  <dcterms:modified xsi:type="dcterms:W3CDTF">2020-10-28T22:04:34Z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