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52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2AFCF-86D2-4099-BDEA-D9CB7862DEDD}" type="datetimeFigureOut">
              <a:rPr lang="en-GB" smtClean="0"/>
              <a:t>11/04/2022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07FE7-EBE3-4B84-89C0-97EAEB910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903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2AFCF-86D2-4099-BDEA-D9CB7862DEDD}" type="datetimeFigureOut">
              <a:rPr lang="en-GB" smtClean="0"/>
              <a:t>11/04/2022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07FE7-EBE3-4B84-89C0-97EAEB910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708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2AFCF-86D2-4099-BDEA-D9CB7862DEDD}" type="datetimeFigureOut">
              <a:rPr lang="en-GB" smtClean="0"/>
              <a:t>11/04/2022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07FE7-EBE3-4B84-89C0-97EAEB910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0666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2AFCF-86D2-4099-BDEA-D9CB7862DEDD}" type="datetimeFigureOut">
              <a:rPr lang="en-GB" smtClean="0"/>
              <a:t>11/04/2022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07FE7-EBE3-4B84-89C0-97EAEB910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8286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2AFCF-86D2-4099-BDEA-D9CB7862DEDD}" type="datetimeFigureOut">
              <a:rPr lang="en-GB" smtClean="0"/>
              <a:t>11/04/2022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07FE7-EBE3-4B84-89C0-97EAEB910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6870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2AFCF-86D2-4099-BDEA-D9CB7862DEDD}" type="datetimeFigureOut">
              <a:rPr lang="en-GB" smtClean="0"/>
              <a:t>11/04/2022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07FE7-EBE3-4B84-89C0-97EAEB910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069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2AFCF-86D2-4099-BDEA-D9CB7862DEDD}" type="datetimeFigureOut">
              <a:rPr lang="en-GB" smtClean="0"/>
              <a:t>11/04/2022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07FE7-EBE3-4B84-89C0-97EAEB910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3478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2AFCF-86D2-4099-BDEA-D9CB7862DEDD}" type="datetimeFigureOut">
              <a:rPr lang="en-GB" smtClean="0"/>
              <a:t>11/04/2022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07FE7-EBE3-4B84-89C0-97EAEB910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51714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2AFCF-86D2-4099-BDEA-D9CB7862DEDD}" type="datetimeFigureOut">
              <a:rPr lang="en-GB" smtClean="0"/>
              <a:t>11/04/2022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07FE7-EBE3-4B84-89C0-97EAEB910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1650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2AFCF-86D2-4099-BDEA-D9CB7862DEDD}" type="datetimeFigureOut">
              <a:rPr lang="en-GB" smtClean="0"/>
              <a:t>11/04/2022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07FE7-EBE3-4B84-89C0-97EAEB910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5322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2AFCF-86D2-4099-BDEA-D9CB7862DEDD}" type="datetimeFigureOut">
              <a:rPr lang="en-GB" smtClean="0"/>
              <a:t>11/04/2022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07FE7-EBE3-4B84-89C0-97EAEB910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79614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2AFCF-86D2-4099-BDEA-D9CB7862DEDD}" type="datetimeFigureOut">
              <a:rPr lang="en-GB" smtClean="0"/>
              <a:t>11/04/2022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007FE7-EBE3-4B84-89C0-97EAEB910C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2035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http://www.cleo.net.uk/consultants_resources/religiouseduc/usingartefacts/lesson6shabbat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22422" y="457199"/>
            <a:ext cx="5577841" cy="5969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>
            <a:off x="145152" y="2517972"/>
            <a:ext cx="58080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HfW cursive" panose="00000500000000000000" pitchFamily="2" charset="0"/>
              </a:rPr>
              <a:t>The</a:t>
            </a:r>
            <a:r>
              <a:rPr lang="en-GB" sz="2000" b="1" dirty="0">
                <a:latin typeface="HfW cursive" panose="00000500000000000000" pitchFamily="2" charset="0"/>
              </a:rPr>
              <a:t> Shabbat Candles</a:t>
            </a:r>
            <a:r>
              <a:rPr lang="en-GB" sz="2000" dirty="0">
                <a:latin typeface="HfW cursive" panose="00000500000000000000" pitchFamily="2" charset="0"/>
              </a:rPr>
              <a:t> are lit to welcome the </a:t>
            </a:r>
          </a:p>
          <a:p>
            <a:r>
              <a:rPr lang="en-GB" sz="2000" dirty="0">
                <a:latin typeface="HfW cursive" panose="00000500000000000000" pitchFamily="2" charset="0"/>
              </a:rPr>
              <a:t>special day.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81150" y="3442062"/>
            <a:ext cx="597631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chemeClr val="accent1">
                    <a:lumMod val="75000"/>
                  </a:schemeClr>
                </a:solidFill>
                <a:latin typeface="HfW cursive" panose="00000500000000000000" pitchFamily="2" charset="0"/>
              </a:rPr>
              <a:t>They drink wine called </a:t>
            </a:r>
            <a:r>
              <a:rPr lang="en-GB" sz="2000" b="1" dirty="0">
                <a:solidFill>
                  <a:schemeClr val="accent1">
                    <a:lumMod val="75000"/>
                  </a:schemeClr>
                </a:solidFill>
                <a:latin typeface="HfW cursive" panose="00000500000000000000" pitchFamily="2" charset="0"/>
              </a:rPr>
              <a:t>Kiddush</a:t>
            </a:r>
            <a:r>
              <a:rPr lang="en-GB" sz="2000" dirty="0">
                <a:solidFill>
                  <a:schemeClr val="accent1">
                    <a:lumMod val="75000"/>
                  </a:schemeClr>
                </a:solidFill>
                <a:latin typeface="HfW cursive" panose="00000500000000000000" pitchFamily="2" charset="0"/>
              </a:rPr>
              <a:t> from a </a:t>
            </a:r>
          </a:p>
          <a:p>
            <a:r>
              <a:rPr lang="en-GB" sz="2000" dirty="0">
                <a:solidFill>
                  <a:schemeClr val="accent1">
                    <a:lumMod val="75000"/>
                  </a:schemeClr>
                </a:solidFill>
                <a:latin typeface="HfW cursive" panose="00000500000000000000" pitchFamily="2" charset="0"/>
              </a:rPr>
              <a:t>special cup called the Kiddush cup. They </a:t>
            </a:r>
          </a:p>
          <a:p>
            <a:r>
              <a:rPr lang="en-GB" sz="2000" dirty="0">
                <a:solidFill>
                  <a:schemeClr val="accent1">
                    <a:lumMod val="75000"/>
                  </a:schemeClr>
                </a:solidFill>
                <a:latin typeface="HfW cursive" panose="00000500000000000000" pitchFamily="2" charset="0"/>
              </a:rPr>
              <a:t>do this to welcome the angels into their home</a:t>
            </a:r>
          </a:p>
          <a:p>
            <a:r>
              <a:rPr lang="en-GB" sz="2000" dirty="0">
                <a:solidFill>
                  <a:schemeClr val="accent1">
                    <a:lumMod val="75000"/>
                  </a:schemeClr>
                </a:solidFill>
                <a:latin typeface="HfW cursive" panose="00000500000000000000" pitchFamily="2" charset="0"/>
              </a:rPr>
              <a:t>during the meal.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31526" y="244890"/>
            <a:ext cx="581466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HfW cursive" panose="00000500000000000000" pitchFamily="2" charset="0"/>
              </a:rPr>
              <a:t>This special meals takes place every Friday </a:t>
            </a:r>
          </a:p>
          <a:p>
            <a:r>
              <a:rPr lang="en-GB" sz="2000" dirty="0">
                <a:latin typeface="HfW cursive" panose="00000500000000000000" pitchFamily="2" charset="0"/>
              </a:rPr>
              <a:t>evening to celebrate the Shabbat starting.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48375" y="5080074"/>
            <a:ext cx="5985934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HfW cursive" panose="00000500000000000000" pitchFamily="2" charset="0"/>
              </a:rPr>
              <a:t>There are two loaves of bread on the table </a:t>
            </a:r>
          </a:p>
          <a:p>
            <a:r>
              <a:rPr lang="en-GB" sz="2000" dirty="0">
                <a:latin typeface="HfW cursive" panose="00000500000000000000" pitchFamily="2" charset="0"/>
              </a:rPr>
              <a:t>called </a:t>
            </a:r>
            <a:r>
              <a:rPr lang="en-GB" sz="2000" b="1" dirty="0">
                <a:latin typeface="HfW cursive" panose="00000500000000000000" pitchFamily="2" charset="0"/>
              </a:rPr>
              <a:t>Challah</a:t>
            </a:r>
            <a:r>
              <a:rPr lang="en-GB" sz="2000" dirty="0">
                <a:latin typeface="HfW cursive" panose="00000500000000000000" pitchFamily="2" charset="0"/>
              </a:rPr>
              <a:t>. This reminds them of a story</a:t>
            </a:r>
          </a:p>
          <a:p>
            <a:r>
              <a:rPr lang="en-GB" sz="2000" dirty="0">
                <a:latin typeface="HfW cursive" panose="00000500000000000000" pitchFamily="2" charset="0"/>
              </a:rPr>
              <a:t> in their special book (the Torah) when </a:t>
            </a:r>
          </a:p>
          <a:p>
            <a:r>
              <a:rPr lang="en-GB" sz="2000" dirty="0">
                <a:latin typeface="HfW cursive" panose="00000500000000000000" pitchFamily="2" charset="0"/>
              </a:rPr>
              <a:t>God sent the Jews 2 portions of bread in the</a:t>
            </a:r>
          </a:p>
          <a:p>
            <a:r>
              <a:rPr lang="en-GB" sz="2000" dirty="0">
                <a:latin typeface="HfW cursive" panose="00000500000000000000" pitchFamily="2" charset="0"/>
              </a:rPr>
              <a:t> desert.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31526" y="1310614"/>
            <a:ext cx="65174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>
                    <a:lumMod val="75000"/>
                  </a:schemeClr>
                </a:solidFill>
                <a:latin typeface="HfW cursive" panose="00000500000000000000" pitchFamily="2" charset="0"/>
              </a:rPr>
              <a:t>The table is laid with special cutlery and a</a:t>
            </a:r>
          </a:p>
          <a:p>
            <a:r>
              <a:rPr lang="en-GB" sz="2000" dirty="0">
                <a:solidFill>
                  <a:schemeClr val="accent1">
                    <a:lumMod val="75000"/>
                  </a:schemeClr>
                </a:solidFill>
                <a:latin typeface="HfW cursive" panose="00000500000000000000" pitchFamily="2" charset="0"/>
              </a:rPr>
              <a:t> table cloth as this is a celebration.</a:t>
            </a:r>
          </a:p>
        </p:txBody>
      </p:sp>
    </p:spTree>
    <p:extLst>
      <p:ext uri="{BB962C8B-B14F-4D97-AF65-F5344CB8AC3E}">
        <p14:creationId xmlns:p14="http://schemas.microsoft.com/office/powerpoint/2010/main" val="1966691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D92C0FF-C310-420C-8906-8AF1EF87418A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3F6CD566-6A46-496E-95B6-4B1934D7C62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0043A6D-A3DB-42D0-95F2-EBE7484CC33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112</Words>
  <Application>Microsoft Macintosh PowerPoint</Application>
  <PresentationFormat>Widescreen</PresentationFormat>
  <Paragraphs>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HfW cursive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Bailey</dc:creator>
  <cp:lastModifiedBy>Rebecca Bailey</cp:lastModifiedBy>
  <cp:revision>1</cp:revision>
  <cp:lastPrinted>2019-05-07T12:00:53Z</cp:lastPrinted>
  <dcterms:created xsi:type="dcterms:W3CDTF">2019-05-07T11:25:01Z</dcterms:created>
  <dcterms:modified xsi:type="dcterms:W3CDTF">2022-04-11T20:08:16Z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