
<file path=[Content_Types].xml><?xml version="1.0" encoding="utf-8"?>
<Types xmlns="http://schemas.openxmlformats.org/package/2006/content-types">
  <Default Extension="png" ContentType="image/png"/>
  <Default Extension="mp3" ContentType="audio/mpe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 id="2147483648" r:id="rId2"/>
  </p:sldMasterIdLst>
  <p:notesMasterIdLst>
    <p:notesMasterId r:id="rId12"/>
  </p:notesMasterIdLst>
  <p:handoutMasterIdLst>
    <p:handoutMasterId r:id="rId13"/>
  </p:handoutMasterIdLst>
  <p:sldIdLst>
    <p:sldId id="257" r:id="rId3"/>
    <p:sldId id="256" r:id="rId4"/>
    <p:sldId id="259" r:id="rId5"/>
    <p:sldId id="260" r:id="rId6"/>
    <p:sldId id="268" r:id="rId7"/>
    <p:sldId id="263" r:id="rId8"/>
    <p:sldId id="264" r:id="rId9"/>
    <p:sldId id="266" r:id="rId10"/>
    <p:sldId id="267" r:id="rId11"/>
  </p:sldIdLst>
  <p:sldSz cx="9144000" cy="6858000" type="screen4x3"/>
  <p:notesSz cx="6670675" cy="99298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822">
          <p15:clr>
            <a:srgbClr val="A4A3A4"/>
          </p15:clr>
        </p15:guide>
        <p15:guide id="2" pos="264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D8E8"/>
    <a:srgbClr val="0F4C99"/>
    <a:srgbClr val="094D97"/>
    <a:srgbClr val="FFD509"/>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1" autoAdjust="0"/>
    <p:restoredTop sz="54561" autoAdjust="0"/>
  </p:normalViewPr>
  <p:slideViewPr>
    <p:cSldViewPr snapToGrid="0" snapToObjects="1" showGuides="1">
      <p:cViewPr varScale="1">
        <p:scale>
          <a:sx n="36" d="100"/>
          <a:sy n="36" d="100"/>
        </p:scale>
        <p:origin x="2316" y="60"/>
      </p:cViewPr>
      <p:guideLst>
        <p:guide orient="horz" pos="1822"/>
        <p:guide pos="2647"/>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handoutMaster" Target="handoutMasters/handout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890626" cy="4964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778506" y="1"/>
            <a:ext cx="2890626" cy="496491"/>
          </a:xfrm>
          <a:prstGeom prst="rect">
            <a:avLst/>
          </a:prstGeom>
        </p:spPr>
        <p:txBody>
          <a:bodyPr vert="horz" lIns="91440" tIns="45720" rIns="91440" bIns="45720" rtlCol="0"/>
          <a:lstStyle>
            <a:lvl1pPr algn="r">
              <a:defRPr sz="1200"/>
            </a:lvl1pPr>
          </a:lstStyle>
          <a:p>
            <a:fld id="{78BAF1D2-B474-0C4B-B251-99F3B8EDAD16}" type="datetime1">
              <a:rPr lang="en-GB" smtClean="0"/>
              <a:t>02/07/2020</a:t>
            </a:fld>
            <a:endParaRPr lang="en-US"/>
          </a:p>
        </p:txBody>
      </p:sp>
      <p:sp>
        <p:nvSpPr>
          <p:cNvPr id="4" name="Footer Placeholder 3"/>
          <p:cNvSpPr>
            <a:spLocks noGrp="1"/>
          </p:cNvSpPr>
          <p:nvPr>
            <p:ph type="ftr" sz="quarter" idx="2"/>
          </p:nvPr>
        </p:nvSpPr>
        <p:spPr>
          <a:xfrm>
            <a:off x="0" y="9431600"/>
            <a:ext cx="2890626" cy="496491"/>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778506" y="9431600"/>
            <a:ext cx="2890626" cy="496491"/>
          </a:xfrm>
          <a:prstGeom prst="rect">
            <a:avLst/>
          </a:prstGeom>
        </p:spPr>
        <p:txBody>
          <a:bodyPr vert="horz" lIns="91440" tIns="45720" rIns="91440" bIns="45720" rtlCol="0" anchor="b"/>
          <a:lstStyle>
            <a:lvl1pPr algn="r">
              <a:defRPr sz="1200"/>
            </a:lvl1pPr>
          </a:lstStyle>
          <a:p>
            <a:fld id="{9F46EC21-899C-E043-A260-B947E7C33FE7}" type="slidenum">
              <a:rPr lang="en-US" smtClean="0"/>
              <a:t>‹#›</a:t>
            </a:fld>
            <a:endParaRPr lang="en-US"/>
          </a:p>
        </p:txBody>
      </p:sp>
    </p:spTree>
    <p:extLst>
      <p:ext uri="{BB962C8B-B14F-4D97-AF65-F5344CB8AC3E}">
        <p14:creationId xmlns:p14="http://schemas.microsoft.com/office/powerpoint/2010/main" val="294783759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890626" cy="4964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778506" y="1"/>
            <a:ext cx="2890626" cy="496491"/>
          </a:xfrm>
          <a:prstGeom prst="rect">
            <a:avLst/>
          </a:prstGeom>
        </p:spPr>
        <p:txBody>
          <a:bodyPr vert="horz" lIns="91440" tIns="45720" rIns="91440" bIns="45720" rtlCol="0"/>
          <a:lstStyle>
            <a:lvl1pPr algn="r">
              <a:defRPr sz="1200"/>
            </a:lvl1pPr>
          </a:lstStyle>
          <a:p>
            <a:fld id="{572411F6-C836-8C42-82EB-48BC694285C8}" type="datetime1">
              <a:rPr lang="en-GB" smtClean="0"/>
              <a:t>02/07/2020</a:t>
            </a:fld>
            <a:endParaRPr lang="en-US"/>
          </a:p>
        </p:txBody>
      </p:sp>
      <p:sp>
        <p:nvSpPr>
          <p:cNvPr id="4" name="Slide Image Placeholder 3"/>
          <p:cNvSpPr>
            <a:spLocks noGrp="1" noRot="1" noChangeAspect="1"/>
          </p:cNvSpPr>
          <p:nvPr>
            <p:ph type="sldImg" idx="2"/>
          </p:nvPr>
        </p:nvSpPr>
        <p:spPr>
          <a:xfrm>
            <a:off x="854075" y="746125"/>
            <a:ext cx="4962525" cy="3722688"/>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67068" y="4716662"/>
            <a:ext cx="5336540" cy="4468416"/>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9431600"/>
            <a:ext cx="2890626" cy="496491"/>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778506" y="9431600"/>
            <a:ext cx="2890626" cy="496491"/>
          </a:xfrm>
          <a:prstGeom prst="rect">
            <a:avLst/>
          </a:prstGeom>
        </p:spPr>
        <p:txBody>
          <a:bodyPr vert="horz" lIns="91440" tIns="45720" rIns="91440" bIns="45720" rtlCol="0" anchor="b"/>
          <a:lstStyle>
            <a:lvl1pPr algn="r">
              <a:defRPr sz="1200"/>
            </a:lvl1pPr>
          </a:lstStyle>
          <a:p>
            <a:fld id="{6289F494-1822-9445-98EB-F7F0987FA13D}" type="slidenum">
              <a:rPr lang="en-US" smtClean="0"/>
              <a:t>‹#›</a:t>
            </a:fld>
            <a:endParaRPr lang="en-US"/>
          </a:p>
        </p:txBody>
      </p:sp>
    </p:spTree>
    <p:extLst>
      <p:ext uri="{BB962C8B-B14F-4D97-AF65-F5344CB8AC3E}">
        <p14:creationId xmlns:p14="http://schemas.microsoft.com/office/powerpoint/2010/main" val="4247190848"/>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www.bbc.co.uk/programmes/articles/3Cj3llLqxGNB2jpd241vHwK"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www.bbc.co.uk/programmes/articles/3Cj3llLqxGNB2jpd241vHwK" TargetMode="External"/><Relationship Id="rId2" Type="http://schemas.openxmlformats.org/officeDocument/2006/relationships/slide" Target="../slides/slide9.xml"/><Relationship Id="rId1" Type="http://schemas.openxmlformats.org/officeDocument/2006/relationships/notesMaster" Target="../notesMasters/notesMaster1.xml"/><Relationship Id="rId4" Type="http://schemas.openxmlformats.org/officeDocument/2006/relationships/hyperlink" Target="http://www.bbc.co.uk/programmes/articles/4GrPtrzVNzpJ4vmrr4w5Y2j/listen-to-the-ten-pieces-music"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For: </a:t>
            </a:r>
          </a:p>
          <a:p>
            <a:pPr lvl="0"/>
            <a:r>
              <a:rPr lang="en-US" sz="1200" kern="1200" dirty="0" smtClean="0">
                <a:solidFill>
                  <a:schemeClr val="tx1"/>
                </a:solidFill>
                <a:effectLst/>
                <a:latin typeface="+mn-lt"/>
                <a:ea typeface="+mn-ea"/>
                <a:cs typeface="+mn-cs"/>
              </a:rPr>
              <a:t>Key Stage 2 in England and Wales</a:t>
            </a:r>
            <a:endParaRPr lang="en-GB"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Second Level, P5-P7 in Scotland</a:t>
            </a:r>
            <a:endParaRPr lang="en-GB"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Key Stage 1/Key Stage 2 in Northern Ireland</a:t>
            </a:r>
            <a:endParaRPr lang="en-GB" sz="120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6289F494-1822-9445-98EB-F7F0987FA13D}" type="slidenum">
              <a:rPr lang="en-US" smtClean="0"/>
              <a:t>1</a:t>
            </a:fld>
            <a:endParaRPr lang="en-US"/>
          </a:p>
        </p:txBody>
      </p:sp>
    </p:spTree>
    <p:extLst>
      <p:ext uri="{BB962C8B-B14F-4D97-AF65-F5344CB8AC3E}">
        <p14:creationId xmlns:p14="http://schemas.microsoft.com/office/powerpoint/2010/main" val="11912849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i="1" kern="1200" dirty="0" smtClean="0">
                <a:solidFill>
                  <a:schemeClr val="tx1"/>
                </a:solidFill>
                <a:effectLst/>
                <a:latin typeface="+mn-lt"/>
                <a:ea typeface="+mn-ea"/>
                <a:cs typeface="+mn-cs"/>
              </a:rPr>
              <a:t>Resources required</a:t>
            </a:r>
            <a:endParaRPr lang="en-GB" sz="1000" kern="1200" dirty="0" smtClean="0">
              <a:solidFill>
                <a:schemeClr val="tx1"/>
              </a:solidFill>
              <a:effectLst/>
              <a:latin typeface="+mn-lt"/>
              <a:ea typeface="+mn-ea"/>
              <a:cs typeface="+mn-cs"/>
            </a:endParaRPr>
          </a:p>
          <a:p>
            <a:r>
              <a:rPr lang="en-US" sz="1000" kern="1200" dirty="0" smtClean="0">
                <a:solidFill>
                  <a:schemeClr val="tx1"/>
                </a:solidFill>
                <a:effectLst/>
                <a:latin typeface="+mn-lt"/>
                <a:ea typeface="+mn-ea"/>
                <a:cs typeface="+mn-cs"/>
              </a:rPr>
              <a:t>A large, open space</a:t>
            </a:r>
            <a:endParaRPr lang="en-GB" sz="1000" kern="1200" dirty="0" smtClean="0">
              <a:solidFill>
                <a:schemeClr val="tx1"/>
              </a:solidFill>
              <a:effectLst/>
              <a:latin typeface="+mn-lt"/>
              <a:ea typeface="+mn-ea"/>
              <a:cs typeface="+mn-cs"/>
            </a:endParaRPr>
          </a:p>
          <a:p>
            <a:pPr lvl="0"/>
            <a:r>
              <a:rPr lang="en-US" sz="1000" kern="1200" dirty="0" smtClean="0">
                <a:solidFill>
                  <a:schemeClr val="tx1"/>
                </a:solidFill>
                <a:effectLst/>
                <a:latin typeface="+mn-lt"/>
                <a:ea typeface="+mn-ea"/>
                <a:cs typeface="+mn-cs"/>
              </a:rPr>
              <a:t>Classroom percussion instruments and any other instruments your children might be learning</a:t>
            </a:r>
            <a:endParaRPr lang="en-GB" sz="1000" kern="1200" dirty="0" smtClean="0">
              <a:solidFill>
                <a:schemeClr val="tx1"/>
              </a:solidFill>
              <a:effectLst/>
              <a:latin typeface="+mn-lt"/>
              <a:ea typeface="+mn-ea"/>
              <a:cs typeface="+mn-cs"/>
            </a:endParaRPr>
          </a:p>
          <a:p>
            <a:pPr lvl="0"/>
            <a:r>
              <a:rPr lang="en-US" sz="1000" kern="1200" dirty="0" smtClean="0">
                <a:solidFill>
                  <a:schemeClr val="tx1"/>
                </a:solidFill>
                <a:effectLst/>
                <a:latin typeface="+mn-lt"/>
                <a:ea typeface="+mn-ea"/>
                <a:cs typeface="+mn-cs"/>
              </a:rPr>
              <a:t>Card, pens, sharp pencils!</a:t>
            </a:r>
            <a:r>
              <a:rPr lang="en-GB" sz="1000" i="1" kern="1200" dirty="0" smtClean="0">
                <a:solidFill>
                  <a:schemeClr val="tx1"/>
                </a:solidFill>
                <a:effectLst/>
                <a:latin typeface="+mn-lt"/>
                <a:ea typeface="+mn-ea"/>
                <a:cs typeface="+mn-cs"/>
              </a:rPr>
              <a:t> </a:t>
            </a:r>
            <a:endParaRPr lang="en-GB" sz="1000" kern="1200" dirty="0" smtClean="0">
              <a:solidFill>
                <a:schemeClr val="tx1"/>
              </a:solidFill>
              <a:effectLst/>
              <a:latin typeface="+mn-lt"/>
              <a:ea typeface="+mn-ea"/>
              <a:cs typeface="+mn-cs"/>
            </a:endParaRPr>
          </a:p>
          <a:p>
            <a:r>
              <a:rPr lang="en-GB" sz="1000" i="1" kern="1200" dirty="0" smtClean="0">
                <a:solidFill>
                  <a:schemeClr val="tx1"/>
                </a:solidFill>
                <a:effectLst/>
                <a:latin typeface="+mn-lt"/>
                <a:ea typeface="+mn-ea"/>
                <a:cs typeface="+mn-cs"/>
              </a:rPr>
              <a:t> </a:t>
            </a:r>
            <a:endParaRPr lang="en-GB" sz="1000" kern="1200" dirty="0" smtClean="0">
              <a:solidFill>
                <a:schemeClr val="tx1"/>
              </a:solidFill>
              <a:effectLst/>
              <a:latin typeface="+mn-lt"/>
              <a:ea typeface="+mn-ea"/>
              <a:cs typeface="+mn-cs"/>
            </a:endParaRPr>
          </a:p>
          <a:p>
            <a:r>
              <a:rPr lang="en-GB" sz="1000" i="1" kern="1200" dirty="0" smtClean="0">
                <a:solidFill>
                  <a:schemeClr val="tx1"/>
                </a:solidFill>
                <a:effectLst/>
                <a:latin typeface="+mn-lt"/>
                <a:ea typeface="+mn-ea"/>
                <a:cs typeface="+mn-cs"/>
              </a:rPr>
              <a:t>This scheme of work is plotted out over six lessons. Feel free to adapt it to suit your children and the resources you have available. </a:t>
            </a:r>
            <a:endParaRPr lang="en-GB" sz="1000" kern="1200" dirty="0" smtClean="0">
              <a:solidFill>
                <a:schemeClr val="tx1"/>
              </a:solidFill>
              <a:effectLst/>
              <a:latin typeface="+mn-lt"/>
              <a:ea typeface="+mn-ea"/>
              <a:cs typeface="+mn-cs"/>
            </a:endParaRPr>
          </a:p>
          <a:p>
            <a:r>
              <a:rPr lang="en-GB" sz="1000" i="1" kern="1200" dirty="0" smtClean="0">
                <a:solidFill>
                  <a:schemeClr val="tx1"/>
                </a:solidFill>
                <a:effectLst/>
                <a:latin typeface="+mn-lt"/>
                <a:ea typeface="+mn-ea"/>
                <a:cs typeface="+mn-cs"/>
              </a:rPr>
              <a:t> </a:t>
            </a:r>
            <a:endParaRPr lang="en-GB" sz="1000" kern="1200" dirty="0" smtClean="0">
              <a:solidFill>
                <a:schemeClr val="tx1"/>
              </a:solidFill>
              <a:effectLst/>
              <a:latin typeface="+mn-lt"/>
              <a:ea typeface="+mn-ea"/>
              <a:cs typeface="+mn-cs"/>
            </a:endParaRPr>
          </a:p>
          <a:p>
            <a:r>
              <a:rPr lang="en-GB" sz="1000" b="1" kern="1200" dirty="0" smtClean="0">
                <a:solidFill>
                  <a:schemeClr val="tx1"/>
                </a:solidFill>
                <a:effectLst/>
                <a:latin typeface="+mn-lt"/>
                <a:ea typeface="+mn-ea"/>
                <a:cs typeface="+mn-cs"/>
              </a:rPr>
              <a:t>The six lessons at a glance</a:t>
            </a:r>
            <a:endParaRPr lang="en-GB" sz="1000" kern="1200" dirty="0" smtClean="0">
              <a:solidFill>
                <a:schemeClr val="tx1"/>
              </a:solidFill>
              <a:effectLst/>
              <a:latin typeface="+mn-lt"/>
              <a:ea typeface="+mn-ea"/>
              <a:cs typeface="+mn-cs"/>
            </a:endParaRPr>
          </a:p>
          <a:p>
            <a:r>
              <a:rPr lang="en-GB" sz="1000" b="1" u="none" strike="noStrike" kern="1200" dirty="0" smtClean="0">
                <a:solidFill>
                  <a:schemeClr val="tx1"/>
                </a:solidFill>
                <a:effectLst/>
                <a:latin typeface="+mn-lt"/>
                <a:ea typeface="+mn-ea"/>
                <a:cs typeface="+mn-cs"/>
              </a:rPr>
              <a:t> </a:t>
            </a:r>
            <a:r>
              <a:rPr lang="en-GB" sz="1000" b="1" kern="1200" dirty="0" smtClean="0">
                <a:solidFill>
                  <a:schemeClr val="tx1"/>
                </a:solidFill>
                <a:effectLst/>
                <a:latin typeface="+mn-lt"/>
                <a:ea typeface="+mn-ea"/>
                <a:cs typeface="+mn-cs"/>
              </a:rPr>
              <a:t>Lesson 1: </a:t>
            </a:r>
            <a:endParaRPr lang="en-GB" sz="1000" kern="1200" dirty="0" smtClean="0">
              <a:solidFill>
                <a:schemeClr val="tx1"/>
              </a:solidFill>
              <a:effectLst/>
              <a:latin typeface="+mn-lt"/>
              <a:ea typeface="+mn-ea"/>
              <a:cs typeface="+mn-cs"/>
            </a:endParaRPr>
          </a:p>
          <a:p>
            <a:r>
              <a:rPr lang="en-GB" sz="1000" kern="1200" dirty="0" smtClean="0">
                <a:solidFill>
                  <a:schemeClr val="tx1"/>
                </a:solidFill>
                <a:effectLst/>
                <a:latin typeface="+mn-lt"/>
                <a:ea typeface="+mn-ea"/>
                <a:cs typeface="+mn-cs"/>
              </a:rPr>
              <a:t> Activities: 		Watch the film and discuss</a:t>
            </a:r>
          </a:p>
          <a:p>
            <a:r>
              <a:rPr lang="en-GB" sz="1000" kern="1200" dirty="0" smtClean="0">
                <a:solidFill>
                  <a:schemeClr val="tx1"/>
                </a:solidFill>
                <a:effectLst/>
                <a:latin typeface="+mn-lt"/>
                <a:ea typeface="+mn-ea"/>
                <a:cs typeface="+mn-cs"/>
              </a:rPr>
              <a:t>			Listen and create gestures in response to the music</a:t>
            </a:r>
          </a:p>
          <a:p>
            <a:r>
              <a:rPr lang="en-GB" sz="1000" kern="1200" dirty="0" smtClean="0">
                <a:solidFill>
                  <a:schemeClr val="tx1"/>
                </a:solidFill>
                <a:effectLst/>
                <a:latin typeface="+mn-lt"/>
                <a:ea typeface="+mn-ea"/>
                <a:cs typeface="+mn-cs"/>
              </a:rPr>
              <a:t>			Draw characters in response to the music</a:t>
            </a:r>
          </a:p>
          <a:p>
            <a:r>
              <a:rPr lang="en-GB" sz="1000" kern="1200" dirty="0" smtClean="0">
                <a:solidFill>
                  <a:schemeClr val="tx1"/>
                </a:solidFill>
                <a:effectLst/>
                <a:latin typeface="+mn-lt"/>
                <a:ea typeface="+mn-ea"/>
                <a:cs typeface="+mn-cs"/>
              </a:rPr>
              <a:t> </a:t>
            </a:r>
          </a:p>
          <a:p>
            <a:r>
              <a:rPr lang="en-GB" sz="1000" kern="1200" dirty="0" smtClean="0">
                <a:solidFill>
                  <a:schemeClr val="tx1"/>
                </a:solidFill>
                <a:effectLst/>
                <a:latin typeface="+mn-lt"/>
                <a:ea typeface="+mn-ea"/>
                <a:cs typeface="+mn-cs"/>
              </a:rPr>
              <a:t>Curriculum link:	Listen with attention to detail and recall sounds with increasing aural memory</a:t>
            </a:r>
          </a:p>
          <a:p>
            <a:r>
              <a:rPr lang="en-GB" sz="1000" kern="1200" dirty="0" smtClean="0">
                <a:solidFill>
                  <a:schemeClr val="tx1"/>
                </a:solidFill>
                <a:effectLst/>
                <a:latin typeface="+mn-lt"/>
                <a:ea typeface="+mn-ea"/>
                <a:cs typeface="+mn-cs"/>
              </a:rPr>
              <a:t>			Appreciate and understand a wide range of high-quality live and recorded music drawn from different traditions and from great 			composers and musicians</a:t>
            </a:r>
          </a:p>
          <a:p>
            <a:r>
              <a:rPr lang="en-GB" sz="1000" kern="1200" dirty="0" smtClean="0">
                <a:solidFill>
                  <a:schemeClr val="tx1"/>
                </a:solidFill>
                <a:effectLst/>
                <a:latin typeface="+mn-lt"/>
                <a:ea typeface="+mn-ea"/>
                <a:cs typeface="+mn-cs"/>
              </a:rPr>
              <a:t>			Develop an understanding of the history of music</a:t>
            </a:r>
          </a:p>
          <a:p>
            <a:r>
              <a:rPr lang="en-GB" sz="1000" kern="1200" dirty="0" smtClean="0">
                <a:solidFill>
                  <a:schemeClr val="tx1"/>
                </a:solidFill>
                <a:effectLst/>
                <a:latin typeface="+mn-lt"/>
                <a:ea typeface="+mn-ea"/>
                <a:cs typeface="+mn-cs"/>
              </a:rPr>
              <a:t> </a:t>
            </a:r>
          </a:p>
          <a:p>
            <a:r>
              <a:rPr lang="en-GB" sz="1000" b="1" kern="1200" dirty="0" smtClean="0">
                <a:solidFill>
                  <a:schemeClr val="tx1"/>
                </a:solidFill>
                <a:effectLst/>
                <a:latin typeface="+mn-lt"/>
                <a:ea typeface="+mn-ea"/>
                <a:cs typeface="+mn-cs"/>
              </a:rPr>
              <a:t>Lesson 2:</a:t>
            </a:r>
            <a:endParaRPr lang="en-GB" sz="1000" kern="1200" dirty="0" smtClean="0">
              <a:solidFill>
                <a:schemeClr val="tx1"/>
              </a:solidFill>
              <a:effectLst/>
              <a:latin typeface="+mn-lt"/>
              <a:ea typeface="+mn-ea"/>
              <a:cs typeface="+mn-cs"/>
            </a:endParaRPr>
          </a:p>
          <a:p>
            <a:r>
              <a:rPr lang="en-GB" sz="1000" kern="1200" dirty="0" smtClean="0">
                <a:solidFill>
                  <a:schemeClr val="tx1"/>
                </a:solidFill>
                <a:effectLst/>
                <a:latin typeface="+mn-lt"/>
                <a:ea typeface="+mn-ea"/>
                <a:cs typeface="+mn-cs"/>
              </a:rPr>
              <a:t>Activities:		Learn and perform a pulse</a:t>
            </a:r>
          </a:p>
          <a:p>
            <a:r>
              <a:rPr lang="en-GB" sz="1000" kern="1200" dirty="0" smtClean="0">
                <a:solidFill>
                  <a:schemeClr val="tx1"/>
                </a:solidFill>
                <a:effectLst/>
                <a:latin typeface="+mn-lt"/>
                <a:ea typeface="+mn-ea"/>
                <a:cs typeface="+mn-cs"/>
              </a:rPr>
              <a:t>			Select appropriate instruments and begin to follow music notation</a:t>
            </a:r>
          </a:p>
          <a:p>
            <a:r>
              <a:rPr lang="en-GB" sz="1000" kern="1200" dirty="0" smtClean="0">
                <a:solidFill>
                  <a:schemeClr val="tx1"/>
                </a:solidFill>
                <a:effectLst/>
                <a:latin typeface="+mn-lt"/>
                <a:ea typeface="+mn-ea"/>
                <a:cs typeface="+mn-cs"/>
              </a:rPr>
              <a:t>Curriculum link:	Listen with attention to detail and recall sounds with increasing aural memory</a:t>
            </a:r>
          </a:p>
          <a:p>
            <a:r>
              <a:rPr lang="en-GB" sz="1000" kern="1200" dirty="0" smtClean="0">
                <a:solidFill>
                  <a:schemeClr val="tx1"/>
                </a:solidFill>
                <a:effectLst/>
                <a:latin typeface="+mn-lt"/>
                <a:ea typeface="+mn-ea"/>
                <a:cs typeface="+mn-cs"/>
              </a:rPr>
              <a:t>			Play and perform in solo and ensemble contexts, using their voices and playing musical instruments with increasing accuracy, 			fluency, control and expression</a:t>
            </a:r>
          </a:p>
          <a:p>
            <a:r>
              <a:rPr lang="en-GB" sz="1000" kern="1200" dirty="0" smtClean="0">
                <a:solidFill>
                  <a:schemeClr val="tx1"/>
                </a:solidFill>
                <a:effectLst/>
                <a:latin typeface="+mn-lt"/>
                <a:ea typeface="+mn-ea"/>
                <a:cs typeface="+mn-cs"/>
              </a:rPr>
              <a:t> </a:t>
            </a:r>
          </a:p>
          <a:p>
            <a:r>
              <a:rPr lang="en-GB" sz="1000" b="1" kern="1200" dirty="0" smtClean="0">
                <a:solidFill>
                  <a:schemeClr val="tx1"/>
                </a:solidFill>
                <a:effectLst/>
                <a:latin typeface="+mn-lt"/>
                <a:ea typeface="+mn-ea"/>
                <a:cs typeface="+mn-cs"/>
              </a:rPr>
              <a:t>Lesson 3:</a:t>
            </a:r>
            <a:endParaRPr lang="en-GB" sz="1000" kern="1200" dirty="0" smtClean="0">
              <a:solidFill>
                <a:schemeClr val="tx1"/>
              </a:solidFill>
              <a:effectLst/>
              <a:latin typeface="+mn-lt"/>
              <a:ea typeface="+mn-ea"/>
              <a:cs typeface="+mn-cs"/>
            </a:endParaRPr>
          </a:p>
          <a:p>
            <a:r>
              <a:rPr lang="en-GB" sz="1000" kern="1200" dirty="0" smtClean="0">
                <a:solidFill>
                  <a:schemeClr val="tx1"/>
                </a:solidFill>
                <a:effectLst/>
                <a:latin typeface="+mn-lt"/>
                <a:ea typeface="+mn-ea"/>
                <a:cs typeface="+mn-cs"/>
              </a:rPr>
              <a:t>Activities:		Invent repeating rhythmic patterns (ostinatos)</a:t>
            </a:r>
          </a:p>
          <a:p>
            <a:r>
              <a:rPr lang="en-GB" sz="1000" kern="1200" dirty="0" smtClean="0">
                <a:solidFill>
                  <a:schemeClr val="tx1"/>
                </a:solidFill>
                <a:effectLst/>
                <a:latin typeface="+mn-lt"/>
                <a:ea typeface="+mn-ea"/>
                <a:cs typeface="+mn-cs"/>
              </a:rPr>
              <a:t>			Select instruments to play these patterns</a:t>
            </a:r>
          </a:p>
          <a:p>
            <a:r>
              <a:rPr lang="en-GB" sz="1000" kern="1200" dirty="0" smtClean="0">
                <a:solidFill>
                  <a:schemeClr val="tx1"/>
                </a:solidFill>
                <a:effectLst/>
                <a:latin typeface="+mn-lt"/>
                <a:ea typeface="+mn-ea"/>
                <a:cs typeface="+mn-cs"/>
              </a:rPr>
              <a:t>			Learn about and perform a crescendo</a:t>
            </a:r>
          </a:p>
          <a:p>
            <a:r>
              <a:rPr lang="en-GB" sz="1000" kern="1200" dirty="0" smtClean="0">
                <a:solidFill>
                  <a:schemeClr val="tx1"/>
                </a:solidFill>
                <a:effectLst/>
                <a:latin typeface="+mn-lt"/>
                <a:ea typeface="+mn-ea"/>
                <a:cs typeface="+mn-cs"/>
              </a:rPr>
              <a:t> </a:t>
            </a:r>
          </a:p>
          <a:p>
            <a:r>
              <a:rPr lang="en-GB" sz="1000" kern="1200" dirty="0" smtClean="0">
                <a:solidFill>
                  <a:schemeClr val="tx1"/>
                </a:solidFill>
                <a:effectLst/>
                <a:latin typeface="+mn-lt"/>
                <a:ea typeface="+mn-ea"/>
                <a:cs typeface="+mn-cs"/>
              </a:rPr>
              <a:t>Curriculum link:	Listen with attention to detail and recall sounds with increasing aural memory</a:t>
            </a:r>
          </a:p>
          <a:p>
            <a:r>
              <a:rPr lang="en-GB" sz="1000" kern="1200" dirty="0" smtClean="0">
                <a:solidFill>
                  <a:schemeClr val="tx1"/>
                </a:solidFill>
                <a:effectLst/>
                <a:latin typeface="+mn-lt"/>
                <a:ea typeface="+mn-ea"/>
                <a:cs typeface="+mn-cs"/>
              </a:rPr>
              <a:t>			Play and perform in solo and ensemble contexts, using their voices and playing musical instruments with increasing accuracy, 			fluency, control and expression</a:t>
            </a:r>
          </a:p>
          <a:p>
            <a:r>
              <a:rPr lang="en-GB" sz="1000" kern="1200" dirty="0" smtClean="0">
                <a:solidFill>
                  <a:schemeClr val="tx1"/>
                </a:solidFill>
                <a:effectLst/>
                <a:latin typeface="+mn-lt"/>
                <a:ea typeface="+mn-ea"/>
                <a:cs typeface="+mn-cs"/>
              </a:rPr>
              <a:t>			Improvise and compose music for a range of purposes using the interrelated dimensions of music</a:t>
            </a:r>
          </a:p>
          <a:p>
            <a:r>
              <a:rPr lang="en-GB" sz="1000" kern="1200" dirty="0" smtClean="0">
                <a:solidFill>
                  <a:schemeClr val="tx1"/>
                </a:solidFill>
                <a:effectLst/>
                <a:latin typeface="+mn-lt"/>
                <a:ea typeface="+mn-ea"/>
                <a:cs typeface="+mn-cs"/>
              </a:rPr>
              <a:t> </a:t>
            </a:r>
          </a:p>
          <a:p>
            <a:r>
              <a:rPr lang="en-GB" sz="1000" b="1" kern="1200" dirty="0" smtClean="0">
                <a:solidFill>
                  <a:schemeClr val="tx1"/>
                </a:solidFill>
                <a:effectLst/>
                <a:latin typeface="+mn-lt"/>
                <a:ea typeface="+mn-ea"/>
                <a:cs typeface="+mn-cs"/>
              </a:rPr>
              <a:t>Lesson 4:</a:t>
            </a:r>
            <a:endParaRPr lang="en-GB" sz="1000" kern="1200" dirty="0" smtClean="0">
              <a:solidFill>
                <a:schemeClr val="tx1"/>
              </a:solidFill>
              <a:effectLst/>
              <a:latin typeface="+mn-lt"/>
              <a:ea typeface="+mn-ea"/>
              <a:cs typeface="+mn-cs"/>
            </a:endParaRPr>
          </a:p>
          <a:p>
            <a:r>
              <a:rPr lang="en-GB" sz="1000" kern="1200" dirty="0" smtClean="0">
                <a:solidFill>
                  <a:schemeClr val="tx1"/>
                </a:solidFill>
                <a:effectLst/>
                <a:latin typeface="+mn-lt"/>
                <a:ea typeface="+mn-ea"/>
                <a:cs typeface="+mn-cs"/>
              </a:rPr>
              <a:t>Activities:		Create a spinning wheel</a:t>
            </a:r>
          </a:p>
          <a:p>
            <a:r>
              <a:rPr lang="en-US" sz="1000" kern="1200" dirty="0" smtClean="0">
                <a:solidFill>
                  <a:schemeClr val="tx1"/>
                </a:solidFill>
                <a:effectLst/>
                <a:latin typeface="+mn-lt"/>
                <a:ea typeface="+mn-ea"/>
                <a:cs typeface="+mn-cs"/>
              </a:rPr>
              <a:t>			Create words for this wheel which will be used later as lyrics</a:t>
            </a:r>
            <a:endParaRPr lang="en-GB" sz="1000" kern="1200" dirty="0" smtClean="0">
              <a:solidFill>
                <a:schemeClr val="tx1"/>
              </a:solidFill>
              <a:effectLst/>
              <a:latin typeface="+mn-lt"/>
              <a:ea typeface="+mn-ea"/>
              <a:cs typeface="+mn-cs"/>
            </a:endParaRPr>
          </a:p>
          <a:p>
            <a:r>
              <a:rPr lang="en-GB" sz="1000" kern="1200" dirty="0" smtClean="0">
                <a:solidFill>
                  <a:schemeClr val="tx1"/>
                </a:solidFill>
                <a:effectLst/>
                <a:latin typeface="+mn-lt"/>
                <a:ea typeface="+mn-ea"/>
                <a:cs typeface="+mn-cs"/>
              </a:rPr>
              <a:t> </a:t>
            </a:r>
          </a:p>
          <a:p>
            <a:r>
              <a:rPr lang="en-GB" sz="1000" kern="1200" dirty="0" smtClean="0">
                <a:solidFill>
                  <a:schemeClr val="tx1"/>
                </a:solidFill>
                <a:effectLst/>
                <a:latin typeface="+mn-lt"/>
                <a:ea typeface="+mn-ea"/>
                <a:cs typeface="+mn-cs"/>
              </a:rPr>
              <a:t>Curriculum link:	N/A This session is not a musical one but may cover curriculum links to literacy and general creativity and/or art</a:t>
            </a:r>
          </a:p>
          <a:p>
            <a:r>
              <a:rPr lang="en-US" sz="1000" kern="1200" dirty="0" smtClean="0">
                <a:solidFill>
                  <a:schemeClr val="tx1"/>
                </a:solidFill>
                <a:effectLst/>
                <a:latin typeface="+mn-lt"/>
                <a:ea typeface="+mn-ea"/>
                <a:cs typeface="+mn-cs"/>
              </a:rPr>
              <a:t> </a:t>
            </a:r>
            <a:endParaRPr lang="en-GB" sz="1000" kern="1200" dirty="0" smtClean="0">
              <a:solidFill>
                <a:schemeClr val="tx1"/>
              </a:solidFill>
              <a:effectLst/>
              <a:latin typeface="+mn-lt"/>
              <a:ea typeface="+mn-ea"/>
              <a:cs typeface="+mn-cs"/>
            </a:endParaRPr>
          </a:p>
          <a:p>
            <a:r>
              <a:rPr lang="en-GB" sz="1000" b="1" kern="1200" dirty="0" smtClean="0">
                <a:solidFill>
                  <a:schemeClr val="tx1"/>
                </a:solidFill>
                <a:effectLst/>
                <a:latin typeface="+mn-lt"/>
                <a:ea typeface="+mn-ea"/>
                <a:cs typeface="+mn-cs"/>
              </a:rPr>
              <a:t>Lesson 5:</a:t>
            </a:r>
            <a:endParaRPr lang="en-GB" sz="1000" kern="1200" dirty="0" smtClean="0">
              <a:solidFill>
                <a:schemeClr val="tx1"/>
              </a:solidFill>
              <a:effectLst/>
              <a:latin typeface="+mn-lt"/>
              <a:ea typeface="+mn-ea"/>
              <a:cs typeface="+mn-cs"/>
            </a:endParaRPr>
          </a:p>
          <a:p>
            <a:r>
              <a:rPr lang="en-GB" sz="1000" kern="1200" dirty="0" smtClean="0">
                <a:solidFill>
                  <a:schemeClr val="tx1"/>
                </a:solidFill>
                <a:effectLst/>
                <a:latin typeface="+mn-lt"/>
                <a:ea typeface="+mn-ea"/>
                <a:cs typeface="+mn-cs"/>
              </a:rPr>
              <a:t>Activities:		Invent lyrics and melody</a:t>
            </a:r>
          </a:p>
          <a:p>
            <a:r>
              <a:rPr lang="en-GB" sz="1000" kern="1200" dirty="0" smtClean="0">
                <a:solidFill>
                  <a:schemeClr val="tx1"/>
                </a:solidFill>
                <a:effectLst/>
                <a:latin typeface="+mn-lt"/>
                <a:ea typeface="+mn-ea"/>
                <a:cs typeface="+mn-cs"/>
              </a:rPr>
              <a:t>			Sing to a pulse</a:t>
            </a:r>
          </a:p>
          <a:p>
            <a:r>
              <a:rPr lang="en-GB" sz="1000" kern="1200" dirty="0" smtClean="0">
                <a:solidFill>
                  <a:schemeClr val="tx1"/>
                </a:solidFill>
                <a:effectLst/>
                <a:latin typeface="+mn-lt"/>
                <a:ea typeface="+mn-ea"/>
                <a:cs typeface="+mn-cs"/>
              </a:rPr>
              <a:t>			Structure ideas into a bigger piece</a:t>
            </a:r>
          </a:p>
          <a:p>
            <a:r>
              <a:rPr lang="en-GB" sz="1000" kern="1200" dirty="0" smtClean="0">
                <a:solidFill>
                  <a:schemeClr val="tx1"/>
                </a:solidFill>
                <a:effectLst/>
                <a:latin typeface="+mn-lt"/>
                <a:ea typeface="+mn-ea"/>
                <a:cs typeface="+mn-cs"/>
              </a:rPr>
              <a:t> </a:t>
            </a:r>
          </a:p>
          <a:p>
            <a:r>
              <a:rPr lang="en-GB" sz="1000" kern="1200" dirty="0" smtClean="0">
                <a:solidFill>
                  <a:schemeClr val="tx1"/>
                </a:solidFill>
                <a:effectLst/>
                <a:latin typeface="+mn-lt"/>
                <a:ea typeface="+mn-ea"/>
                <a:cs typeface="+mn-cs"/>
              </a:rPr>
              <a:t>Curriculum link:	Listen with attention to detail and recall sounds with increasing aural memory </a:t>
            </a:r>
          </a:p>
          <a:p>
            <a:r>
              <a:rPr lang="en-GB" sz="1000" kern="1200" dirty="0" smtClean="0">
                <a:solidFill>
                  <a:schemeClr val="tx1"/>
                </a:solidFill>
                <a:effectLst/>
                <a:latin typeface="+mn-lt"/>
                <a:ea typeface="+mn-ea"/>
                <a:cs typeface="+mn-cs"/>
              </a:rPr>
              <a:t>			Play and perform in solo and ensemble contexts, using their voices and playing musical instruments with increasing accuracy, 			fluency, control and expression</a:t>
            </a:r>
          </a:p>
          <a:p>
            <a:r>
              <a:rPr lang="en-GB" sz="1000" kern="1200" dirty="0" smtClean="0">
                <a:solidFill>
                  <a:schemeClr val="tx1"/>
                </a:solidFill>
                <a:effectLst/>
                <a:latin typeface="+mn-lt"/>
                <a:ea typeface="+mn-ea"/>
                <a:cs typeface="+mn-cs"/>
              </a:rPr>
              <a:t>			Improvise and compose music for a range of purposes using the interrelated dimensions of music</a:t>
            </a:r>
          </a:p>
          <a:p>
            <a:r>
              <a:rPr lang="en-GB" sz="1000" kern="1200" dirty="0" smtClean="0">
                <a:solidFill>
                  <a:schemeClr val="tx1"/>
                </a:solidFill>
                <a:effectLst/>
                <a:latin typeface="+mn-lt"/>
                <a:ea typeface="+mn-ea"/>
                <a:cs typeface="+mn-cs"/>
              </a:rPr>
              <a:t> </a:t>
            </a:r>
          </a:p>
          <a:p>
            <a:r>
              <a:rPr lang="en-GB" sz="1000" b="1" kern="1200" dirty="0" smtClean="0">
                <a:solidFill>
                  <a:schemeClr val="tx1"/>
                </a:solidFill>
                <a:effectLst/>
                <a:latin typeface="+mn-lt"/>
                <a:ea typeface="+mn-ea"/>
                <a:cs typeface="+mn-cs"/>
              </a:rPr>
              <a:t>Lesson 6: </a:t>
            </a:r>
            <a:endParaRPr lang="en-GB" sz="1000" kern="1200" dirty="0" smtClean="0">
              <a:solidFill>
                <a:schemeClr val="tx1"/>
              </a:solidFill>
              <a:effectLst/>
              <a:latin typeface="+mn-lt"/>
              <a:ea typeface="+mn-ea"/>
              <a:cs typeface="+mn-cs"/>
            </a:endParaRPr>
          </a:p>
          <a:p>
            <a:r>
              <a:rPr lang="en-GB" sz="1000" kern="1200" dirty="0" smtClean="0">
                <a:solidFill>
                  <a:schemeClr val="tx1"/>
                </a:solidFill>
                <a:effectLst/>
                <a:latin typeface="+mn-lt"/>
                <a:ea typeface="+mn-ea"/>
                <a:cs typeface="+mn-cs"/>
              </a:rPr>
              <a:t>Activities:		Structure all ideas into a piece</a:t>
            </a:r>
          </a:p>
          <a:p>
            <a:r>
              <a:rPr lang="en-GB" sz="1000" kern="1200" dirty="0" smtClean="0">
                <a:solidFill>
                  <a:schemeClr val="tx1"/>
                </a:solidFill>
                <a:effectLst/>
                <a:latin typeface="+mn-lt"/>
                <a:ea typeface="+mn-ea"/>
                <a:cs typeface="+mn-cs"/>
              </a:rPr>
              <a:t>			Perform on pitched and unpitched instruments and voice</a:t>
            </a:r>
          </a:p>
          <a:p>
            <a:r>
              <a:rPr lang="en-GB" sz="1000" kern="1200" dirty="0" smtClean="0">
                <a:solidFill>
                  <a:schemeClr val="tx1"/>
                </a:solidFill>
                <a:effectLst/>
                <a:latin typeface="+mn-lt"/>
                <a:ea typeface="+mn-ea"/>
                <a:cs typeface="+mn-cs"/>
              </a:rPr>
              <a:t>			Perform the piece to an audience</a:t>
            </a:r>
          </a:p>
          <a:p>
            <a:r>
              <a:rPr lang="en-GB" sz="1000" kern="1200" dirty="0" smtClean="0">
                <a:solidFill>
                  <a:schemeClr val="tx1"/>
                </a:solidFill>
                <a:effectLst/>
                <a:latin typeface="+mn-lt"/>
                <a:ea typeface="+mn-ea"/>
                <a:cs typeface="+mn-cs"/>
              </a:rPr>
              <a:t>			Use technical terminology where appropriate</a:t>
            </a:r>
          </a:p>
          <a:p>
            <a:r>
              <a:rPr lang="en-GB" sz="1000" kern="1200" dirty="0" smtClean="0">
                <a:solidFill>
                  <a:schemeClr val="tx1"/>
                </a:solidFill>
                <a:effectLst/>
                <a:latin typeface="+mn-lt"/>
                <a:ea typeface="+mn-ea"/>
                <a:cs typeface="+mn-cs"/>
              </a:rPr>
              <a:t> </a:t>
            </a:r>
          </a:p>
          <a:p>
            <a:r>
              <a:rPr lang="en-GB" sz="1000" kern="1200" dirty="0" smtClean="0">
                <a:solidFill>
                  <a:schemeClr val="tx1"/>
                </a:solidFill>
                <a:effectLst/>
                <a:latin typeface="+mn-lt"/>
                <a:ea typeface="+mn-ea"/>
                <a:cs typeface="+mn-cs"/>
              </a:rPr>
              <a:t>Curriculum link:	Play and perform in solo and ensemble contexts, using their voices and playing musical instruments with increasing accuracy, 			fluency, control and expression</a:t>
            </a:r>
          </a:p>
          <a:p>
            <a:r>
              <a:rPr lang="en-GB" sz="1000" kern="1200" dirty="0" smtClean="0">
                <a:solidFill>
                  <a:schemeClr val="tx1"/>
                </a:solidFill>
                <a:effectLst/>
                <a:latin typeface="+mn-lt"/>
                <a:ea typeface="+mn-ea"/>
                <a:cs typeface="+mn-cs"/>
              </a:rPr>
              <a:t>			Improvise and compose music for a range of purposes using the interrelated dimensions of music</a:t>
            </a:r>
          </a:p>
        </p:txBody>
      </p:sp>
      <p:sp>
        <p:nvSpPr>
          <p:cNvPr id="4" name="Slide Number Placeholder 3"/>
          <p:cNvSpPr>
            <a:spLocks noGrp="1"/>
          </p:cNvSpPr>
          <p:nvPr>
            <p:ph type="sldNum" sz="quarter" idx="10"/>
          </p:nvPr>
        </p:nvSpPr>
        <p:spPr/>
        <p:txBody>
          <a:bodyPr/>
          <a:lstStyle/>
          <a:p>
            <a:fld id="{6289F494-1822-9445-98EB-F7F0987FA13D}" type="slidenum">
              <a:rPr lang="en-US" smtClean="0"/>
              <a:t>2</a:t>
            </a:fld>
            <a:endParaRPr lang="en-US"/>
          </a:p>
        </p:txBody>
      </p:sp>
    </p:spTree>
    <p:extLst>
      <p:ext uri="{BB962C8B-B14F-4D97-AF65-F5344CB8AC3E}">
        <p14:creationId xmlns:p14="http://schemas.microsoft.com/office/powerpoint/2010/main" val="817864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289F494-1822-9445-98EB-F7F0987FA13D}" type="slidenum">
              <a:rPr lang="en-US" smtClean="0"/>
              <a:t>3</a:t>
            </a:fld>
            <a:endParaRPr lang="en-US"/>
          </a:p>
        </p:txBody>
      </p:sp>
    </p:spTree>
    <p:extLst>
      <p:ext uri="{BB962C8B-B14F-4D97-AF65-F5344CB8AC3E}">
        <p14:creationId xmlns:p14="http://schemas.microsoft.com/office/powerpoint/2010/main" val="17395315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289F494-1822-9445-98EB-F7F0987FA13D}" type="slidenum">
              <a:rPr lang="en-US" smtClean="0"/>
              <a:t>4</a:t>
            </a:fld>
            <a:endParaRPr lang="en-US"/>
          </a:p>
        </p:txBody>
      </p:sp>
    </p:spTree>
    <p:extLst>
      <p:ext uri="{BB962C8B-B14F-4D97-AF65-F5344CB8AC3E}">
        <p14:creationId xmlns:p14="http://schemas.microsoft.com/office/powerpoint/2010/main" val="9849109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b="1" kern="1200" dirty="0" smtClean="0">
                <a:solidFill>
                  <a:schemeClr val="tx1"/>
                </a:solidFill>
                <a:effectLst/>
                <a:latin typeface="+mn-lt"/>
                <a:ea typeface="+mn-ea"/>
                <a:cs typeface="+mn-cs"/>
              </a:rPr>
              <a:t>Lesson 1: </a:t>
            </a:r>
            <a:endParaRPr lang="en-GB" sz="1000" kern="1200" dirty="0" smtClean="0">
              <a:solidFill>
                <a:schemeClr val="tx1"/>
              </a:solidFill>
              <a:effectLst/>
              <a:latin typeface="+mn-lt"/>
              <a:ea typeface="+mn-ea"/>
              <a:cs typeface="+mn-cs"/>
            </a:endParaRPr>
          </a:p>
          <a:p>
            <a:r>
              <a:rPr lang="en-GB" sz="1000" kern="1200" dirty="0" smtClean="0">
                <a:solidFill>
                  <a:schemeClr val="tx1"/>
                </a:solidFill>
                <a:effectLst/>
                <a:latin typeface="+mn-lt"/>
                <a:ea typeface="+mn-ea"/>
                <a:cs typeface="+mn-cs"/>
              </a:rPr>
              <a:t>Activities: 		Watch the film and discuss</a:t>
            </a:r>
          </a:p>
          <a:p>
            <a:r>
              <a:rPr lang="en-GB" sz="1000" kern="1200" dirty="0" smtClean="0">
                <a:solidFill>
                  <a:schemeClr val="tx1"/>
                </a:solidFill>
                <a:effectLst/>
                <a:latin typeface="+mn-lt"/>
                <a:ea typeface="+mn-ea"/>
                <a:cs typeface="+mn-cs"/>
              </a:rPr>
              <a:t>			Listen and create gestures in response to the music</a:t>
            </a:r>
          </a:p>
          <a:p>
            <a:r>
              <a:rPr lang="en-GB" sz="1000" kern="1200" dirty="0" smtClean="0">
                <a:solidFill>
                  <a:schemeClr val="tx1"/>
                </a:solidFill>
                <a:effectLst/>
                <a:latin typeface="+mn-lt"/>
                <a:ea typeface="+mn-ea"/>
                <a:cs typeface="+mn-cs"/>
              </a:rPr>
              <a:t>			Draw characters in response to the music</a:t>
            </a:r>
          </a:p>
          <a:p>
            <a:r>
              <a:rPr lang="en-GB" sz="1000" kern="1200" dirty="0" smtClean="0">
                <a:solidFill>
                  <a:schemeClr val="tx1"/>
                </a:solidFill>
                <a:effectLst/>
                <a:latin typeface="+mn-lt"/>
                <a:ea typeface="+mn-ea"/>
                <a:cs typeface="+mn-cs"/>
              </a:rPr>
              <a:t> </a:t>
            </a:r>
          </a:p>
          <a:p>
            <a:r>
              <a:rPr lang="en-GB" sz="1000" kern="1200" dirty="0" smtClean="0">
                <a:solidFill>
                  <a:schemeClr val="tx1"/>
                </a:solidFill>
                <a:effectLst/>
                <a:latin typeface="+mn-lt"/>
                <a:ea typeface="+mn-ea"/>
                <a:cs typeface="+mn-cs"/>
              </a:rPr>
              <a:t>Curriculum link:	Listen with attention to detail and recall sounds with increasing aural memory</a:t>
            </a:r>
          </a:p>
          <a:p>
            <a:r>
              <a:rPr lang="en-GB" sz="1000" kern="1200" dirty="0" smtClean="0">
                <a:solidFill>
                  <a:schemeClr val="tx1"/>
                </a:solidFill>
                <a:effectLst/>
                <a:latin typeface="+mn-lt"/>
                <a:ea typeface="+mn-ea"/>
                <a:cs typeface="+mn-cs"/>
              </a:rPr>
              <a:t>			Appreciate and understand a wide range of high-quality live and recorded music drawn from different traditions and from great 			composers and musicians</a:t>
            </a:r>
          </a:p>
          <a:p>
            <a:r>
              <a:rPr lang="en-GB" sz="1000" kern="1200" dirty="0" smtClean="0">
                <a:solidFill>
                  <a:schemeClr val="tx1"/>
                </a:solidFill>
                <a:effectLst/>
                <a:latin typeface="+mn-lt"/>
                <a:ea typeface="+mn-ea"/>
                <a:cs typeface="+mn-cs"/>
              </a:rPr>
              <a:t>			Develop an understanding of the history of music</a:t>
            </a:r>
          </a:p>
          <a:p>
            <a:endParaRPr lang="en-GB" sz="100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6289F494-1822-9445-98EB-F7F0987FA13D}" type="slidenum">
              <a:rPr lang="en-US" smtClean="0"/>
              <a:t>5</a:t>
            </a:fld>
            <a:endParaRPr lang="en-US"/>
          </a:p>
        </p:txBody>
      </p:sp>
    </p:spTree>
    <p:extLst>
      <p:ext uri="{BB962C8B-B14F-4D97-AF65-F5344CB8AC3E}">
        <p14:creationId xmlns:p14="http://schemas.microsoft.com/office/powerpoint/2010/main" val="41117674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000" kern="1200" dirty="0" smtClean="0">
              <a:solidFill>
                <a:schemeClr val="tx1"/>
              </a:solidFill>
              <a:effectLst/>
              <a:latin typeface="+mn-lt"/>
              <a:ea typeface="+mn-ea"/>
              <a:cs typeface="+mn-cs"/>
            </a:endParaRPr>
          </a:p>
          <a:p>
            <a:endParaRPr lang="en-GB" sz="1000" dirty="0"/>
          </a:p>
        </p:txBody>
      </p:sp>
      <p:sp>
        <p:nvSpPr>
          <p:cNvPr id="4" name="Slide Number Placeholder 3"/>
          <p:cNvSpPr>
            <a:spLocks noGrp="1"/>
          </p:cNvSpPr>
          <p:nvPr>
            <p:ph type="sldNum" sz="quarter" idx="10"/>
          </p:nvPr>
        </p:nvSpPr>
        <p:spPr/>
        <p:txBody>
          <a:bodyPr/>
          <a:lstStyle/>
          <a:p>
            <a:fld id="{6289F494-1822-9445-98EB-F7F0987FA13D}" type="slidenum">
              <a:rPr lang="en-US" smtClean="0"/>
              <a:t>6</a:t>
            </a:fld>
            <a:endParaRPr lang="en-US"/>
          </a:p>
        </p:txBody>
      </p:sp>
    </p:spTree>
    <p:extLst>
      <p:ext uri="{BB962C8B-B14F-4D97-AF65-F5344CB8AC3E}">
        <p14:creationId xmlns:p14="http://schemas.microsoft.com/office/powerpoint/2010/main" val="10940652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b="1" kern="1200" dirty="0" smtClean="0">
                <a:solidFill>
                  <a:schemeClr val="tx1"/>
                </a:solidFill>
                <a:effectLst/>
                <a:latin typeface="+mn-lt"/>
                <a:ea typeface="+mn-ea"/>
                <a:cs typeface="+mn-cs"/>
              </a:rPr>
              <a:t>LESSON 1:</a:t>
            </a:r>
            <a:r>
              <a:rPr lang="en-GB" sz="1000" kern="1200" dirty="0" smtClean="0">
                <a:solidFill>
                  <a:schemeClr val="tx1"/>
                </a:solidFill>
                <a:effectLst/>
                <a:latin typeface="+mn-lt"/>
                <a:ea typeface="+mn-ea"/>
                <a:cs typeface="+mn-cs"/>
              </a:rPr>
              <a:t>Watching and listening</a:t>
            </a:r>
          </a:p>
          <a:p>
            <a:r>
              <a:rPr lang="en-GB" sz="1000" kern="1200" dirty="0" smtClean="0">
                <a:solidFill>
                  <a:schemeClr val="tx1"/>
                </a:solidFill>
                <a:effectLst/>
                <a:latin typeface="+mn-lt"/>
                <a:ea typeface="+mn-ea"/>
                <a:cs typeface="+mn-cs"/>
              </a:rPr>
              <a:t> </a:t>
            </a:r>
          </a:p>
          <a:p>
            <a:pPr lvl="0"/>
            <a:r>
              <a:rPr lang="en-US" sz="1000" b="1" kern="1200" dirty="0" smtClean="0">
                <a:solidFill>
                  <a:schemeClr val="tx1"/>
                </a:solidFill>
                <a:effectLst/>
                <a:latin typeface="+mn-lt"/>
                <a:ea typeface="+mn-ea"/>
                <a:cs typeface="+mn-cs"/>
              </a:rPr>
              <a:t>Prepare your class</a:t>
            </a:r>
            <a:endParaRPr lang="en-GB" sz="1000" kern="1200" dirty="0" smtClean="0">
              <a:solidFill>
                <a:schemeClr val="tx1"/>
              </a:solidFill>
              <a:effectLst/>
              <a:latin typeface="+mn-lt"/>
              <a:ea typeface="+mn-ea"/>
              <a:cs typeface="+mn-cs"/>
            </a:endParaRPr>
          </a:p>
          <a:p>
            <a:r>
              <a:rPr lang="en-US" sz="1000" kern="1200" dirty="0" smtClean="0">
                <a:solidFill>
                  <a:schemeClr val="tx1"/>
                </a:solidFill>
                <a:effectLst/>
                <a:latin typeface="+mn-lt"/>
                <a:ea typeface="+mn-ea"/>
                <a:cs typeface="+mn-cs"/>
              </a:rPr>
              <a:t>Explain to your class that you are going to begin a 6-week music project focusing on an important piece of music by a composer called Carl Orff.</a:t>
            </a:r>
            <a:endParaRPr lang="en-GB" sz="1000" kern="1200" dirty="0" smtClean="0">
              <a:solidFill>
                <a:schemeClr val="tx1"/>
              </a:solidFill>
              <a:effectLst/>
              <a:latin typeface="+mn-lt"/>
              <a:ea typeface="+mn-ea"/>
              <a:cs typeface="+mn-cs"/>
            </a:endParaRPr>
          </a:p>
          <a:p>
            <a:r>
              <a:rPr lang="en-US" sz="1000" kern="1200" dirty="0" smtClean="0">
                <a:solidFill>
                  <a:schemeClr val="tx1"/>
                </a:solidFill>
                <a:effectLst/>
                <a:latin typeface="+mn-lt"/>
                <a:ea typeface="+mn-ea"/>
                <a:cs typeface="+mn-cs"/>
              </a:rPr>
              <a:t> </a:t>
            </a:r>
            <a:endParaRPr lang="en-GB" sz="1000" kern="1200" dirty="0" smtClean="0">
              <a:solidFill>
                <a:schemeClr val="tx1"/>
              </a:solidFill>
              <a:effectLst/>
              <a:latin typeface="+mn-lt"/>
              <a:ea typeface="+mn-ea"/>
              <a:cs typeface="+mn-cs"/>
            </a:endParaRPr>
          </a:p>
          <a:p>
            <a:r>
              <a:rPr lang="en-US" sz="1000" kern="1200" dirty="0" smtClean="0">
                <a:solidFill>
                  <a:schemeClr val="tx1"/>
                </a:solidFill>
                <a:effectLst/>
                <a:latin typeface="+mn-lt"/>
                <a:ea typeface="+mn-ea"/>
                <a:cs typeface="+mn-cs"/>
              </a:rPr>
              <a:t>Explain further that Orff was a German composer whose life spanned the 20</a:t>
            </a:r>
            <a:r>
              <a:rPr lang="en-US" sz="1000" kern="1200" baseline="30000" dirty="0" smtClean="0">
                <a:solidFill>
                  <a:schemeClr val="tx1"/>
                </a:solidFill>
                <a:effectLst/>
                <a:latin typeface="+mn-lt"/>
                <a:ea typeface="+mn-ea"/>
                <a:cs typeface="+mn-cs"/>
              </a:rPr>
              <a:t>th</a:t>
            </a:r>
            <a:r>
              <a:rPr lang="en-US" sz="1000" kern="1200" dirty="0" smtClean="0">
                <a:solidFill>
                  <a:schemeClr val="tx1"/>
                </a:solidFill>
                <a:effectLst/>
                <a:latin typeface="+mn-lt"/>
                <a:ea typeface="+mn-ea"/>
                <a:cs typeface="+mn-cs"/>
              </a:rPr>
              <a:t> century. His most famous piece is ‘O </a:t>
            </a:r>
            <a:r>
              <a:rPr lang="en-US" sz="1000" kern="1200" dirty="0" err="1" smtClean="0">
                <a:solidFill>
                  <a:schemeClr val="tx1"/>
                </a:solidFill>
                <a:effectLst/>
                <a:latin typeface="+mn-lt"/>
                <a:ea typeface="+mn-ea"/>
                <a:cs typeface="+mn-cs"/>
              </a:rPr>
              <a:t>fortuna</a:t>
            </a:r>
            <a:r>
              <a:rPr lang="en-US" sz="1000" kern="1200" dirty="0" smtClean="0">
                <a:solidFill>
                  <a:schemeClr val="tx1"/>
                </a:solidFill>
                <a:effectLst/>
                <a:latin typeface="+mn-lt"/>
                <a:ea typeface="+mn-ea"/>
                <a:cs typeface="+mn-cs"/>
              </a:rPr>
              <a:t>’. Warn your children that it might already be strangely familiar to them!</a:t>
            </a:r>
            <a:endParaRPr lang="en-GB" sz="1000" kern="1200" dirty="0" smtClean="0">
              <a:solidFill>
                <a:schemeClr val="tx1"/>
              </a:solidFill>
              <a:effectLst/>
              <a:latin typeface="+mn-lt"/>
              <a:ea typeface="+mn-ea"/>
              <a:cs typeface="+mn-cs"/>
            </a:endParaRPr>
          </a:p>
          <a:p>
            <a:endParaRPr lang="en-US" sz="1000" kern="1200" dirty="0" smtClean="0">
              <a:solidFill>
                <a:schemeClr val="tx1"/>
              </a:solidFill>
              <a:effectLst/>
              <a:latin typeface="+mn-lt"/>
              <a:ea typeface="+mn-ea"/>
              <a:cs typeface="+mn-cs"/>
            </a:endParaRPr>
          </a:p>
          <a:p>
            <a:r>
              <a:rPr lang="en-GB" sz="1000" i="1" kern="1200" dirty="0" smtClean="0">
                <a:solidFill>
                  <a:schemeClr val="tx1"/>
                </a:solidFill>
                <a:effectLst/>
                <a:latin typeface="+mn-lt"/>
                <a:ea typeface="+mn-ea"/>
                <a:cs typeface="+mn-cs"/>
              </a:rPr>
              <a:t>Pronunciation:</a:t>
            </a:r>
            <a:r>
              <a:rPr lang="en-GB" sz="1000" kern="1200" dirty="0" smtClean="0">
                <a:solidFill>
                  <a:schemeClr val="tx1"/>
                </a:solidFill>
                <a:effectLst/>
                <a:latin typeface="+mn-lt"/>
                <a:ea typeface="+mn-ea"/>
                <a:cs typeface="+mn-cs"/>
              </a:rPr>
              <a:t> 	</a:t>
            </a:r>
            <a:r>
              <a:rPr lang="en-GB" sz="1000" b="1" kern="1200" dirty="0" smtClean="0">
                <a:solidFill>
                  <a:schemeClr val="tx1"/>
                </a:solidFill>
                <a:effectLst/>
                <a:latin typeface="+mn-lt"/>
                <a:ea typeface="+mn-ea"/>
                <a:cs typeface="+mn-cs"/>
              </a:rPr>
              <a:t>KAR-min-uh boor-AA-</a:t>
            </a:r>
            <a:r>
              <a:rPr lang="en-GB" sz="1000" b="1" kern="1200" dirty="0" err="1" smtClean="0">
                <a:solidFill>
                  <a:schemeClr val="tx1"/>
                </a:solidFill>
                <a:effectLst/>
                <a:latin typeface="+mn-lt"/>
                <a:ea typeface="+mn-ea"/>
                <a:cs typeface="+mn-cs"/>
              </a:rPr>
              <a:t>nuh</a:t>
            </a:r>
            <a:endParaRPr lang="en-GB" sz="1000" kern="1200" dirty="0" smtClean="0">
              <a:solidFill>
                <a:schemeClr val="tx1"/>
              </a:solidFill>
              <a:effectLst/>
              <a:latin typeface="+mn-lt"/>
              <a:ea typeface="+mn-ea"/>
              <a:cs typeface="+mn-cs"/>
            </a:endParaRPr>
          </a:p>
          <a:p>
            <a:r>
              <a:rPr lang="en-GB" sz="1000" kern="1200" dirty="0" smtClean="0">
                <a:solidFill>
                  <a:schemeClr val="tx1"/>
                </a:solidFill>
                <a:effectLst/>
                <a:latin typeface="+mn-lt"/>
                <a:ea typeface="+mn-ea"/>
                <a:cs typeface="+mn-cs"/>
              </a:rPr>
              <a:t>			-</a:t>
            </a:r>
            <a:r>
              <a:rPr lang="en-GB" sz="1000" kern="1200" dirty="0" err="1" smtClean="0">
                <a:solidFill>
                  <a:schemeClr val="tx1"/>
                </a:solidFill>
                <a:effectLst/>
                <a:latin typeface="+mn-lt"/>
                <a:ea typeface="+mn-ea"/>
                <a:cs typeface="+mn-cs"/>
              </a:rPr>
              <a:t>oor</a:t>
            </a:r>
            <a:r>
              <a:rPr lang="en-GB" sz="1000" kern="1200" dirty="0" smtClean="0">
                <a:solidFill>
                  <a:schemeClr val="tx1"/>
                </a:solidFill>
                <a:effectLst/>
                <a:latin typeface="+mn-lt"/>
                <a:ea typeface="+mn-ea"/>
                <a:cs typeface="+mn-cs"/>
              </a:rPr>
              <a:t> as in poor (not pour)</a:t>
            </a:r>
          </a:p>
          <a:p>
            <a:r>
              <a:rPr lang="en-GB" sz="1000" kern="1200" dirty="0" smtClean="0">
                <a:solidFill>
                  <a:schemeClr val="tx1"/>
                </a:solidFill>
                <a:effectLst/>
                <a:latin typeface="+mn-lt"/>
                <a:ea typeface="+mn-ea"/>
                <a:cs typeface="+mn-cs"/>
              </a:rPr>
              <a:t>			-aa as in father</a:t>
            </a:r>
          </a:p>
          <a:p>
            <a:r>
              <a:rPr lang="en-GB" sz="1000" kern="1200" dirty="0" smtClean="0">
                <a:solidFill>
                  <a:schemeClr val="tx1"/>
                </a:solidFill>
                <a:effectLst/>
                <a:latin typeface="+mn-lt"/>
                <a:ea typeface="+mn-ea"/>
                <a:cs typeface="+mn-cs"/>
              </a:rPr>
              <a:t>			-note stress</a:t>
            </a:r>
          </a:p>
          <a:p>
            <a:pPr lvl="0"/>
            <a:endParaRPr lang="en-GB" sz="1000" b="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6289F494-1822-9445-98EB-F7F0987FA13D}" type="slidenum">
              <a:rPr lang="en-US" smtClean="0"/>
              <a:t>7</a:t>
            </a:fld>
            <a:endParaRPr lang="en-US"/>
          </a:p>
        </p:txBody>
      </p:sp>
    </p:spTree>
    <p:extLst>
      <p:ext uri="{BB962C8B-B14F-4D97-AF65-F5344CB8AC3E}">
        <p14:creationId xmlns:p14="http://schemas.microsoft.com/office/powerpoint/2010/main" val="1243383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000" b="1" kern="1200" dirty="0" smtClean="0">
                <a:solidFill>
                  <a:schemeClr val="tx1"/>
                </a:solidFill>
                <a:effectLst/>
                <a:latin typeface="+mn-lt"/>
                <a:ea typeface="+mn-ea"/>
                <a:cs typeface="+mn-cs"/>
              </a:rPr>
              <a:t>Watch the film &amp; discuss</a:t>
            </a:r>
            <a:endParaRPr lang="en-GB" sz="1000" kern="1200" dirty="0" smtClean="0">
              <a:solidFill>
                <a:schemeClr val="tx1"/>
              </a:solidFill>
              <a:effectLst/>
              <a:latin typeface="+mn-lt"/>
              <a:ea typeface="+mn-ea"/>
              <a:cs typeface="+mn-cs"/>
            </a:endParaRPr>
          </a:p>
          <a:p>
            <a:r>
              <a:rPr lang="en-US" sz="1000" kern="1200" dirty="0" smtClean="0">
                <a:solidFill>
                  <a:schemeClr val="tx1"/>
                </a:solidFill>
                <a:effectLst/>
                <a:latin typeface="+mn-lt"/>
                <a:ea typeface="+mn-ea"/>
                <a:cs typeface="+mn-cs"/>
              </a:rPr>
              <a:t>Watch the </a:t>
            </a:r>
            <a:r>
              <a:rPr lang="en-US" sz="1000" u="sng" kern="1200" dirty="0" smtClean="0">
                <a:solidFill>
                  <a:schemeClr val="tx1"/>
                </a:solidFill>
                <a:effectLst/>
                <a:latin typeface="+mn-lt"/>
                <a:ea typeface="+mn-ea"/>
                <a:cs typeface="+mn-cs"/>
                <a:hlinkClick r:id="rId3"/>
              </a:rPr>
              <a:t>Orff Ten Pieces film</a:t>
            </a:r>
            <a:r>
              <a:rPr lang="en-US" sz="1000" kern="1200" dirty="0" smtClean="0">
                <a:solidFill>
                  <a:schemeClr val="tx1"/>
                </a:solidFill>
                <a:effectLst/>
                <a:latin typeface="+mn-lt"/>
                <a:ea typeface="+mn-ea"/>
                <a:cs typeface="+mn-cs"/>
              </a:rPr>
              <a:t> and afterwards have a class discussion about what you have just seen. Ask the following questions – </a:t>
            </a:r>
            <a:endParaRPr lang="en-GB" sz="1000" kern="1200" dirty="0" smtClean="0">
              <a:solidFill>
                <a:schemeClr val="tx1"/>
              </a:solidFill>
              <a:effectLst/>
              <a:latin typeface="+mn-lt"/>
              <a:ea typeface="+mn-ea"/>
              <a:cs typeface="+mn-cs"/>
            </a:endParaRPr>
          </a:p>
          <a:p>
            <a:pPr lvl="0"/>
            <a:r>
              <a:rPr lang="en-US" sz="1000" kern="1200" dirty="0" smtClean="0">
                <a:solidFill>
                  <a:schemeClr val="tx1"/>
                </a:solidFill>
                <a:effectLst/>
                <a:latin typeface="+mn-lt"/>
                <a:ea typeface="+mn-ea"/>
                <a:cs typeface="+mn-cs"/>
              </a:rPr>
              <a:t>Did you like the film?</a:t>
            </a:r>
            <a:endParaRPr lang="en-GB" sz="1000" kern="1200" dirty="0" smtClean="0">
              <a:solidFill>
                <a:schemeClr val="tx1"/>
              </a:solidFill>
              <a:effectLst/>
              <a:latin typeface="+mn-lt"/>
              <a:ea typeface="+mn-ea"/>
              <a:cs typeface="+mn-cs"/>
            </a:endParaRPr>
          </a:p>
          <a:p>
            <a:pPr lvl="0"/>
            <a:r>
              <a:rPr lang="en-US" sz="1000" kern="1200" dirty="0" smtClean="0">
                <a:solidFill>
                  <a:schemeClr val="tx1"/>
                </a:solidFill>
                <a:effectLst/>
                <a:latin typeface="+mn-lt"/>
                <a:ea typeface="+mn-ea"/>
                <a:cs typeface="+mn-cs"/>
              </a:rPr>
              <a:t>What was your </a:t>
            </a:r>
            <a:r>
              <a:rPr lang="en-US" sz="1000" kern="1200" dirty="0" err="1" smtClean="0">
                <a:solidFill>
                  <a:schemeClr val="tx1"/>
                </a:solidFill>
                <a:effectLst/>
                <a:latin typeface="+mn-lt"/>
                <a:ea typeface="+mn-ea"/>
                <a:cs typeface="+mn-cs"/>
              </a:rPr>
              <a:t>favourite</a:t>
            </a:r>
            <a:r>
              <a:rPr lang="en-US" sz="1000" kern="1200" dirty="0" smtClean="0">
                <a:solidFill>
                  <a:schemeClr val="tx1"/>
                </a:solidFill>
                <a:effectLst/>
                <a:latin typeface="+mn-lt"/>
                <a:ea typeface="+mn-ea"/>
                <a:cs typeface="+mn-cs"/>
              </a:rPr>
              <a:t> part?</a:t>
            </a:r>
            <a:endParaRPr lang="en-GB" sz="1000" kern="1200" dirty="0" smtClean="0">
              <a:solidFill>
                <a:schemeClr val="tx1"/>
              </a:solidFill>
              <a:effectLst/>
              <a:latin typeface="+mn-lt"/>
              <a:ea typeface="+mn-ea"/>
              <a:cs typeface="+mn-cs"/>
            </a:endParaRPr>
          </a:p>
          <a:p>
            <a:pPr lvl="0"/>
            <a:r>
              <a:rPr lang="en-US" sz="1000" kern="1200" dirty="0" smtClean="0">
                <a:solidFill>
                  <a:schemeClr val="tx1"/>
                </a:solidFill>
                <a:effectLst/>
                <a:latin typeface="+mn-lt"/>
                <a:ea typeface="+mn-ea"/>
                <a:cs typeface="+mn-cs"/>
              </a:rPr>
              <a:t>Did you find any of it scary?</a:t>
            </a:r>
            <a:endParaRPr lang="en-GB" sz="1000" kern="1200" dirty="0" smtClean="0">
              <a:solidFill>
                <a:schemeClr val="tx1"/>
              </a:solidFill>
              <a:effectLst/>
              <a:latin typeface="+mn-lt"/>
              <a:ea typeface="+mn-ea"/>
              <a:cs typeface="+mn-cs"/>
            </a:endParaRPr>
          </a:p>
          <a:p>
            <a:r>
              <a:rPr lang="en-US" sz="1000" kern="1200" dirty="0" smtClean="0">
                <a:solidFill>
                  <a:schemeClr val="tx1"/>
                </a:solidFill>
                <a:effectLst/>
                <a:latin typeface="+mn-lt"/>
                <a:ea typeface="+mn-ea"/>
                <a:cs typeface="+mn-cs"/>
              </a:rPr>
              <a:t> </a:t>
            </a:r>
            <a:endParaRPr lang="en-GB" sz="1000" kern="1200" dirty="0" smtClean="0">
              <a:solidFill>
                <a:schemeClr val="tx1"/>
              </a:solidFill>
              <a:effectLst/>
              <a:latin typeface="+mn-lt"/>
              <a:ea typeface="+mn-ea"/>
              <a:cs typeface="+mn-cs"/>
            </a:endParaRPr>
          </a:p>
          <a:p>
            <a:r>
              <a:rPr lang="en-GB" sz="1000" kern="1200" dirty="0" smtClean="0">
                <a:solidFill>
                  <a:schemeClr val="tx1"/>
                </a:solidFill>
                <a:effectLst/>
                <a:latin typeface="+mn-lt"/>
                <a:ea typeface="+mn-ea"/>
                <a:cs typeface="+mn-cs"/>
              </a:rPr>
              <a:t>You might like to have a further little discussion about the concept of ‘fate’. This might be something your children haven’t encountered before. Explain that fate is the idea that your life is already mapped out ahead of you no matter what you do and that you can’t change it. Ask them: ‘do you believe in fate?’</a:t>
            </a:r>
          </a:p>
          <a:p>
            <a:r>
              <a:rPr lang="en-GB" sz="1000" kern="1200" dirty="0" smtClean="0">
                <a:solidFill>
                  <a:schemeClr val="tx1"/>
                </a:solidFill>
                <a:effectLst/>
                <a:latin typeface="+mn-lt"/>
                <a:ea typeface="+mn-ea"/>
                <a:cs typeface="+mn-cs"/>
              </a:rPr>
              <a:t> </a:t>
            </a:r>
          </a:p>
          <a:p>
            <a:r>
              <a:rPr lang="en-GB" sz="1000" kern="1200" dirty="0" smtClean="0">
                <a:solidFill>
                  <a:schemeClr val="tx1"/>
                </a:solidFill>
                <a:effectLst/>
                <a:latin typeface="+mn-lt"/>
                <a:ea typeface="+mn-ea"/>
                <a:cs typeface="+mn-cs"/>
              </a:rPr>
              <a:t>Pick up also on the idea of a ‘Goddess of Fate and Fortune’ called “Fortuna” who has the power to decide everyone’s fate and her ‘wheel of fortune’ constantly spinning out good and bad luck </a:t>
            </a:r>
          </a:p>
          <a:p>
            <a:r>
              <a:rPr lang="en-GB" sz="1000" kern="1200" dirty="0" smtClean="0">
                <a:solidFill>
                  <a:schemeClr val="tx1"/>
                </a:solidFill>
                <a:effectLst/>
                <a:latin typeface="+mn-lt"/>
                <a:ea typeface="+mn-ea"/>
                <a:cs typeface="+mn-cs"/>
              </a:rPr>
              <a:t> </a:t>
            </a:r>
          </a:p>
          <a:p>
            <a:pPr lvl="0"/>
            <a:endParaRPr lang="en-GB" sz="10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t>8</a:t>
            </a:fld>
            <a:endParaRPr lang="en-US"/>
          </a:p>
        </p:txBody>
      </p:sp>
    </p:spTree>
    <p:extLst>
      <p:ext uri="{BB962C8B-B14F-4D97-AF65-F5344CB8AC3E}">
        <p14:creationId xmlns:p14="http://schemas.microsoft.com/office/powerpoint/2010/main" val="24130556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000" b="1" kern="1200" dirty="0" smtClean="0">
                <a:solidFill>
                  <a:schemeClr val="tx1"/>
                </a:solidFill>
                <a:effectLst/>
                <a:latin typeface="+mn-lt"/>
                <a:ea typeface="+mn-ea"/>
                <a:cs typeface="+mn-cs"/>
              </a:rPr>
              <a:t>Listening task</a:t>
            </a:r>
            <a:endParaRPr lang="en-GB" sz="1000" kern="1200" dirty="0" smtClean="0">
              <a:solidFill>
                <a:schemeClr val="tx1"/>
              </a:solidFill>
              <a:effectLst/>
              <a:latin typeface="+mn-lt"/>
              <a:ea typeface="+mn-ea"/>
              <a:cs typeface="+mn-cs"/>
            </a:endParaRPr>
          </a:p>
          <a:p>
            <a:r>
              <a:rPr lang="en-US" sz="1000" kern="1200" dirty="0" smtClean="0">
                <a:solidFill>
                  <a:schemeClr val="tx1"/>
                </a:solidFill>
                <a:effectLst/>
                <a:latin typeface="+mn-lt"/>
                <a:ea typeface="+mn-ea"/>
                <a:cs typeface="+mn-cs"/>
              </a:rPr>
              <a:t>Listen to the very opening of ‘O </a:t>
            </a:r>
            <a:r>
              <a:rPr lang="en-US" sz="1000" kern="1200" dirty="0" err="1" smtClean="0">
                <a:solidFill>
                  <a:schemeClr val="tx1"/>
                </a:solidFill>
                <a:effectLst/>
                <a:latin typeface="+mn-lt"/>
                <a:ea typeface="+mn-ea"/>
                <a:cs typeface="+mn-cs"/>
              </a:rPr>
              <a:t>fortuna</a:t>
            </a:r>
            <a:r>
              <a:rPr lang="en-US" sz="1000" kern="1200" dirty="0" smtClean="0">
                <a:solidFill>
                  <a:schemeClr val="tx1"/>
                </a:solidFill>
                <a:effectLst/>
                <a:latin typeface="+mn-lt"/>
                <a:ea typeface="+mn-ea"/>
                <a:cs typeface="+mn-cs"/>
              </a:rPr>
              <a:t>’ – just the first 25 seconds or so. You can either watch the </a:t>
            </a:r>
            <a:r>
              <a:rPr lang="en-US" sz="1000" u="sng" kern="1200" dirty="0" smtClean="0">
                <a:solidFill>
                  <a:schemeClr val="tx1"/>
                </a:solidFill>
                <a:effectLst/>
                <a:latin typeface="+mn-lt"/>
                <a:ea typeface="+mn-ea"/>
                <a:cs typeface="+mn-cs"/>
                <a:hlinkClick r:id="rId3"/>
              </a:rPr>
              <a:t>video clip of the full performance</a:t>
            </a:r>
            <a:r>
              <a:rPr lang="en-US" sz="1000" kern="1200" dirty="0" smtClean="0">
                <a:solidFill>
                  <a:schemeClr val="tx1"/>
                </a:solidFill>
                <a:effectLst/>
                <a:latin typeface="+mn-lt"/>
                <a:ea typeface="+mn-ea"/>
                <a:cs typeface="+mn-cs"/>
              </a:rPr>
              <a:t> of the piece or listen to the </a:t>
            </a:r>
            <a:r>
              <a:rPr lang="en-US" sz="1000" u="sng" kern="1200" dirty="0" smtClean="0">
                <a:solidFill>
                  <a:schemeClr val="tx1"/>
                </a:solidFill>
                <a:effectLst/>
                <a:latin typeface="+mn-lt"/>
                <a:ea typeface="+mn-ea"/>
                <a:cs typeface="+mn-cs"/>
                <a:hlinkClick r:id="rId4"/>
              </a:rPr>
              <a:t>audio by downloading the mp3</a:t>
            </a:r>
            <a:r>
              <a:rPr lang="en-US" sz="1000" kern="1200" dirty="0" smtClean="0">
                <a:solidFill>
                  <a:schemeClr val="tx1"/>
                </a:solidFill>
                <a:effectLst/>
                <a:latin typeface="+mn-lt"/>
                <a:ea typeface="+mn-ea"/>
                <a:cs typeface="+mn-cs"/>
              </a:rPr>
              <a:t>. You’ll hear three short sections of very powerful music. This is a call to the goddess of fate. The words here are: </a:t>
            </a:r>
            <a:endParaRPr lang="en-GB" sz="1000" kern="1200" dirty="0" smtClean="0">
              <a:solidFill>
                <a:schemeClr val="tx1"/>
              </a:solidFill>
              <a:effectLst/>
              <a:latin typeface="+mn-lt"/>
              <a:ea typeface="+mn-ea"/>
              <a:cs typeface="+mn-cs"/>
            </a:endParaRPr>
          </a:p>
          <a:p>
            <a:r>
              <a:rPr lang="en-US" sz="1000" kern="1200" dirty="0" smtClean="0">
                <a:solidFill>
                  <a:schemeClr val="tx1"/>
                </a:solidFill>
                <a:effectLst/>
                <a:latin typeface="+mn-lt"/>
                <a:ea typeface="+mn-ea"/>
                <a:cs typeface="+mn-cs"/>
              </a:rPr>
              <a:t> </a:t>
            </a:r>
            <a:endParaRPr lang="en-GB" sz="1000" kern="1200" dirty="0" smtClean="0">
              <a:solidFill>
                <a:schemeClr val="tx1"/>
              </a:solidFill>
              <a:effectLst/>
              <a:latin typeface="+mn-lt"/>
              <a:ea typeface="+mn-ea"/>
              <a:cs typeface="+mn-cs"/>
            </a:endParaRPr>
          </a:p>
          <a:p>
            <a:r>
              <a:rPr lang="en-US" sz="1000" kern="1200" dirty="0" smtClean="0">
                <a:solidFill>
                  <a:schemeClr val="tx1"/>
                </a:solidFill>
                <a:effectLst/>
                <a:latin typeface="+mn-lt"/>
                <a:ea typeface="+mn-ea"/>
                <a:cs typeface="+mn-cs"/>
              </a:rPr>
              <a:t>		O </a:t>
            </a:r>
            <a:r>
              <a:rPr lang="en-US" sz="1000" kern="1200" dirty="0" err="1" smtClean="0">
                <a:solidFill>
                  <a:schemeClr val="tx1"/>
                </a:solidFill>
                <a:effectLst/>
                <a:latin typeface="+mn-lt"/>
                <a:ea typeface="+mn-ea"/>
                <a:cs typeface="+mn-cs"/>
              </a:rPr>
              <a:t>fortuna</a:t>
            </a:r>
            <a:r>
              <a:rPr lang="en-US" sz="1000" kern="1200" dirty="0" smtClean="0">
                <a:solidFill>
                  <a:schemeClr val="tx1"/>
                </a:solidFill>
                <a:effectLst/>
                <a:latin typeface="+mn-lt"/>
                <a:ea typeface="+mn-ea"/>
                <a:cs typeface="+mn-cs"/>
              </a:rPr>
              <a:t>		</a:t>
            </a:r>
            <a:r>
              <a:rPr lang="en-US" sz="1000" i="1" kern="1200" dirty="0" smtClean="0">
                <a:solidFill>
                  <a:schemeClr val="tx1"/>
                </a:solidFill>
                <a:effectLst/>
                <a:latin typeface="+mn-lt"/>
                <a:ea typeface="+mn-ea"/>
                <a:cs typeface="+mn-cs"/>
              </a:rPr>
              <a:t>O fortune</a:t>
            </a:r>
            <a:endParaRPr lang="en-GB" sz="1000" kern="1200" dirty="0" smtClean="0">
              <a:solidFill>
                <a:schemeClr val="tx1"/>
              </a:solidFill>
              <a:effectLst/>
              <a:latin typeface="+mn-lt"/>
              <a:ea typeface="+mn-ea"/>
              <a:cs typeface="+mn-cs"/>
            </a:endParaRPr>
          </a:p>
          <a:p>
            <a:r>
              <a:rPr lang="en-US" sz="1000" kern="1200" dirty="0" smtClean="0">
                <a:solidFill>
                  <a:schemeClr val="tx1"/>
                </a:solidFill>
                <a:effectLst/>
                <a:latin typeface="+mn-lt"/>
                <a:ea typeface="+mn-ea"/>
                <a:cs typeface="+mn-cs"/>
              </a:rPr>
              <a:t>		</a:t>
            </a:r>
            <a:r>
              <a:rPr lang="en-US" sz="1000" kern="1200" dirty="0" err="1" smtClean="0">
                <a:solidFill>
                  <a:schemeClr val="tx1"/>
                </a:solidFill>
                <a:effectLst/>
                <a:latin typeface="+mn-lt"/>
                <a:ea typeface="+mn-ea"/>
                <a:cs typeface="+mn-cs"/>
              </a:rPr>
              <a:t>Velut</a:t>
            </a:r>
            <a:r>
              <a:rPr lang="en-US" sz="1000" kern="1200" dirty="0" smtClean="0">
                <a:solidFill>
                  <a:schemeClr val="tx1"/>
                </a:solidFill>
                <a:effectLst/>
                <a:latin typeface="+mn-lt"/>
                <a:ea typeface="+mn-ea"/>
                <a:cs typeface="+mn-cs"/>
              </a:rPr>
              <a:t> </a:t>
            </a:r>
            <a:r>
              <a:rPr lang="en-US" sz="1000" kern="1200" dirty="0" err="1" smtClean="0">
                <a:solidFill>
                  <a:schemeClr val="tx1"/>
                </a:solidFill>
                <a:effectLst/>
                <a:latin typeface="+mn-lt"/>
                <a:ea typeface="+mn-ea"/>
                <a:cs typeface="+mn-cs"/>
              </a:rPr>
              <a:t>luna</a:t>
            </a:r>
            <a:r>
              <a:rPr lang="en-US" sz="1000" kern="1200" dirty="0" smtClean="0">
                <a:solidFill>
                  <a:schemeClr val="tx1"/>
                </a:solidFill>
                <a:effectLst/>
                <a:latin typeface="+mn-lt"/>
                <a:ea typeface="+mn-ea"/>
                <a:cs typeface="+mn-cs"/>
              </a:rPr>
              <a:t>		</a:t>
            </a:r>
            <a:r>
              <a:rPr lang="en-US" sz="1000" i="1" kern="1200" dirty="0" smtClean="0">
                <a:solidFill>
                  <a:schemeClr val="tx1"/>
                </a:solidFill>
                <a:effectLst/>
                <a:latin typeface="+mn-lt"/>
                <a:ea typeface="+mn-ea"/>
                <a:cs typeface="+mn-cs"/>
              </a:rPr>
              <a:t>Like the moon</a:t>
            </a:r>
            <a:endParaRPr lang="en-GB" sz="1000" kern="1200" dirty="0" smtClean="0">
              <a:solidFill>
                <a:schemeClr val="tx1"/>
              </a:solidFill>
              <a:effectLst/>
              <a:latin typeface="+mn-lt"/>
              <a:ea typeface="+mn-ea"/>
              <a:cs typeface="+mn-cs"/>
            </a:endParaRPr>
          </a:p>
          <a:p>
            <a:r>
              <a:rPr lang="en-US" sz="1000" kern="1200" dirty="0" smtClean="0">
                <a:solidFill>
                  <a:schemeClr val="tx1"/>
                </a:solidFill>
                <a:effectLst/>
                <a:latin typeface="+mn-lt"/>
                <a:ea typeface="+mn-ea"/>
                <a:cs typeface="+mn-cs"/>
              </a:rPr>
              <a:t>		</a:t>
            </a:r>
            <a:r>
              <a:rPr lang="en-US" sz="1000" kern="1200" dirty="0" err="1" smtClean="0">
                <a:solidFill>
                  <a:schemeClr val="tx1"/>
                </a:solidFill>
                <a:effectLst/>
                <a:latin typeface="+mn-lt"/>
                <a:ea typeface="+mn-ea"/>
                <a:cs typeface="+mn-cs"/>
              </a:rPr>
              <a:t>Statu</a:t>
            </a:r>
            <a:r>
              <a:rPr lang="en-US" sz="1000" kern="1200" dirty="0" smtClean="0">
                <a:solidFill>
                  <a:schemeClr val="tx1"/>
                </a:solidFill>
                <a:effectLst/>
                <a:latin typeface="+mn-lt"/>
                <a:ea typeface="+mn-ea"/>
                <a:cs typeface="+mn-cs"/>
              </a:rPr>
              <a:t> </a:t>
            </a:r>
            <a:r>
              <a:rPr lang="en-US" sz="1000" kern="1200" dirty="0" err="1" smtClean="0">
                <a:solidFill>
                  <a:schemeClr val="tx1"/>
                </a:solidFill>
                <a:effectLst/>
                <a:latin typeface="+mn-lt"/>
                <a:ea typeface="+mn-ea"/>
                <a:cs typeface="+mn-cs"/>
              </a:rPr>
              <a:t>variabilis</a:t>
            </a:r>
            <a:r>
              <a:rPr lang="en-US" sz="1000" kern="1200" dirty="0" smtClean="0">
                <a:solidFill>
                  <a:schemeClr val="tx1"/>
                </a:solidFill>
                <a:effectLst/>
                <a:latin typeface="+mn-lt"/>
                <a:ea typeface="+mn-ea"/>
                <a:cs typeface="+mn-cs"/>
              </a:rPr>
              <a:t>	Y</a:t>
            </a:r>
            <a:r>
              <a:rPr lang="en-US" sz="1000" i="1" kern="1200" dirty="0" smtClean="0">
                <a:solidFill>
                  <a:schemeClr val="tx1"/>
                </a:solidFill>
                <a:effectLst/>
                <a:latin typeface="+mn-lt"/>
                <a:ea typeface="+mn-ea"/>
                <a:cs typeface="+mn-cs"/>
              </a:rPr>
              <a:t>ou are changeable</a:t>
            </a:r>
            <a:endParaRPr lang="en-GB" sz="1000" kern="1200" dirty="0" smtClean="0">
              <a:solidFill>
                <a:schemeClr val="tx1"/>
              </a:solidFill>
              <a:effectLst/>
              <a:latin typeface="+mn-lt"/>
              <a:ea typeface="+mn-ea"/>
              <a:cs typeface="+mn-cs"/>
            </a:endParaRPr>
          </a:p>
          <a:p>
            <a:r>
              <a:rPr lang="en-US" sz="1000" kern="1200" dirty="0" smtClean="0">
                <a:solidFill>
                  <a:schemeClr val="tx1"/>
                </a:solidFill>
                <a:effectLst/>
                <a:latin typeface="+mn-lt"/>
                <a:ea typeface="+mn-ea"/>
                <a:cs typeface="+mn-cs"/>
              </a:rPr>
              <a:t> </a:t>
            </a:r>
            <a:endParaRPr lang="en-GB" sz="1000" kern="1200" dirty="0" smtClean="0">
              <a:solidFill>
                <a:schemeClr val="tx1"/>
              </a:solidFill>
              <a:effectLst/>
              <a:latin typeface="+mn-lt"/>
              <a:ea typeface="+mn-ea"/>
              <a:cs typeface="+mn-cs"/>
            </a:endParaRPr>
          </a:p>
          <a:p>
            <a:r>
              <a:rPr lang="en-US" sz="1000" kern="1200" dirty="0" smtClean="0">
                <a:solidFill>
                  <a:schemeClr val="tx1"/>
                </a:solidFill>
                <a:effectLst/>
                <a:latin typeface="+mn-lt"/>
                <a:ea typeface="+mn-ea"/>
                <a:cs typeface="+mn-cs"/>
              </a:rPr>
              <a:t>Ask your children to stand up. They can do this next to their tables or better still make some space in the </a:t>
            </a:r>
            <a:r>
              <a:rPr lang="en-US" sz="1000" kern="1200" dirty="0" err="1" smtClean="0">
                <a:solidFill>
                  <a:schemeClr val="tx1"/>
                </a:solidFill>
                <a:effectLst/>
                <a:latin typeface="+mn-lt"/>
                <a:ea typeface="+mn-ea"/>
                <a:cs typeface="+mn-cs"/>
              </a:rPr>
              <a:t>centre</a:t>
            </a:r>
            <a:r>
              <a:rPr lang="en-US" sz="1000" kern="1200" dirty="0" smtClean="0">
                <a:solidFill>
                  <a:schemeClr val="tx1"/>
                </a:solidFill>
                <a:effectLst/>
                <a:latin typeface="+mn-lt"/>
                <a:ea typeface="+mn-ea"/>
                <a:cs typeface="+mn-cs"/>
              </a:rPr>
              <a:t> of the classroom. Play the beginning again and ask them to pretend to be the ‘Goddess of Fate and Fortune’ and make three powerful statues with their bodies to fit with the opening lines of Orff’s piece.</a:t>
            </a:r>
            <a:endParaRPr lang="en-GB" sz="1000" kern="1200" dirty="0" smtClean="0">
              <a:solidFill>
                <a:schemeClr val="tx1"/>
              </a:solidFill>
              <a:effectLst/>
              <a:latin typeface="+mn-lt"/>
              <a:ea typeface="+mn-ea"/>
              <a:cs typeface="+mn-cs"/>
            </a:endParaRPr>
          </a:p>
          <a:p>
            <a:r>
              <a:rPr lang="en-US" sz="1000" kern="1200" dirty="0" smtClean="0">
                <a:solidFill>
                  <a:schemeClr val="tx1"/>
                </a:solidFill>
                <a:effectLst/>
                <a:latin typeface="+mn-lt"/>
                <a:ea typeface="+mn-ea"/>
                <a:cs typeface="+mn-cs"/>
              </a:rPr>
              <a:t> </a:t>
            </a:r>
            <a:endParaRPr lang="en-GB" sz="1000" kern="1200" dirty="0" smtClean="0">
              <a:solidFill>
                <a:schemeClr val="tx1"/>
              </a:solidFill>
              <a:effectLst/>
              <a:latin typeface="+mn-lt"/>
              <a:ea typeface="+mn-ea"/>
              <a:cs typeface="+mn-cs"/>
            </a:endParaRPr>
          </a:p>
          <a:p>
            <a:pPr lvl="0"/>
            <a:r>
              <a:rPr lang="en-US" sz="1000" b="1" kern="1200" dirty="0" smtClean="0">
                <a:solidFill>
                  <a:schemeClr val="tx1"/>
                </a:solidFill>
                <a:effectLst/>
                <a:latin typeface="+mn-lt"/>
                <a:ea typeface="+mn-ea"/>
                <a:cs typeface="+mn-cs"/>
              </a:rPr>
              <a:t>Give out paper and pens</a:t>
            </a:r>
            <a:r>
              <a:rPr lang="en-US" sz="1000" kern="1200" dirty="0" smtClean="0">
                <a:solidFill>
                  <a:schemeClr val="tx1"/>
                </a:solidFill>
                <a:effectLst/>
                <a:latin typeface="+mn-lt"/>
                <a:ea typeface="+mn-ea"/>
                <a:cs typeface="+mn-cs"/>
              </a:rPr>
              <a:t> and ask them to </a:t>
            </a:r>
            <a:r>
              <a:rPr lang="en-US" sz="1000" b="1" kern="1200" dirty="0" smtClean="0">
                <a:solidFill>
                  <a:schemeClr val="tx1"/>
                </a:solidFill>
                <a:effectLst/>
                <a:latin typeface="+mn-lt"/>
                <a:ea typeface="+mn-ea"/>
                <a:cs typeface="+mn-cs"/>
              </a:rPr>
              <a:t>draw</a:t>
            </a:r>
            <a:r>
              <a:rPr lang="en-US" sz="1000" kern="1200" dirty="0" smtClean="0">
                <a:solidFill>
                  <a:schemeClr val="tx1"/>
                </a:solidFill>
                <a:effectLst/>
                <a:latin typeface="+mn-lt"/>
                <a:ea typeface="+mn-ea"/>
                <a:cs typeface="+mn-cs"/>
              </a:rPr>
              <a:t> Fortuna. Remind them that she is all powerful so she probably has a very powerful look. Ask them to think about her clothing, her size, her facial expression and her stance. You might even get some children to come out and model their powerful poses again for the rest of the class to copy.</a:t>
            </a:r>
            <a:endParaRPr lang="en-GB" sz="1000" kern="1200" dirty="0" smtClean="0">
              <a:solidFill>
                <a:schemeClr val="tx1"/>
              </a:solidFill>
              <a:effectLst/>
              <a:latin typeface="+mn-lt"/>
              <a:ea typeface="+mn-ea"/>
              <a:cs typeface="+mn-cs"/>
            </a:endParaRPr>
          </a:p>
          <a:p>
            <a:r>
              <a:rPr lang="en-US" sz="1000" kern="1200" dirty="0" smtClean="0">
                <a:solidFill>
                  <a:schemeClr val="tx1"/>
                </a:solidFill>
                <a:effectLst/>
                <a:latin typeface="+mn-lt"/>
                <a:ea typeface="+mn-ea"/>
                <a:cs typeface="+mn-cs"/>
              </a:rPr>
              <a:t> </a:t>
            </a:r>
            <a:endParaRPr lang="en-GB" sz="1000" kern="1200" dirty="0" smtClean="0">
              <a:solidFill>
                <a:schemeClr val="tx1"/>
              </a:solidFill>
              <a:effectLst/>
              <a:latin typeface="+mn-lt"/>
              <a:ea typeface="+mn-ea"/>
              <a:cs typeface="+mn-cs"/>
            </a:endParaRPr>
          </a:p>
          <a:p>
            <a:r>
              <a:rPr lang="en-US" sz="1000" kern="1200" dirty="0" smtClean="0">
                <a:solidFill>
                  <a:schemeClr val="tx1"/>
                </a:solidFill>
                <a:effectLst/>
                <a:latin typeface="+mn-lt"/>
                <a:ea typeface="+mn-ea"/>
                <a:cs typeface="+mn-cs"/>
              </a:rPr>
              <a:t>As your children work, keep Orff’s music playing in the background for extra inspiration. </a:t>
            </a:r>
            <a:endParaRPr lang="en-GB" sz="1000" kern="1200" dirty="0" smtClean="0">
              <a:solidFill>
                <a:schemeClr val="tx1"/>
              </a:solidFill>
              <a:effectLst/>
              <a:latin typeface="+mn-lt"/>
              <a:ea typeface="+mn-ea"/>
              <a:cs typeface="+mn-cs"/>
            </a:endParaRPr>
          </a:p>
          <a:p>
            <a:r>
              <a:rPr lang="en-US" sz="1000" kern="1200" dirty="0" smtClean="0">
                <a:solidFill>
                  <a:schemeClr val="tx1"/>
                </a:solidFill>
                <a:effectLst/>
                <a:latin typeface="+mn-lt"/>
                <a:ea typeface="+mn-ea"/>
                <a:cs typeface="+mn-cs"/>
              </a:rPr>
              <a:t> </a:t>
            </a:r>
            <a:endParaRPr lang="en-GB" sz="1000" kern="1200" dirty="0" smtClean="0">
              <a:solidFill>
                <a:schemeClr val="tx1"/>
              </a:solidFill>
              <a:effectLst/>
              <a:latin typeface="+mn-lt"/>
              <a:ea typeface="+mn-ea"/>
              <a:cs typeface="+mn-cs"/>
            </a:endParaRPr>
          </a:p>
          <a:p>
            <a:pPr lvl="0"/>
            <a:r>
              <a:rPr lang="en-US" sz="1000" b="1" kern="1200" dirty="0" smtClean="0">
                <a:solidFill>
                  <a:schemeClr val="tx1"/>
                </a:solidFill>
                <a:effectLst/>
                <a:latin typeface="+mn-lt"/>
                <a:ea typeface="+mn-ea"/>
                <a:cs typeface="+mn-cs"/>
              </a:rPr>
              <a:t>FINALLY</a:t>
            </a:r>
            <a:r>
              <a:rPr lang="en-US" sz="1000" kern="1200" dirty="0" smtClean="0">
                <a:solidFill>
                  <a:schemeClr val="tx1"/>
                </a:solidFill>
                <a:effectLst/>
                <a:latin typeface="+mn-lt"/>
                <a:ea typeface="+mn-ea"/>
                <a:cs typeface="+mn-cs"/>
              </a:rPr>
              <a:t> – remind your class about the ‘wheel of fortune’. Ask them to add it to their picture.</a:t>
            </a:r>
            <a:endParaRPr lang="en-GB" sz="1000" dirty="0"/>
          </a:p>
        </p:txBody>
      </p:sp>
      <p:sp>
        <p:nvSpPr>
          <p:cNvPr id="4" name="Slide Number Placeholder 3"/>
          <p:cNvSpPr>
            <a:spLocks noGrp="1"/>
          </p:cNvSpPr>
          <p:nvPr>
            <p:ph type="sldNum" sz="quarter" idx="10"/>
          </p:nvPr>
        </p:nvSpPr>
        <p:spPr/>
        <p:txBody>
          <a:bodyPr/>
          <a:lstStyle/>
          <a:p>
            <a:fld id="{6289F494-1822-9445-98EB-F7F0987FA13D}" type="slidenum">
              <a:rPr lang="en-US" smtClean="0"/>
              <a:t>9</a:t>
            </a:fld>
            <a:endParaRPr lang="en-US"/>
          </a:p>
        </p:txBody>
      </p:sp>
    </p:spTree>
    <p:extLst>
      <p:ext uri="{BB962C8B-B14F-4D97-AF65-F5344CB8AC3E}">
        <p14:creationId xmlns:p14="http://schemas.microsoft.com/office/powerpoint/2010/main" val="3226198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8" name="Text Placeholder 7"/>
          <p:cNvSpPr>
            <a:spLocks noGrp="1"/>
          </p:cNvSpPr>
          <p:nvPr>
            <p:ph type="body" sz="quarter" idx="13" hasCustomPrompt="1"/>
          </p:nvPr>
        </p:nvSpPr>
        <p:spPr>
          <a:xfrm>
            <a:off x="943769" y="2208213"/>
            <a:ext cx="7024687" cy="712787"/>
          </a:xfrm>
          <a:prstGeom prst="rect">
            <a:avLst/>
          </a:prstGeom>
        </p:spPr>
        <p:txBody>
          <a:bodyPr vert="horz"/>
          <a:lstStyle>
            <a:lvl1pPr marL="0" indent="0">
              <a:buFontTx/>
              <a:buNone/>
              <a:defRPr sz="3200" b="1" i="0" baseline="0">
                <a:solidFill>
                  <a:schemeClr val="tx1"/>
                </a:solidFill>
              </a:defRPr>
            </a:lvl1pPr>
          </a:lstStyle>
          <a:p>
            <a:pPr lvl="0"/>
            <a:r>
              <a:rPr lang="en-US" b="1" i="0" dirty="0" smtClean="0">
                <a:solidFill>
                  <a:schemeClr val="bg1"/>
                </a:solidFill>
              </a:rPr>
              <a:t>Composer name</a:t>
            </a:r>
            <a:endParaRPr lang="en-US" dirty="0"/>
          </a:p>
        </p:txBody>
      </p:sp>
      <p:sp>
        <p:nvSpPr>
          <p:cNvPr id="10" name="Text Placeholder 9"/>
          <p:cNvSpPr>
            <a:spLocks noGrp="1"/>
          </p:cNvSpPr>
          <p:nvPr>
            <p:ph type="body" sz="quarter" idx="14" hasCustomPrompt="1"/>
          </p:nvPr>
        </p:nvSpPr>
        <p:spPr>
          <a:xfrm>
            <a:off x="944563" y="3390280"/>
            <a:ext cx="7023100" cy="1370012"/>
          </a:xfrm>
          <a:prstGeom prst="rect">
            <a:avLst/>
          </a:prstGeom>
        </p:spPr>
        <p:txBody>
          <a:bodyPr vert="horz"/>
          <a:lstStyle>
            <a:lvl1pPr marL="0" indent="0">
              <a:buFontTx/>
              <a:buNone/>
              <a:defRPr sz="3200" b="1" i="0" baseline="0">
                <a:solidFill>
                  <a:schemeClr val="tx1"/>
                </a:solidFill>
              </a:defRPr>
            </a:lvl1pPr>
            <a:lvl2pPr marL="457200" indent="0">
              <a:buFontTx/>
              <a:buNone/>
              <a:defRPr sz="3200" b="1" i="0" baseline="0">
                <a:solidFill>
                  <a:schemeClr val="bg1"/>
                </a:solidFill>
              </a:defRPr>
            </a:lvl2pPr>
            <a:lvl3pPr marL="914400" indent="0">
              <a:buFontTx/>
              <a:buNone/>
              <a:defRPr sz="3200" b="1" i="0" baseline="0">
                <a:solidFill>
                  <a:schemeClr val="bg1"/>
                </a:solidFill>
              </a:defRPr>
            </a:lvl3pPr>
            <a:lvl4pPr marL="1371600" indent="0">
              <a:buFontTx/>
              <a:buNone/>
              <a:defRPr sz="3200" b="1" i="0" baseline="0">
                <a:solidFill>
                  <a:schemeClr val="bg1"/>
                </a:solidFill>
              </a:defRPr>
            </a:lvl4pPr>
            <a:lvl5pPr marL="1828800" indent="0">
              <a:buFontTx/>
              <a:buNone/>
              <a:defRPr sz="3200" b="1" i="0" baseline="0">
                <a:solidFill>
                  <a:schemeClr val="bg1"/>
                </a:solidFill>
              </a:defRPr>
            </a:lvl5pPr>
          </a:lstStyle>
          <a:p>
            <a:pPr lvl="0"/>
            <a:r>
              <a:rPr lang="en-GB" dirty="0" smtClean="0"/>
              <a:t>Piece name</a:t>
            </a:r>
            <a:endParaRPr lang="en-US" dirty="0"/>
          </a:p>
        </p:txBody>
      </p:sp>
      <p:sp>
        <p:nvSpPr>
          <p:cNvPr id="12" name="Text Placeholder 11"/>
          <p:cNvSpPr>
            <a:spLocks noGrp="1"/>
          </p:cNvSpPr>
          <p:nvPr>
            <p:ph type="body" sz="quarter" idx="15" hasCustomPrompt="1"/>
          </p:nvPr>
        </p:nvSpPr>
        <p:spPr>
          <a:xfrm>
            <a:off x="3008313" y="5178702"/>
            <a:ext cx="2895600" cy="784225"/>
          </a:xfrm>
          <a:prstGeom prst="rect">
            <a:avLst/>
          </a:prstGeom>
        </p:spPr>
        <p:txBody>
          <a:bodyPr vert="horz"/>
          <a:lstStyle>
            <a:lvl1pPr marL="0" indent="0">
              <a:buFontTx/>
              <a:buNone/>
              <a:defRPr sz="2000" baseline="0">
                <a:solidFill>
                  <a:schemeClr val="tx1"/>
                </a:solidFill>
                <a:latin typeface="Gill Sans"/>
              </a:defRPr>
            </a:lvl1pPr>
          </a:lstStyle>
          <a:p>
            <a:pPr lvl="0"/>
            <a:r>
              <a:rPr lang="en-GB" dirty="0" smtClean="0"/>
              <a:t>Author</a:t>
            </a:r>
            <a:endParaRPr lang="en-US" dirty="0"/>
          </a:p>
        </p:txBody>
      </p:sp>
    </p:spTree>
    <p:extLst>
      <p:ext uri="{BB962C8B-B14F-4D97-AF65-F5344CB8AC3E}">
        <p14:creationId xmlns:p14="http://schemas.microsoft.com/office/powerpoint/2010/main" val="18524609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9" name="Date Placeholder 11"/>
          <p:cNvSpPr>
            <a:spLocks noGrp="1"/>
          </p:cNvSpPr>
          <p:nvPr>
            <p:ph type="dt" sz="half" idx="2"/>
          </p:nvPr>
        </p:nvSpPr>
        <p:spPr>
          <a:xfrm>
            <a:off x="1074590" y="6356350"/>
            <a:ext cx="1891632" cy="365125"/>
          </a:xfrm>
          <a:prstGeom prst="rect">
            <a:avLst/>
          </a:prstGeom>
        </p:spPr>
        <p:txBody>
          <a:bodyPr vert="horz" lIns="91440" tIns="45720" rIns="91440" bIns="45720" rtlCol="0" anchor="ctr"/>
          <a:lstStyle>
            <a:lvl1pPr algn="r">
              <a:defRPr sz="900">
                <a:solidFill>
                  <a:schemeClr val="bg1">
                    <a:lumMod val="75000"/>
                  </a:schemeClr>
                </a:solidFill>
              </a:defRPr>
            </a:lvl1pPr>
          </a:lstStyle>
          <a:p>
            <a:endParaRPr lang="en-US" dirty="0"/>
          </a:p>
        </p:txBody>
      </p:sp>
      <p:sp>
        <p:nvSpPr>
          <p:cNvPr id="10" name="Footer Placeholder 12"/>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900">
                <a:solidFill>
                  <a:schemeClr val="bg1">
                    <a:lumMod val="75000"/>
                  </a:schemeClr>
                </a:solidFill>
                <a:latin typeface="Gill Sans"/>
                <a:cs typeface="Gill Sans"/>
              </a:defRPr>
            </a:lvl1pPr>
          </a:lstStyle>
          <a:p>
            <a:r>
              <a:rPr lang="en-US" smtClean="0"/>
              <a:t>Copyright Rachel Leach </a:t>
            </a:r>
            <a:endParaRPr lang="en-US" dirty="0"/>
          </a:p>
        </p:txBody>
      </p:sp>
      <p:sp>
        <p:nvSpPr>
          <p:cNvPr id="11" name="Slide Number Placeholder 13"/>
          <p:cNvSpPr>
            <a:spLocks noGrp="1"/>
          </p:cNvSpPr>
          <p:nvPr>
            <p:ph type="sldNum" sz="quarter" idx="4"/>
          </p:nvPr>
        </p:nvSpPr>
        <p:spPr>
          <a:xfrm>
            <a:off x="6189990" y="6356350"/>
            <a:ext cx="1897181" cy="365125"/>
          </a:xfrm>
          <a:prstGeom prst="rect">
            <a:avLst/>
          </a:prstGeom>
        </p:spPr>
        <p:txBody>
          <a:bodyPr vert="horz" lIns="91440" tIns="45720" rIns="91440" bIns="45720" rtlCol="0" anchor="ctr"/>
          <a:lstStyle>
            <a:lvl1pPr algn="r">
              <a:defRPr sz="900">
                <a:solidFill>
                  <a:schemeClr val="bg1">
                    <a:lumMod val="75000"/>
                  </a:schemeClr>
                </a:solidFill>
                <a:latin typeface="Gill Sans"/>
                <a:cs typeface="Gill Sans"/>
              </a:defRPr>
            </a:lvl1pPr>
          </a:lstStyle>
          <a:p>
            <a:pPr algn="l"/>
            <a:fld id="{FCCA3061-2AE2-5E4F-A955-D3D92C168D6F}" type="slidenum">
              <a:rPr lang="en-US" smtClean="0"/>
              <a:pPr algn="l"/>
              <a:t>‹#›</a:t>
            </a:fld>
            <a:endParaRPr lang="en-US" dirty="0"/>
          </a:p>
        </p:txBody>
      </p:sp>
      <p:sp>
        <p:nvSpPr>
          <p:cNvPr id="7" name="Title Placeholder 9"/>
          <p:cNvSpPr>
            <a:spLocks noGrp="1"/>
          </p:cNvSpPr>
          <p:nvPr>
            <p:ph type="title"/>
          </p:nvPr>
        </p:nvSpPr>
        <p:spPr>
          <a:xfrm>
            <a:off x="1074589" y="1228618"/>
            <a:ext cx="7012582" cy="937442"/>
          </a:xfrm>
          <a:prstGeom prst="rect">
            <a:avLst/>
          </a:prstGeom>
        </p:spPr>
        <p:txBody>
          <a:bodyPr vert="horz" lIns="91440" tIns="45720" rIns="91440" bIns="45720" rtlCol="0" anchor="ctr">
            <a:normAutofit/>
          </a:bodyPr>
          <a:lstStyle/>
          <a:p>
            <a:r>
              <a:rPr lang="en-GB" dirty="0" smtClean="0"/>
              <a:t>Slide title style</a:t>
            </a:r>
            <a:endParaRPr lang="en-US" dirty="0"/>
          </a:p>
        </p:txBody>
      </p:sp>
      <p:sp>
        <p:nvSpPr>
          <p:cNvPr id="8" name="Text Placeholder 10"/>
          <p:cNvSpPr>
            <a:spLocks noGrp="1"/>
          </p:cNvSpPr>
          <p:nvPr>
            <p:ph idx="1" hasCustomPrompt="1"/>
          </p:nvPr>
        </p:nvSpPr>
        <p:spPr>
          <a:xfrm>
            <a:off x="1074589" y="2388276"/>
            <a:ext cx="7012582" cy="3737887"/>
          </a:xfrm>
          <a:prstGeom prst="rect">
            <a:avLst/>
          </a:prstGeom>
        </p:spPr>
        <p:txBody>
          <a:bodyPr vert="horz" lIns="91440" tIns="45720" rIns="91440" bIns="45720" rtlCol="0">
            <a:normAutofit/>
          </a:bodyPr>
          <a:lstStyle/>
          <a:p>
            <a:pPr lvl="1"/>
            <a:r>
              <a:rPr lang="en-GB" dirty="0" smtClean="0"/>
              <a:t>Main text style</a:t>
            </a:r>
          </a:p>
          <a:p>
            <a:pPr lvl="2"/>
            <a:r>
              <a:rPr lang="en-GB" dirty="0" smtClean="0"/>
              <a:t>Bullet point style</a:t>
            </a:r>
          </a:p>
          <a:p>
            <a:pPr lvl="3"/>
            <a:r>
              <a:rPr lang="en-GB" dirty="0" smtClean="0"/>
              <a:t>Small text bold</a:t>
            </a:r>
          </a:p>
          <a:p>
            <a:pPr lvl="4"/>
            <a:r>
              <a:rPr lang="en-GB" dirty="0" smtClean="0"/>
              <a:t>Small text</a:t>
            </a:r>
            <a:endParaRPr lang="en-US" dirty="0"/>
          </a:p>
        </p:txBody>
      </p:sp>
    </p:spTree>
    <p:extLst>
      <p:ext uri="{BB962C8B-B14F-4D97-AF65-F5344CB8AC3E}">
        <p14:creationId xmlns:p14="http://schemas.microsoft.com/office/powerpoint/2010/main" val="19564671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smtClean="0"/>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7" name="Text Placeholder 15"/>
          <p:cNvSpPr>
            <a:spLocks noGrp="1"/>
          </p:cNvSpPr>
          <p:nvPr>
            <p:ph type="body" sz="quarter" idx="14" hasCustomPrompt="1"/>
          </p:nvPr>
        </p:nvSpPr>
        <p:spPr>
          <a:xfrm>
            <a:off x="1074739" y="2388276"/>
            <a:ext cx="3154914" cy="3737887"/>
          </a:xfrm>
        </p:spPr>
        <p:txBody>
          <a:bodyPr>
            <a:normAutofit/>
          </a:bodyPr>
          <a:lstStyle>
            <a:lvl1pPr>
              <a:defRPr sz="2800" b="1" i="0">
                <a:latin typeface="+mj-lt"/>
              </a:defRPr>
            </a:lvl1pPr>
            <a:lvl2pPr>
              <a:defRPr sz="2400" b="0" i="0">
                <a:latin typeface="+mn-lt"/>
              </a:defRPr>
            </a:lvl2pPr>
            <a:lvl3pPr>
              <a:defRPr sz="2400" b="0" i="0">
                <a:latin typeface="+mn-lt"/>
              </a:defRPr>
            </a:lvl3pPr>
            <a:lvl4pPr>
              <a:defRPr sz="1600" b="1" i="0">
                <a:latin typeface="+mj-lt"/>
              </a:defRPr>
            </a:lvl4pPr>
            <a:lvl5pPr>
              <a:defRPr sz="1600" b="0" i="0">
                <a:latin typeface="+mn-lt"/>
              </a:defRPr>
            </a:lvl5pPr>
          </a:lstStyle>
          <a:p>
            <a:pPr lvl="1"/>
            <a:r>
              <a:rPr lang="en-GB" dirty="0" smtClean="0"/>
              <a:t>Text style </a:t>
            </a:r>
          </a:p>
          <a:p>
            <a:pPr lvl="2"/>
            <a:r>
              <a:rPr lang="en-GB" dirty="0" smtClean="0"/>
              <a:t>Bullet style</a:t>
            </a:r>
          </a:p>
          <a:p>
            <a:pPr lvl="3"/>
            <a:r>
              <a:rPr lang="en-GB" dirty="0" smtClean="0"/>
              <a:t>Small Text bold</a:t>
            </a:r>
          </a:p>
          <a:p>
            <a:pPr lvl="4"/>
            <a:r>
              <a:rPr lang="en-GB" dirty="0" smtClean="0"/>
              <a:t>Small text</a:t>
            </a:r>
            <a:endParaRPr lang="en-US" dirty="0"/>
          </a:p>
        </p:txBody>
      </p:sp>
      <p:sp>
        <p:nvSpPr>
          <p:cNvPr id="9" name="Text Placeholder 8"/>
          <p:cNvSpPr>
            <a:spLocks noGrp="1"/>
          </p:cNvSpPr>
          <p:nvPr>
            <p:ph type="body" sz="quarter" idx="15" hasCustomPrompt="1"/>
          </p:nvPr>
        </p:nvSpPr>
        <p:spPr>
          <a:xfrm>
            <a:off x="4671391" y="2388276"/>
            <a:ext cx="3415334" cy="3737887"/>
          </a:xfrm>
        </p:spPr>
        <p:txBody>
          <a:bodyPr/>
          <a:lstStyle>
            <a:lvl1pPr>
              <a:defRPr b="1"/>
            </a:lvl1pPr>
            <a:lvl2pPr>
              <a:defRPr sz="2400"/>
            </a:lvl2pPr>
            <a:lvl3pPr>
              <a:defRPr sz="2400"/>
            </a:lvl3pPr>
            <a:lvl4pPr>
              <a:defRPr b="1"/>
            </a:lvl4pPr>
          </a:lstStyle>
          <a:p>
            <a:pPr lvl="1"/>
            <a:r>
              <a:rPr lang="en-GB" dirty="0" smtClean="0"/>
              <a:t>Text style </a:t>
            </a:r>
          </a:p>
          <a:p>
            <a:pPr lvl="2"/>
            <a:r>
              <a:rPr lang="en-GB" dirty="0" smtClean="0"/>
              <a:t>Bullet style</a:t>
            </a:r>
          </a:p>
          <a:p>
            <a:pPr lvl="3"/>
            <a:r>
              <a:rPr lang="en-GB" dirty="0" smtClean="0"/>
              <a:t>Small Text bold</a:t>
            </a:r>
          </a:p>
          <a:p>
            <a:pPr lvl="4"/>
            <a:r>
              <a:rPr lang="en-GB" dirty="0" smtClean="0"/>
              <a:t>Small text</a:t>
            </a:r>
            <a:endParaRPr lang="en-US" dirty="0"/>
          </a:p>
        </p:txBody>
      </p:sp>
      <p:sp>
        <p:nvSpPr>
          <p:cNvPr id="11" name="Title Placeholder 9"/>
          <p:cNvSpPr>
            <a:spLocks noGrp="1"/>
          </p:cNvSpPr>
          <p:nvPr>
            <p:ph type="title"/>
          </p:nvPr>
        </p:nvSpPr>
        <p:spPr>
          <a:xfrm>
            <a:off x="1074589" y="1228618"/>
            <a:ext cx="7012582" cy="937442"/>
          </a:xfrm>
          <a:prstGeom prst="rect">
            <a:avLst/>
          </a:prstGeom>
        </p:spPr>
        <p:txBody>
          <a:bodyPr vert="horz" lIns="91440" tIns="45720" rIns="91440" bIns="45720" rtlCol="0" anchor="ctr">
            <a:normAutofit/>
          </a:bodyPr>
          <a:lstStyle/>
          <a:p>
            <a:r>
              <a:rPr lang="en-GB" dirty="0" smtClean="0"/>
              <a:t>Slide title style</a:t>
            </a:r>
            <a:endParaRPr lang="en-US" dirty="0"/>
          </a:p>
        </p:txBody>
      </p:sp>
    </p:spTree>
    <p:extLst>
      <p:ext uri="{BB962C8B-B14F-4D97-AF65-F5344CB8AC3E}">
        <p14:creationId xmlns:p14="http://schemas.microsoft.com/office/powerpoint/2010/main" val="38724467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smtClean="0"/>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6" name="Title Placeholder 9"/>
          <p:cNvSpPr>
            <a:spLocks noGrp="1"/>
          </p:cNvSpPr>
          <p:nvPr>
            <p:ph type="title"/>
          </p:nvPr>
        </p:nvSpPr>
        <p:spPr>
          <a:xfrm>
            <a:off x="1044602" y="1127798"/>
            <a:ext cx="7012582" cy="843478"/>
          </a:xfrm>
          <a:prstGeom prst="rect">
            <a:avLst/>
          </a:prstGeom>
        </p:spPr>
        <p:txBody>
          <a:bodyPr vert="horz" lIns="91440" tIns="45720" rIns="91440" bIns="45720" rtlCol="0" anchor="ctr">
            <a:normAutofit/>
          </a:bodyPr>
          <a:lstStyle/>
          <a:p>
            <a:r>
              <a:rPr lang="en-GB" dirty="0" smtClean="0"/>
              <a:t>Slide title style</a:t>
            </a:r>
            <a:endParaRPr lang="en-US" dirty="0"/>
          </a:p>
        </p:txBody>
      </p:sp>
      <p:sp>
        <p:nvSpPr>
          <p:cNvPr id="7" name="Text Placeholder 10"/>
          <p:cNvSpPr>
            <a:spLocks noGrp="1"/>
          </p:cNvSpPr>
          <p:nvPr>
            <p:ph idx="1" hasCustomPrompt="1"/>
          </p:nvPr>
        </p:nvSpPr>
        <p:spPr>
          <a:xfrm>
            <a:off x="4577924" y="2056572"/>
            <a:ext cx="3479260" cy="4069592"/>
          </a:xfrm>
          <a:prstGeom prst="rect">
            <a:avLst/>
          </a:prstGeom>
        </p:spPr>
        <p:txBody>
          <a:bodyPr vert="horz" lIns="91440" tIns="45720" rIns="91440" bIns="45720" rtlCol="0">
            <a:normAutofit/>
          </a:bodyPr>
          <a:lstStyle/>
          <a:p>
            <a:pPr lvl="4"/>
            <a:r>
              <a:rPr lang="en-GB" dirty="0" smtClean="0"/>
              <a:t>Small text</a:t>
            </a:r>
            <a:endParaRPr lang="en-US" dirty="0"/>
          </a:p>
        </p:txBody>
      </p:sp>
      <p:sp>
        <p:nvSpPr>
          <p:cNvPr id="8" name="Picture Placeholder 11"/>
          <p:cNvSpPr>
            <a:spLocks noGrp="1"/>
          </p:cNvSpPr>
          <p:nvPr>
            <p:ph type="pic" sz="quarter" idx="13"/>
          </p:nvPr>
        </p:nvSpPr>
        <p:spPr>
          <a:xfrm>
            <a:off x="1044575" y="2056570"/>
            <a:ext cx="3411538" cy="4069593"/>
          </a:xfrm>
        </p:spPr>
        <p:txBody>
          <a:bodyPr/>
          <a:lstStyle/>
          <a:p>
            <a:endParaRPr lang="en-US"/>
          </a:p>
        </p:txBody>
      </p:sp>
    </p:spTree>
    <p:extLst>
      <p:ext uri="{BB962C8B-B14F-4D97-AF65-F5344CB8AC3E}">
        <p14:creationId xmlns:p14="http://schemas.microsoft.com/office/powerpoint/2010/main" val="40770432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smtClean="0"/>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11" name="Title Placeholder 9"/>
          <p:cNvSpPr>
            <a:spLocks noGrp="1"/>
          </p:cNvSpPr>
          <p:nvPr>
            <p:ph type="title"/>
          </p:nvPr>
        </p:nvSpPr>
        <p:spPr>
          <a:xfrm>
            <a:off x="1044602" y="1127798"/>
            <a:ext cx="7012582" cy="843478"/>
          </a:xfrm>
          <a:prstGeom prst="rect">
            <a:avLst/>
          </a:prstGeom>
        </p:spPr>
        <p:txBody>
          <a:bodyPr vert="horz" lIns="91440" tIns="45720" rIns="91440" bIns="45720" rtlCol="0" anchor="ctr">
            <a:normAutofit/>
          </a:bodyPr>
          <a:lstStyle/>
          <a:p>
            <a:r>
              <a:rPr lang="en-GB" dirty="0" smtClean="0"/>
              <a:t>Slide title style</a:t>
            </a:r>
            <a:endParaRPr lang="en-US" dirty="0"/>
          </a:p>
        </p:txBody>
      </p:sp>
      <p:sp>
        <p:nvSpPr>
          <p:cNvPr id="14" name="Text Placeholder 10"/>
          <p:cNvSpPr>
            <a:spLocks noGrp="1"/>
          </p:cNvSpPr>
          <p:nvPr>
            <p:ph idx="1" hasCustomPrompt="1"/>
          </p:nvPr>
        </p:nvSpPr>
        <p:spPr>
          <a:xfrm>
            <a:off x="4577924" y="2056572"/>
            <a:ext cx="3479260" cy="4069592"/>
          </a:xfrm>
          <a:prstGeom prst="rect">
            <a:avLst/>
          </a:prstGeom>
        </p:spPr>
        <p:txBody>
          <a:bodyPr vert="horz" lIns="91440" tIns="45720" rIns="91440" bIns="45720" rtlCol="0">
            <a:normAutofit/>
          </a:bodyPr>
          <a:lstStyle/>
          <a:p>
            <a:pPr lvl="4"/>
            <a:r>
              <a:rPr lang="en-GB" dirty="0" smtClean="0"/>
              <a:t>Small text</a:t>
            </a:r>
            <a:endParaRPr lang="en-US" dirty="0"/>
          </a:p>
        </p:txBody>
      </p:sp>
      <p:sp>
        <p:nvSpPr>
          <p:cNvPr id="16" name="Picture Placeholder 11"/>
          <p:cNvSpPr>
            <a:spLocks noGrp="1"/>
          </p:cNvSpPr>
          <p:nvPr>
            <p:ph type="pic" sz="quarter" idx="13"/>
          </p:nvPr>
        </p:nvSpPr>
        <p:spPr>
          <a:xfrm>
            <a:off x="1044575" y="2056570"/>
            <a:ext cx="3411538" cy="4069593"/>
          </a:xfrm>
        </p:spPr>
        <p:txBody>
          <a:bodyPr/>
          <a:lstStyle/>
          <a:p>
            <a:endParaRPr lang="en-US"/>
          </a:p>
        </p:txBody>
      </p:sp>
    </p:spTree>
    <p:extLst>
      <p:ext uri="{BB962C8B-B14F-4D97-AF65-F5344CB8AC3E}">
        <p14:creationId xmlns:p14="http://schemas.microsoft.com/office/powerpoint/2010/main" val="36967324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smtClean="0"/>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9" name="Title Placeholder 9"/>
          <p:cNvSpPr>
            <a:spLocks noGrp="1"/>
          </p:cNvSpPr>
          <p:nvPr>
            <p:ph type="title"/>
          </p:nvPr>
        </p:nvSpPr>
        <p:spPr>
          <a:xfrm>
            <a:off x="1044602" y="1127798"/>
            <a:ext cx="7012582" cy="843478"/>
          </a:xfrm>
          <a:prstGeom prst="rect">
            <a:avLst/>
          </a:prstGeom>
        </p:spPr>
        <p:txBody>
          <a:bodyPr vert="horz" lIns="91440" tIns="45720" rIns="91440" bIns="45720" rtlCol="0" anchor="ctr">
            <a:normAutofit/>
          </a:bodyPr>
          <a:lstStyle/>
          <a:p>
            <a:r>
              <a:rPr lang="en-GB" dirty="0" smtClean="0"/>
              <a:t>Slide title style</a:t>
            </a:r>
            <a:endParaRPr lang="en-US" dirty="0"/>
          </a:p>
        </p:txBody>
      </p:sp>
      <p:sp>
        <p:nvSpPr>
          <p:cNvPr id="10" name="Text Placeholder 10"/>
          <p:cNvSpPr>
            <a:spLocks noGrp="1"/>
          </p:cNvSpPr>
          <p:nvPr>
            <p:ph idx="1" hasCustomPrompt="1"/>
          </p:nvPr>
        </p:nvSpPr>
        <p:spPr>
          <a:xfrm>
            <a:off x="1044602" y="5297802"/>
            <a:ext cx="7012582" cy="828361"/>
          </a:xfrm>
          <a:prstGeom prst="rect">
            <a:avLst/>
          </a:prstGeom>
        </p:spPr>
        <p:txBody>
          <a:bodyPr vert="horz" lIns="91440" tIns="45720" rIns="91440" bIns="45720" rtlCol="0">
            <a:normAutofit/>
          </a:bodyPr>
          <a:lstStyle/>
          <a:p>
            <a:pPr lvl="4"/>
            <a:r>
              <a:rPr lang="en-GB" dirty="0" smtClean="0"/>
              <a:t>Small text</a:t>
            </a:r>
            <a:endParaRPr lang="en-US" dirty="0"/>
          </a:p>
        </p:txBody>
      </p:sp>
      <p:sp>
        <p:nvSpPr>
          <p:cNvPr id="12" name="Picture Placeholder 11"/>
          <p:cNvSpPr>
            <a:spLocks noGrp="1"/>
          </p:cNvSpPr>
          <p:nvPr>
            <p:ph type="pic" sz="quarter" idx="13"/>
          </p:nvPr>
        </p:nvSpPr>
        <p:spPr>
          <a:xfrm>
            <a:off x="1044575" y="2056571"/>
            <a:ext cx="7011988" cy="3109154"/>
          </a:xfrm>
        </p:spPr>
        <p:txBody>
          <a:bodyPr/>
          <a:lstStyle/>
          <a:p>
            <a:endParaRPr lang="en-US"/>
          </a:p>
        </p:txBody>
      </p:sp>
    </p:spTree>
    <p:extLst>
      <p:ext uri="{BB962C8B-B14F-4D97-AF65-F5344CB8AC3E}">
        <p14:creationId xmlns:p14="http://schemas.microsoft.com/office/powerpoint/2010/main" val="1327380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smtClean="0"/>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6" name="Title Placeholder 9"/>
          <p:cNvSpPr>
            <a:spLocks noGrp="1"/>
          </p:cNvSpPr>
          <p:nvPr>
            <p:ph type="title"/>
          </p:nvPr>
        </p:nvSpPr>
        <p:spPr>
          <a:xfrm>
            <a:off x="1074589" y="1228618"/>
            <a:ext cx="7012582" cy="937442"/>
          </a:xfrm>
          <a:prstGeom prst="rect">
            <a:avLst/>
          </a:prstGeom>
        </p:spPr>
        <p:txBody>
          <a:bodyPr vert="horz" lIns="91440" tIns="45720" rIns="91440" bIns="45720" rtlCol="0" anchor="ctr">
            <a:normAutofit/>
          </a:bodyPr>
          <a:lstStyle/>
          <a:p>
            <a:r>
              <a:rPr lang="en-GB" dirty="0" smtClean="0"/>
              <a:t>Slide title style</a:t>
            </a:r>
            <a:endParaRPr lang="en-US" dirty="0"/>
          </a:p>
        </p:txBody>
      </p:sp>
      <p:sp>
        <p:nvSpPr>
          <p:cNvPr id="9" name="Media Placeholder 8"/>
          <p:cNvSpPr>
            <a:spLocks noGrp="1"/>
          </p:cNvSpPr>
          <p:nvPr>
            <p:ph type="media" sz="quarter" idx="13"/>
          </p:nvPr>
        </p:nvSpPr>
        <p:spPr>
          <a:xfrm>
            <a:off x="1074738" y="2425700"/>
            <a:ext cx="7011987" cy="3697288"/>
          </a:xfrm>
        </p:spPr>
        <p:txBody>
          <a:bodyPr/>
          <a:lstStyle/>
          <a:p>
            <a:endParaRPr lang="en-US"/>
          </a:p>
        </p:txBody>
      </p:sp>
    </p:spTree>
    <p:extLst>
      <p:ext uri="{BB962C8B-B14F-4D97-AF65-F5344CB8AC3E}">
        <p14:creationId xmlns:p14="http://schemas.microsoft.com/office/powerpoint/2010/main" val="3489055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smtClean="0"/>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8" name="Title Placeholder 9"/>
          <p:cNvSpPr>
            <a:spLocks noGrp="1"/>
          </p:cNvSpPr>
          <p:nvPr>
            <p:ph type="title" hasCustomPrompt="1"/>
          </p:nvPr>
        </p:nvSpPr>
        <p:spPr>
          <a:xfrm>
            <a:off x="1074589" y="1228618"/>
            <a:ext cx="7012582" cy="937442"/>
          </a:xfrm>
          <a:prstGeom prst="rect">
            <a:avLst/>
          </a:prstGeom>
        </p:spPr>
        <p:txBody>
          <a:bodyPr vert="horz" lIns="91440" tIns="45720" rIns="91440" bIns="45720" rtlCol="0" anchor="ctr">
            <a:normAutofit/>
          </a:bodyPr>
          <a:lstStyle/>
          <a:p>
            <a:r>
              <a:rPr lang="en-GB" dirty="0" smtClean="0"/>
              <a:t>Glossary</a:t>
            </a:r>
            <a:endParaRPr lang="en-US" dirty="0"/>
          </a:p>
        </p:txBody>
      </p:sp>
      <p:sp>
        <p:nvSpPr>
          <p:cNvPr id="7" name="Table Placeholder 6"/>
          <p:cNvSpPr>
            <a:spLocks noGrp="1"/>
          </p:cNvSpPr>
          <p:nvPr>
            <p:ph type="tbl" sz="quarter" idx="13"/>
          </p:nvPr>
        </p:nvSpPr>
        <p:spPr>
          <a:xfrm>
            <a:off x="1074738" y="2482850"/>
            <a:ext cx="7011987" cy="3743325"/>
          </a:xfrm>
        </p:spPr>
        <p:txBody>
          <a:bodyPr/>
          <a:lstStyle/>
          <a:p>
            <a:endParaRPr lang="en-US"/>
          </a:p>
        </p:txBody>
      </p:sp>
    </p:spTree>
    <p:extLst>
      <p:ext uri="{BB962C8B-B14F-4D97-AF65-F5344CB8AC3E}">
        <p14:creationId xmlns:p14="http://schemas.microsoft.com/office/powerpoint/2010/main" val="25985726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smtClean="0"/>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8" name="Rectangle 7"/>
          <p:cNvSpPr/>
          <p:nvPr userDrawn="1"/>
        </p:nvSpPr>
        <p:spPr>
          <a:xfrm flipV="1">
            <a:off x="1044602" y="1971276"/>
            <a:ext cx="7012582" cy="94772"/>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itle Placeholder 9"/>
          <p:cNvSpPr>
            <a:spLocks noGrp="1"/>
          </p:cNvSpPr>
          <p:nvPr>
            <p:ph type="title" hasCustomPrompt="1"/>
          </p:nvPr>
        </p:nvSpPr>
        <p:spPr>
          <a:xfrm>
            <a:off x="1044602" y="1127798"/>
            <a:ext cx="7012582" cy="843478"/>
          </a:xfrm>
          <a:prstGeom prst="rect">
            <a:avLst/>
          </a:prstGeom>
        </p:spPr>
        <p:txBody>
          <a:bodyPr vert="horz" lIns="91440" tIns="45720" rIns="91440" bIns="45720" rtlCol="0" anchor="ctr">
            <a:normAutofit/>
          </a:bodyPr>
          <a:lstStyle/>
          <a:p>
            <a:r>
              <a:rPr lang="en-GB" dirty="0" smtClean="0"/>
              <a:t>Lesson outcomes</a:t>
            </a:r>
            <a:endParaRPr lang="en-US" dirty="0"/>
          </a:p>
        </p:txBody>
      </p:sp>
      <p:sp>
        <p:nvSpPr>
          <p:cNvPr id="10" name="Text Placeholder 10"/>
          <p:cNvSpPr>
            <a:spLocks noGrp="1"/>
          </p:cNvSpPr>
          <p:nvPr>
            <p:ph type="body" idx="1" hasCustomPrompt="1"/>
          </p:nvPr>
        </p:nvSpPr>
        <p:spPr>
          <a:xfrm>
            <a:off x="1044602" y="2217686"/>
            <a:ext cx="7012582" cy="3908478"/>
          </a:xfrm>
          <a:prstGeom prst="rect">
            <a:avLst/>
          </a:prstGeom>
        </p:spPr>
        <p:txBody>
          <a:bodyPr vert="horz" lIns="91440" tIns="45720" rIns="91440" bIns="45720" rtlCol="0">
            <a:normAutofit/>
          </a:bodyPr>
          <a:lstStyle>
            <a:lvl3pPr marL="342900" marR="0" indent="-342900" algn="l" defTabSz="457200" rtl="0" eaLnBrk="1" fontAlgn="auto" latinLnBrk="0" hangingPunct="1">
              <a:lnSpc>
                <a:spcPct val="100000"/>
              </a:lnSpc>
              <a:spcBef>
                <a:spcPct val="20000"/>
              </a:spcBef>
              <a:spcAft>
                <a:spcPts val="0"/>
              </a:spcAft>
              <a:buClrTx/>
              <a:buSzTx/>
              <a:buFont typeface="Wingdings" charset="2"/>
              <a:buChar char="§"/>
              <a:tabLst/>
              <a:defRPr/>
            </a:lvl3pPr>
          </a:lstStyle>
          <a:p>
            <a:pPr lvl="2"/>
            <a:r>
              <a:rPr lang="en-GB" dirty="0" smtClean="0"/>
              <a:t>Bullet point style</a:t>
            </a:r>
          </a:p>
          <a:p>
            <a:pPr marL="342900" marR="0" lvl="2" indent="-342900" algn="l" defTabSz="457200" rtl="0" eaLnBrk="1" fontAlgn="auto" latinLnBrk="0" hangingPunct="1">
              <a:lnSpc>
                <a:spcPct val="100000"/>
              </a:lnSpc>
              <a:spcBef>
                <a:spcPct val="20000"/>
              </a:spcBef>
              <a:spcAft>
                <a:spcPts val="0"/>
              </a:spcAft>
              <a:buClrTx/>
              <a:buSzTx/>
              <a:buFont typeface="Wingdings" charset="2"/>
              <a:buChar char="§"/>
              <a:tabLst/>
              <a:defRPr/>
            </a:pPr>
            <a:r>
              <a:rPr lang="en-GB" dirty="0" smtClean="0"/>
              <a:t>Bullet point style</a:t>
            </a:r>
          </a:p>
          <a:p>
            <a:pPr marL="342900" marR="0" lvl="2" indent="-342900" algn="l" defTabSz="457200" rtl="0" eaLnBrk="1" fontAlgn="auto" latinLnBrk="0" hangingPunct="1">
              <a:lnSpc>
                <a:spcPct val="100000"/>
              </a:lnSpc>
              <a:spcBef>
                <a:spcPct val="20000"/>
              </a:spcBef>
              <a:spcAft>
                <a:spcPts val="0"/>
              </a:spcAft>
              <a:buClrTx/>
              <a:buSzTx/>
              <a:buFont typeface="Wingdings" charset="2"/>
              <a:buChar char="§"/>
              <a:tabLst/>
              <a:defRPr/>
            </a:pPr>
            <a:r>
              <a:rPr lang="en-GB" dirty="0" smtClean="0"/>
              <a:t>Bullet point style</a:t>
            </a:r>
          </a:p>
          <a:p>
            <a:pPr marL="342900" marR="0" lvl="2" indent="-342900" algn="l" defTabSz="457200" rtl="0" eaLnBrk="1" fontAlgn="auto" latinLnBrk="0" hangingPunct="1">
              <a:lnSpc>
                <a:spcPct val="100000"/>
              </a:lnSpc>
              <a:spcBef>
                <a:spcPct val="20000"/>
              </a:spcBef>
              <a:spcAft>
                <a:spcPts val="0"/>
              </a:spcAft>
              <a:buClrTx/>
              <a:buSzTx/>
              <a:buFont typeface="Wingdings" charset="2"/>
              <a:buChar char="§"/>
              <a:tabLst/>
              <a:defRPr/>
            </a:pPr>
            <a:r>
              <a:rPr lang="en-GB" dirty="0" smtClean="0"/>
              <a:t>Bullet point style</a:t>
            </a:r>
          </a:p>
          <a:p>
            <a:pPr marL="342900" marR="0" lvl="2" indent="-342900" algn="l" defTabSz="457200" rtl="0" eaLnBrk="1" fontAlgn="auto" latinLnBrk="0" hangingPunct="1">
              <a:lnSpc>
                <a:spcPct val="100000"/>
              </a:lnSpc>
              <a:spcBef>
                <a:spcPct val="20000"/>
              </a:spcBef>
              <a:spcAft>
                <a:spcPts val="0"/>
              </a:spcAft>
              <a:buClrTx/>
              <a:buSzTx/>
              <a:buFont typeface="Wingdings" charset="2"/>
              <a:buChar char="§"/>
              <a:tabLst/>
              <a:defRPr/>
            </a:pPr>
            <a:r>
              <a:rPr lang="en-GB" dirty="0" smtClean="0"/>
              <a:t>Bullet point style</a:t>
            </a:r>
          </a:p>
          <a:p>
            <a:pPr lvl="2"/>
            <a:endParaRPr lang="en-GB" dirty="0" smtClean="0"/>
          </a:p>
        </p:txBody>
      </p:sp>
    </p:spTree>
    <p:extLst>
      <p:ext uri="{BB962C8B-B14F-4D97-AF65-F5344CB8AC3E}">
        <p14:creationId xmlns:p14="http://schemas.microsoft.com/office/powerpoint/2010/main" val="248363079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em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image" Target="../media/image4.png"/><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image" Target="../media/image2.emf"/><Relationship Id="rId5" Type="http://schemas.openxmlformats.org/officeDocument/2006/relationships/slideLayout" Target="../slideLayouts/slideLayout6.xml"/><Relationship Id="rId10" Type="http://schemas.openxmlformats.org/officeDocument/2006/relationships/image" Target="../media/image1.emf"/><Relationship Id="rId4" Type="http://schemas.openxmlformats.org/officeDocument/2006/relationships/slideLayout" Target="../slideLayouts/slideLayout5.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F4C99"/>
        </a:solidFill>
        <a:effectLst/>
      </p:bgPr>
    </p:bg>
    <p:spTree>
      <p:nvGrpSpPr>
        <p:cNvPr id="1" name=""/>
        <p:cNvGrpSpPr/>
        <p:nvPr/>
      </p:nvGrpSpPr>
      <p:grpSpPr>
        <a:xfrm>
          <a:off x="0" y="0"/>
          <a:ext cx="0" cy="0"/>
          <a:chOff x="0" y="0"/>
          <a:chExt cx="0" cy="0"/>
        </a:xfrm>
      </p:grpSpPr>
      <p:sp>
        <p:nvSpPr>
          <p:cNvPr id="7" name="Right Triangle 6"/>
          <p:cNvSpPr/>
          <p:nvPr/>
        </p:nvSpPr>
        <p:spPr>
          <a:xfrm flipH="1">
            <a:off x="7862957" y="4538870"/>
            <a:ext cx="1281043" cy="2319130"/>
          </a:xfrm>
          <a:prstGeom prst="rtTriangle">
            <a:avLst/>
          </a:prstGeom>
          <a:solidFill>
            <a:schemeClr val="accent6">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ight Triangle 7"/>
          <p:cNvSpPr/>
          <p:nvPr/>
        </p:nvSpPr>
        <p:spPr>
          <a:xfrm rot="10800000" flipH="1">
            <a:off x="0" y="0"/>
            <a:ext cx="1281043" cy="2319130"/>
          </a:xfrm>
          <a:prstGeom prst="rtTriangle">
            <a:avLst/>
          </a:prstGeom>
          <a:solidFill>
            <a:srgbClr val="FFD50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stretch>
            <a:fillRect/>
          </a:stretch>
        </p:blipFill>
        <p:spPr>
          <a:xfrm>
            <a:off x="-274545" y="-185036"/>
            <a:ext cx="2125550" cy="2673324"/>
          </a:xfrm>
          <a:prstGeom prst="rect">
            <a:avLst/>
          </a:prstGeom>
        </p:spPr>
      </p:pic>
      <p:pic>
        <p:nvPicPr>
          <p:cNvPr id="10" name="Picture 9"/>
          <p:cNvPicPr>
            <a:picLocks noChangeAspect="1"/>
          </p:cNvPicPr>
          <p:nvPr/>
        </p:nvPicPr>
        <p:blipFill>
          <a:blip r:embed="rId4"/>
          <a:stretch>
            <a:fillRect/>
          </a:stretch>
        </p:blipFill>
        <p:spPr>
          <a:xfrm>
            <a:off x="7553423" y="4129443"/>
            <a:ext cx="1688898" cy="2728557"/>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04856" y="918812"/>
            <a:ext cx="5502513" cy="461104"/>
          </a:xfrm>
          <a:prstGeom prst="rect">
            <a:avLst/>
          </a:prstGeom>
        </p:spPr>
      </p:pic>
    </p:spTree>
    <p:extLst>
      <p:ext uri="{BB962C8B-B14F-4D97-AF65-F5344CB8AC3E}">
        <p14:creationId xmlns:p14="http://schemas.microsoft.com/office/powerpoint/2010/main" val="2178718544"/>
      </p:ext>
    </p:extLst>
  </p:cSld>
  <p:clrMap bg1="dk1" tx1="lt1" bg2="dk2" tx2="lt2" accent1="accent1" accent2="accent2" accent3="accent3" accent4="accent4" accent5="accent5" accent6="accent6" hlink="hlink" folHlink="folHlink"/>
  <p:sldLayoutIdLst>
    <p:sldLayoutId id="2147483660" r:id="rId1"/>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p:nvPicPr>
        <p:blipFill>
          <a:blip r:embed="rId10"/>
          <a:stretch>
            <a:fillRect/>
          </a:stretch>
        </p:blipFill>
        <p:spPr>
          <a:xfrm>
            <a:off x="-816454" y="-734410"/>
            <a:ext cx="2701478" cy="3397674"/>
          </a:xfrm>
          <a:prstGeom prst="rect">
            <a:avLst/>
          </a:prstGeom>
        </p:spPr>
      </p:pic>
      <p:pic>
        <p:nvPicPr>
          <p:cNvPr id="8" name="Picture 7"/>
          <p:cNvPicPr>
            <a:picLocks noChangeAspect="1"/>
          </p:cNvPicPr>
          <p:nvPr/>
        </p:nvPicPr>
        <p:blipFill>
          <a:blip r:embed="rId11"/>
          <a:stretch>
            <a:fillRect/>
          </a:stretch>
        </p:blipFill>
        <p:spPr>
          <a:xfrm>
            <a:off x="7430207" y="4372356"/>
            <a:ext cx="2171111" cy="3507613"/>
          </a:xfrm>
          <a:prstGeom prst="rect">
            <a:avLst/>
          </a:prstGeom>
        </p:spPr>
      </p:pic>
      <p:sp>
        <p:nvSpPr>
          <p:cNvPr id="10" name="Title Placeholder 9"/>
          <p:cNvSpPr>
            <a:spLocks noGrp="1"/>
          </p:cNvSpPr>
          <p:nvPr>
            <p:ph type="title"/>
          </p:nvPr>
        </p:nvSpPr>
        <p:spPr>
          <a:xfrm>
            <a:off x="1044602" y="1127798"/>
            <a:ext cx="7012582" cy="843478"/>
          </a:xfrm>
          <a:prstGeom prst="rect">
            <a:avLst/>
          </a:prstGeom>
        </p:spPr>
        <p:txBody>
          <a:bodyPr vert="horz" lIns="91440" tIns="45720" rIns="91440" bIns="45720" rtlCol="0" anchor="ctr">
            <a:normAutofit/>
          </a:bodyPr>
          <a:lstStyle/>
          <a:p>
            <a:r>
              <a:rPr lang="en-GB" dirty="0" smtClean="0"/>
              <a:t>Slide title style</a:t>
            </a:r>
            <a:endParaRPr lang="en-US" dirty="0"/>
          </a:p>
        </p:txBody>
      </p:sp>
      <p:sp>
        <p:nvSpPr>
          <p:cNvPr id="11" name="Text Placeholder 10"/>
          <p:cNvSpPr>
            <a:spLocks noGrp="1"/>
          </p:cNvSpPr>
          <p:nvPr>
            <p:ph type="body" idx="1"/>
          </p:nvPr>
        </p:nvSpPr>
        <p:spPr>
          <a:xfrm>
            <a:off x="1044602" y="2217686"/>
            <a:ext cx="7012582" cy="3908478"/>
          </a:xfrm>
          <a:prstGeom prst="rect">
            <a:avLst/>
          </a:prstGeom>
        </p:spPr>
        <p:txBody>
          <a:bodyPr vert="horz" lIns="91440" tIns="45720" rIns="91440" bIns="45720" rtlCol="0">
            <a:normAutofit/>
          </a:bodyPr>
          <a:lstStyle/>
          <a:p>
            <a:pPr lvl="1"/>
            <a:r>
              <a:rPr lang="en-GB" dirty="0" smtClean="0"/>
              <a:t>Main text style</a:t>
            </a:r>
          </a:p>
          <a:p>
            <a:pPr lvl="2"/>
            <a:r>
              <a:rPr lang="en-GB" dirty="0" smtClean="0"/>
              <a:t>Bullet point style</a:t>
            </a:r>
          </a:p>
          <a:p>
            <a:pPr lvl="3"/>
            <a:r>
              <a:rPr lang="en-GB" dirty="0" smtClean="0"/>
              <a:t>Small text bold</a:t>
            </a:r>
          </a:p>
          <a:p>
            <a:pPr lvl="4"/>
            <a:r>
              <a:rPr lang="en-GB" dirty="0" smtClean="0"/>
              <a:t>Small text</a:t>
            </a:r>
            <a:endParaRPr lang="en-US" dirty="0"/>
          </a:p>
        </p:txBody>
      </p:sp>
      <p:sp>
        <p:nvSpPr>
          <p:cNvPr id="12" name="Date Placeholder 11"/>
          <p:cNvSpPr>
            <a:spLocks noGrp="1"/>
          </p:cNvSpPr>
          <p:nvPr>
            <p:ph type="dt" sz="half" idx="2"/>
          </p:nvPr>
        </p:nvSpPr>
        <p:spPr>
          <a:xfrm>
            <a:off x="1044603" y="6356350"/>
            <a:ext cx="1891632" cy="365125"/>
          </a:xfrm>
          <a:prstGeom prst="rect">
            <a:avLst/>
          </a:prstGeom>
        </p:spPr>
        <p:txBody>
          <a:bodyPr vert="horz" lIns="91440" tIns="45720" rIns="91440" bIns="45720" rtlCol="0" anchor="ctr"/>
          <a:lstStyle>
            <a:lvl1pPr algn="r">
              <a:defRPr sz="900">
                <a:solidFill>
                  <a:schemeClr val="bg1">
                    <a:lumMod val="75000"/>
                  </a:schemeClr>
                </a:solidFill>
              </a:defRPr>
            </a:lvl1pPr>
          </a:lstStyle>
          <a:p>
            <a:endParaRPr lang="en-US" dirty="0" smtClean="0"/>
          </a:p>
        </p:txBody>
      </p:sp>
      <p:sp>
        <p:nvSpPr>
          <p:cNvPr id="13" name="Footer Placeholder 12"/>
          <p:cNvSpPr>
            <a:spLocks noGrp="1"/>
          </p:cNvSpPr>
          <p:nvPr>
            <p:ph type="ftr" sz="quarter" idx="3"/>
          </p:nvPr>
        </p:nvSpPr>
        <p:spPr>
          <a:xfrm>
            <a:off x="3094213" y="6356350"/>
            <a:ext cx="2895600" cy="365125"/>
          </a:xfrm>
          <a:prstGeom prst="rect">
            <a:avLst/>
          </a:prstGeom>
        </p:spPr>
        <p:txBody>
          <a:bodyPr vert="horz" lIns="91440" tIns="45720" rIns="91440" bIns="45720" rtlCol="0" anchor="ctr"/>
          <a:lstStyle>
            <a:lvl1pPr algn="ctr">
              <a:defRPr lang="en-US" sz="900" smtClean="0">
                <a:solidFill>
                  <a:schemeClr val="bg1">
                    <a:lumMod val="75000"/>
                  </a:schemeClr>
                </a:solidFill>
                <a:latin typeface="+mn-lt"/>
              </a:defRPr>
            </a:lvl1pPr>
          </a:lstStyle>
          <a:p>
            <a:r>
              <a:rPr lang="en-US" dirty="0" smtClean="0"/>
              <a:t>Copyright Rachel Leach </a:t>
            </a:r>
            <a:endParaRPr lang="en-US" dirty="0"/>
          </a:p>
        </p:txBody>
      </p:sp>
      <p:sp>
        <p:nvSpPr>
          <p:cNvPr id="14" name="Slide Number Placeholder 13"/>
          <p:cNvSpPr>
            <a:spLocks noGrp="1"/>
          </p:cNvSpPr>
          <p:nvPr>
            <p:ph type="sldNum" sz="quarter" idx="4"/>
          </p:nvPr>
        </p:nvSpPr>
        <p:spPr>
          <a:xfrm>
            <a:off x="6160003" y="6356350"/>
            <a:ext cx="1897181" cy="365125"/>
          </a:xfrm>
          <a:prstGeom prst="rect">
            <a:avLst/>
          </a:prstGeom>
        </p:spPr>
        <p:txBody>
          <a:bodyPr vert="horz" lIns="91440" tIns="45720" rIns="91440" bIns="45720" rtlCol="0" anchor="ctr"/>
          <a:lstStyle>
            <a:lvl1pPr algn="r">
              <a:defRPr sz="900">
                <a:solidFill>
                  <a:schemeClr val="bg1">
                    <a:lumMod val="75000"/>
                  </a:schemeClr>
                </a:solidFill>
                <a:latin typeface="+mn-lt"/>
                <a:cs typeface="Gill Sans"/>
              </a:defRPr>
            </a:lvl1pPr>
          </a:lstStyle>
          <a:p>
            <a:pPr algn="l"/>
            <a:fld id="{FCCA3061-2AE2-5E4F-A955-D3D92C168D6F}" type="slidenum">
              <a:rPr lang="en-US" smtClean="0"/>
              <a:pPr algn="l"/>
              <a:t>‹#›</a:t>
            </a:fld>
            <a:endParaRPr lang="en-US" dirty="0"/>
          </a:p>
        </p:txBody>
      </p:sp>
      <p:pic>
        <p:nvPicPr>
          <p:cNvPr id="15" name="Picture 1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360048" y="504670"/>
            <a:ext cx="4381690" cy="367180"/>
          </a:xfrm>
          <a:prstGeom prst="rect">
            <a:avLst/>
          </a:prstGeom>
        </p:spPr>
      </p:pic>
    </p:spTree>
    <p:extLst>
      <p:ext uri="{BB962C8B-B14F-4D97-AF65-F5344CB8AC3E}">
        <p14:creationId xmlns:p14="http://schemas.microsoft.com/office/powerpoint/2010/main" val="454635063"/>
      </p:ext>
    </p:extLst>
  </p:cSld>
  <p:clrMap bg1="lt1" tx1="dk1" bg2="lt2" tx2="dk2" accent1="accent1" accent2="accent2" accent3="accent3" accent4="accent4" accent5="accent5" accent6="accent6" hlink="hlink" folHlink="folHlink"/>
  <p:sldLayoutIdLst>
    <p:sldLayoutId id="2147483649" r:id="rId1"/>
    <p:sldLayoutId id="2147483654" r:id="rId2"/>
    <p:sldLayoutId id="2147483662" r:id="rId3"/>
    <p:sldLayoutId id="2147483655" r:id="rId4"/>
    <p:sldLayoutId id="2147483658" r:id="rId5"/>
    <p:sldLayoutId id="2147483661" r:id="rId6"/>
    <p:sldLayoutId id="2147483656" r:id="rId7"/>
    <p:sldLayoutId id="2147483657" r:id="rId8"/>
  </p:sldLayoutIdLst>
  <p:hf hdr="0"/>
  <p:txStyles>
    <p:titleStyle>
      <a:lvl1pPr algn="l" defTabSz="457200" rtl="0" eaLnBrk="1" latinLnBrk="0" hangingPunct="1">
        <a:spcBef>
          <a:spcPct val="0"/>
        </a:spcBef>
        <a:buNone/>
        <a:defRPr sz="3200" b="1" i="0" kern="1200" baseline="0">
          <a:solidFill>
            <a:schemeClr val="tx1"/>
          </a:solidFill>
          <a:latin typeface="+mj-lt"/>
          <a:ea typeface="+mj-ea"/>
          <a:cs typeface="+mj-cs"/>
        </a:defRPr>
      </a:lvl1pPr>
    </p:titleStyle>
    <p:bodyStyle>
      <a:lvl1pPr marL="0" indent="0" algn="l" defTabSz="457200" rtl="0" eaLnBrk="1" latinLnBrk="0" hangingPunct="1">
        <a:spcBef>
          <a:spcPct val="20000"/>
        </a:spcBef>
        <a:buFontTx/>
        <a:buNone/>
        <a:defRPr sz="2800" b="1" i="0" kern="1200" baseline="0">
          <a:solidFill>
            <a:schemeClr val="tx1"/>
          </a:solidFill>
          <a:latin typeface="+mj-lt"/>
          <a:ea typeface="+mn-ea"/>
          <a:cs typeface="Calibre Semibold"/>
        </a:defRPr>
      </a:lvl1pPr>
      <a:lvl2pPr marL="0" indent="0" algn="l" defTabSz="457200" rtl="0" eaLnBrk="1" latinLnBrk="0" hangingPunct="1">
        <a:spcBef>
          <a:spcPct val="20000"/>
        </a:spcBef>
        <a:buFontTx/>
        <a:buNone/>
        <a:defRPr sz="2400" b="0" i="0" kern="1200" baseline="0">
          <a:solidFill>
            <a:schemeClr val="tx1"/>
          </a:solidFill>
          <a:latin typeface="+mn-lt"/>
          <a:ea typeface="+mn-ea"/>
          <a:cs typeface="Calibre Regular"/>
        </a:defRPr>
      </a:lvl2pPr>
      <a:lvl3pPr marL="342900" indent="-342900" algn="l" defTabSz="457200" rtl="0" eaLnBrk="1" latinLnBrk="0" hangingPunct="1">
        <a:spcBef>
          <a:spcPct val="20000"/>
        </a:spcBef>
        <a:buFont typeface="Wingdings" charset="2"/>
        <a:buChar char="§"/>
        <a:defRPr sz="2400" b="0" i="0" kern="1200" baseline="0">
          <a:solidFill>
            <a:schemeClr val="tx1"/>
          </a:solidFill>
          <a:latin typeface="+mn-lt"/>
          <a:ea typeface="+mn-ea"/>
          <a:cs typeface="Calibre Regular"/>
        </a:defRPr>
      </a:lvl3pPr>
      <a:lvl4pPr marL="0" indent="0" algn="l" defTabSz="457200" rtl="0" eaLnBrk="1" latinLnBrk="0" hangingPunct="1">
        <a:spcBef>
          <a:spcPct val="20000"/>
        </a:spcBef>
        <a:buFontTx/>
        <a:buNone/>
        <a:defRPr sz="1600" b="1" i="0" kern="1200" baseline="0">
          <a:solidFill>
            <a:schemeClr val="tx1"/>
          </a:solidFill>
          <a:latin typeface="+mj-lt"/>
          <a:ea typeface="+mn-ea"/>
          <a:cs typeface="Calibre Regular"/>
        </a:defRPr>
      </a:lvl4pPr>
      <a:lvl5pPr marL="0" indent="0" algn="l" defTabSz="457200" rtl="0" eaLnBrk="1" latinLnBrk="0" hangingPunct="1">
        <a:spcBef>
          <a:spcPct val="20000"/>
        </a:spcBef>
        <a:buFontTx/>
        <a:buNone/>
        <a:defRPr sz="1600" b="0" i="0" kern="1200" baseline="0">
          <a:solidFill>
            <a:schemeClr val="tx1"/>
          </a:solidFill>
          <a:latin typeface="+mn-lt"/>
          <a:ea typeface="+mn-ea"/>
          <a:cs typeface="Calibre Regular"/>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hyperlink" Target="http://www.bbc.co.uk/programmes/articles/3Cj3llLqxGNB2jpd241vHwK" TargetMode="External"/><Relationship Id="rId2" Type="http://schemas.openxmlformats.org/officeDocument/2006/relationships/notesSlide" Target="../notesSlides/notesSlide8.xml"/><Relationship Id="rId1" Type="http://schemas.openxmlformats.org/officeDocument/2006/relationships/slideLayout" Target="../slideLayouts/slideLayout6.xml"/><Relationship Id="rId5" Type="http://schemas.openxmlformats.org/officeDocument/2006/relationships/image" Target="../media/image7.jpg"/><Relationship Id="rId4" Type="http://schemas.openxmlformats.org/officeDocument/2006/relationships/hyperlink" Target="http://www.bbc.co.uk/programmes/articles/3VvpyGscqK0djZbfTvjSQRH" TargetMode="Externa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9.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8.png"/><Relationship Id="rId5" Type="http://schemas.openxmlformats.org/officeDocument/2006/relationships/hyperlink" Target="http://www.bbc.co.uk/programmes/articles/3Cj3llLqxGNB2jpd241vHwK" TargetMode="External"/><Relationship Id="rId4" Type="http://schemas.openxmlformats.org/officeDocument/2006/relationships/notesSlide" Target="../notesSlides/notesSlide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3"/>
          </p:nvPr>
        </p:nvSpPr>
        <p:spPr>
          <a:xfrm>
            <a:off x="1112445" y="2019684"/>
            <a:ext cx="7024687" cy="712787"/>
          </a:xfrm>
        </p:spPr>
        <p:txBody>
          <a:bodyPr/>
          <a:lstStyle/>
          <a:p>
            <a:pPr algn="ctr"/>
            <a:r>
              <a:rPr lang="en-US" sz="4400" dirty="0" smtClean="0"/>
              <a:t>Orff</a:t>
            </a:r>
            <a:r>
              <a:rPr lang="en-US" dirty="0" smtClean="0"/>
              <a:t>	</a:t>
            </a:r>
            <a:endParaRPr lang="en-US" dirty="0"/>
          </a:p>
        </p:txBody>
      </p:sp>
      <p:sp>
        <p:nvSpPr>
          <p:cNvPr id="3" name="Text Placeholder 2"/>
          <p:cNvSpPr>
            <a:spLocks noGrp="1"/>
          </p:cNvSpPr>
          <p:nvPr>
            <p:ph type="body" sz="quarter" idx="14"/>
          </p:nvPr>
        </p:nvSpPr>
        <p:spPr>
          <a:xfrm>
            <a:off x="974793" y="2850482"/>
            <a:ext cx="7023100" cy="1370012"/>
          </a:xfrm>
        </p:spPr>
        <p:txBody>
          <a:bodyPr/>
          <a:lstStyle/>
          <a:p>
            <a:pPr algn="ctr"/>
            <a:r>
              <a:rPr lang="en-GB" dirty="0"/>
              <a:t>Carmina </a:t>
            </a:r>
            <a:r>
              <a:rPr lang="en-GB" dirty="0" err="1"/>
              <a:t>Burana</a:t>
            </a:r>
            <a:r>
              <a:rPr lang="en-GB" dirty="0"/>
              <a:t> – ‘O </a:t>
            </a:r>
            <a:r>
              <a:rPr lang="en-GB" dirty="0" err="1"/>
              <a:t>fortuna</a:t>
            </a:r>
            <a:r>
              <a:rPr lang="en-GB" dirty="0"/>
              <a:t>’ </a:t>
            </a:r>
            <a:endParaRPr lang="en-GB" dirty="0" smtClean="0"/>
          </a:p>
          <a:p>
            <a:pPr algn="ctr"/>
            <a:r>
              <a:rPr lang="en-US" sz="2400" dirty="0" smtClean="0"/>
              <a:t>Primary classroom </a:t>
            </a:r>
            <a:r>
              <a:rPr lang="en-US" sz="2400" dirty="0"/>
              <a:t>l</a:t>
            </a:r>
            <a:r>
              <a:rPr lang="en-US" sz="2400" dirty="0" smtClean="0"/>
              <a:t>esson </a:t>
            </a:r>
            <a:r>
              <a:rPr lang="en-US" sz="2400" dirty="0"/>
              <a:t>p</a:t>
            </a:r>
            <a:r>
              <a:rPr lang="en-US" sz="2400" dirty="0" smtClean="0"/>
              <a:t>lan</a:t>
            </a:r>
            <a:endParaRPr lang="en-US" sz="2400" dirty="0"/>
          </a:p>
        </p:txBody>
      </p:sp>
      <p:sp>
        <p:nvSpPr>
          <p:cNvPr id="4" name="Text Placeholder 3"/>
          <p:cNvSpPr>
            <a:spLocks noGrp="1"/>
          </p:cNvSpPr>
          <p:nvPr>
            <p:ph type="body" sz="quarter" idx="15"/>
          </p:nvPr>
        </p:nvSpPr>
        <p:spPr/>
        <p:txBody>
          <a:bodyPr/>
          <a:lstStyle/>
          <a:p>
            <a:pPr algn="ctr"/>
            <a:r>
              <a:rPr lang="en-US" dirty="0" smtClean="0"/>
              <a:t>Written by</a:t>
            </a:r>
          </a:p>
          <a:p>
            <a:pPr algn="ctr"/>
            <a:r>
              <a:rPr lang="en-US" dirty="0" smtClean="0"/>
              <a:t>Rachel Leach</a:t>
            </a:r>
            <a:endParaRPr lang="en-US" dirty="0"/>
          </a:p>
        </p:txBody>
      </p:sp>
    </p:spTree>
    <p:extLst>
      <p:ext uri="{BB962C8B-B14F-4D97-AF65-F5344CB8AC3E}">
        <p14:creationId xmlns:p14="http://schemas.microsoft.com/office/powerpoint/2010/main" val="42071435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Lesson outcomes</a:t>
            </a:r>
            <a:endParaRPr lang="en-US" dirty="0"/>
          </a:p>
        </p:txBody>
      </p:sp>
      <p:sp>
        <p:nvSpPr>
          <p:cNvPr id="3" name="Text Placeholder 2"/>
          <p:cNvSpPr>
            <a:spLocks noGrp="1"/>
          </p:cNvSpPr>
          <p:nvPr>
            <p:ph type="body" idx="1"/>
          </p:nvPr>
        </p:nvSpPr>
        <p:spPr/>
        <p:txBody>
          <a:bodyPr>
            <a:normAutofit/>
          </a:bodyPr>
          <a:lstStyle/>
          <a:p>
            <a:pPr lvl="0"/>
            <a:r>
              <a:rPr lang="en-GB" sz="2000" b="0" dirty="0" smtClean="0"/>
              <a:t>After this lesson, pupils will be able to:</a:t>
            </a:r>
          </a:p>
          <a:p>
            <a:pPr marL="342900" lvl="0" indent="-342900">
              <a:buFont typeface="Wingdings" charset="2"/>
              <a:buChar char="§"/>
            </a:pPr>
            <a:r>
              <a:rPr lang="en-GB" sz="2000" b="0" dirty="0"/>
              <a:t>l</a:t>
            </a:r>
            <a:r>
              <a:rPr lang="en-GB" sz="2000" b="0" dirty="0" smtClean="0"/>
              <a:t>isten </a:t>
            </a:r>
            <a:r>
              <a:rPr lang="en-GB" sz="2000" b="0" dirty="0"/>
              <a:t>and reflect on a piece of orchestral music</a:t>
            </a:r>
          </a:p>
          <a:p>
            <a:pPr marL="342900" lvl="0" indent="-342900">
              <a:buFont typeface="Wingdings" charset="2"/>
              <a:buChar char="§"/>
            </a:pPr>
            <a:r>
              <a:rPr lang="en-GB" sz="2000" b="0" dirty="0" smtClean="0"/>
              <a:t>create </a:t>
            </a:r>
            <a:r>
              <a:rPr lang="en-GB" sz="2000" b="0" dirty="0"/>
              <a:t>their own pieces of music using instruments and voice</a:t>
            </a:r>
          </a:p>
          <a:p>
            <a:pPr marL="342900" lvl="0" indent="-342900">
              <a:buFont typeface="Wingdings" charset="2"/>
              <a:buChar char="§"/>
            </a:pPr>
            <a:r>
              <a:rPr lang="en-GB" sz="2000" b="0" dirty="0" smtClean="0"/>
              <a:t>perform </a:t>
            </a:r>
            <a:r>
              <a:rPr lang="en-GB" sz="2000" b="0" dirty="0"/>
              <a:t>as an ensemble</a:t>
            </a:r>
          </a:p>
          <a:p>
            <a:pPr marL="342900" lvl="0" indent="-342900">
              <a:buFont typeface="Wingdings" charset="2"/>
              <a:buChar char="§"/>
            </a:pPr>
            <a:r>
              <a:rPr lang="en-GB" sz="2000" b="0" dirty="0" smtClean="0"/>
              <a:t>learn </a:t>
            </a:r>
            <a:r>
              <a:rPr lang="en-GB" sz="2000" b="0" dirty="0"/>
              <a:t>musical language appropriate to the task</a:t>
            </a:r>
          </a:p>
        </p:txBody>
      </p:sp>
      <p:sp>
        <p:nvSpPr>
          <p:cNvPr id="4" name="Footer Placeholder 3"/>
          <p:cNvSpPr>
            <a:spLocks noGrp="1"/>
          </p:cNvSpPr>
          <p:nvPr>
            <p:ph type="ftr" sz="quarter" idx="11"/>
          </p:nvPr>
        </p:nvSpPr>
        <p:spPr/>
        <p:txBody>
          <a:bodyPr/>
          <a:lstStyle/>
          <a:p>
            <a:r>
              <a:rPr lang="en-US" dirty="0" smtClean="0">
                <a:solidFill>
                  <a:schemeClr val="bg1">
                    <a:lumMod val="75000"/>
                  </a:schemeClr>
                </a:solidFill>
              </a:rPr>
              <a:t>Copyright </a:t>
            </a:r>
            <a:r>
              <a:rPr lang="en-US" dirty="0" smtClean="0"/>
              <a:t>: Words - </a:t>
            </a:r>
            <a:r>
              <a:rPr lang="en-US" dirty="0" smtClean="0">
                <a:solidFill>
                  <a:schemeClr val="bg1">
                    <a:lumMod val="75000"/>
                  </a:schemeClr>
                </a:solidFill>
              </a:rPr>
              <a:t>Rachel Leach, Design - BBC</a:t>
            </a:r>
            <a:endParaRPr lang="en-US" dirty="0">
              <a:solidFill>
                <a:schemeClr val="bg1">
                  <a:lumMod val="75000"/>
                </a:schemeClr>
              </a:solidFill>
            </a:endParaRPr>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2</a:t>
            </a:fld>
            <a:endParaRPr lang="en-US" dirty="0"/>
          </a:p>
        </p:txBody>
      </p:sp>
      <p:sp>
        <p:nvSpPr>
          <p:cNvPr id="6" name="Date Placeholder 5"/>
          <p:cNvSpPr>
            <a:spLocks noGrp="1"/>
          </p:cNvSpPr>
          <p:nvPr>
            <p:ph type="dt" sz="half" idx="10"/>
          </p:nvPr>
        </p:nvSpPr>
        <p:spPr/>
        <p:txBody>
          <a:bodyPr/>
          <a:lstStyle/>
          <a:p>
            <a:endParaRPr lang="en-US" dirty="0"/>
          </a:p>
        </p:txBody>
      </p:sp>
    </p:spTree>
    <p:extLst>
      <p:ext uri="{BB962C8B-B14F-4D97-AF65-F5344CB8AC3E}">
        <p14:creationId xmlns:p14="http://schemas.microsoft.com/office/powerpoint/2010/main" val="142979170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Curriculum checklist</a:t>
            </a:r>
          </a:p>
        </p:txBody>
      </p:sp>
      <p:sp>
        <p:nvSpPr>
          <p:cNvPr id="3" name="Text Placeholder 2"/>
          <p:cNvSpPr>
            <a:spLocks noGrp="1"/>
          </p:cNvSpPr>
          <p:nvPr>
            <p:ph type="body" idx="1"/>
          </p:nvPr>
        </p:nvSpPr>
        <p:spPr/>
        <p:txBody>
          <a:bodyPr>
            <a:normAutofit/>
          </a:bodyPr>
          <a:lstStyle/>
          <a:p>
            <a:pPr lvl="0"/>
            <a:r>
              <a:rPr lang="en-GB" sz="2000" b="0" dirty="0" smtClean="0"/>
              <a:t>Learners will: </a:t>
            </a:r>
          </a:p>
          <a:p>
            <a:pPr marL="342900" lvl="0" indent="-342900">
              <a:buFont typeface="Wingdings" charset="2"/>
              <a:buChar char="§"/>
            </a:pPr>
            <a:r>
              <a:rPr lang="en-GB" sz="2000" b="0" dirty="0" smtClean="0"/>
              <a:t>play </a:t>
            </a:r>
            <a:r>
              <a:rPr lang="en-GB" sz="2000" b="0" dirty="0"/>
              <a:t>and perform in ensemble contexts, using their voices and playing musical instruments</a:t>
            </a:r>
          </a:p>
          <a:p>
            <a:pPr marL="342900" lvl="0" indent="-342900">
              <a:buFont typeface="Wingdings" charset="2"/>
              <a:buChar char="§"/>
            </a:pPr>
            <a:r>
              <a:rPr lang="en-GB" sz="2000" b="0" dirty="0" smtClean="0"/>
              <a:t>improvise </a:t>
            </a:r>
            <a:r>
              <a:rPr lang="en-GB" sz="2000" b="0" dirty="0"/>
              <a:t>and compose music for a range of purposes using the interrelated dimensions of music</a:t>
            </a:r>
          </a:p>
          <a:p>
            <a:pPr marL="342900" lvl="0" indent="-342900">
              <a:buFont typeface="Wingdings" charset="2"/>
              <a:buChar char="§"/>
            </a:pPr>
            <a:r>
              <a:rPr lang="en-GB" sz="2000" b="0" dirty="0" smtClean="0"/>
              <a:t>listen </a:t>
            </a:r>
            <a:r>
              <a:rPr lang="en-GB" sz="2000" b="0" dirty="0"/>
              <a:t>with attention to detail and recall sounds with increasing aural memory</a:t>
            </a:r>
          </a:p>
          <a:p>
            <a:pPr marL="342900" indent="-342900">
              <a:buFont typeface="Wingdings" charset="2"/>
              <a:buChar char="§"/>
            </a:pPr>
            <a:endParaRPr lang="en-US" sz="2000" b="0" dirty="0"/>
          </a:p>
          <a:p>
            <a:endParaRPr lang="en-US" sz="2000" dirty="0"/>
          </a:p>
        </p:txBody>
      </p:sp>
      <p:sp>
        <p:nvSpPr>
          <p:cNvPr id="4" name="Footer Placeholder 3"/>
          <p:cNvSpPr>
            <a:spLocks noGrp="1"/>
          </p:cNvSpPr>
          <p:nvPr>
            <p:ph type="ftr" sz="quarter" idx="11"/>
          </p:nvPr>
        </p:nvSpPr>
        <p:spPr/>
        <p:txBody>
          <a:bodyPr/>
          <a:lstStyle/>
          <a:p>
            <a:r>
              <a:rPr lang="en-US" dirty="0"/>
              <a:t>Copyright : Words - Rachel Leach, Design - BBC</a:t>
            </a:r>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3</a:t>
            </a:fld>
            <a:endParaRPr lang="en-US" dirty="0"/>
          </a:p>
        </p:txBody>
      </p:sp>
      <p:sp>
        <p:nvSpPr>
          <p:cNvPr id="6" name="Date Placeholder 5"/>
          <p:cNvSpPr>
            <a:spLocks noGrp="1"/>
          </p:cNvSpPr>
          <p:nvPr>
            <p:ph type="dt" sz="half" idx="10"/>
          </p:nvPr>
        </p:nvSpPr>
        <p:spPr/>
        <p:txBody>
          <a:bodyPr/>
          <a:lstStyle/>
          <a:p>
            <a:endParaRPr lang="en-US" dirty="0"/>
          </a:p>
        </p:txBody>
      </p:sp>
    </p:spTree>
    <p:extLst>
      <p:ext uri="{BB962C8B-B14F-4D97-AF65-F5344CB8AC3E}">
        <p14:creationId xmlns:p14="http://schemas.microsoft.com/office/powerpoint/2010/main" val="6952215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4603" y="1287596"/>
            <a:ext cx="7012582" cy="937442"/>
          </a:xfrm>
        </p:spPr>
        <p:txBody>
          <a:bodyPr/>
          <a:lstStyle/>
          <a:p>
            <a:pPr algn="ctr"/>
            <a:r>
              <a:rPr lang="en-US" dirty="0" smtClean="0"/>
              <a:t>Glossary of music terms</a:t>
            </a:r>
            <a:endParaRPr lang="en-US" dirty="0"/>
          </a:p>
        </p:txBody>
      </p:sp>
      <p:graphicFrame>
        <p:nvGraphicFramePr>
          <p:cNvPr id="4" name="Table Placeholder 3"/>
          <p:cNvGraphicFramePr>
            <a:graphicFrameLocks noGrp="1"/>
          </p:cNvGraphicFramePr>
          <p:nvPr>
            <p:ph type="tbl" sz="quarter" idx="13"/>
            <p:extLst>
              <p:ext uri="{D42A27DB-BD31-4B8C-83A1-F6EECF244321}">
                <p14:modId xmlns:p14="http://schemas.microsoft.com/office/powerpoint/2010/main" val="2061631177"/>
              </p:ext>
            </p:extLst>
          </p:nvPr>
        </p:nvGraphicFramePr>
        <p:xfrm>
          <a:off x="1044602" y="2225038"/>
          <a:ext cx="7354530" cy="3036637"/>
        </p:xfrm>
        <a:graphic>
          <a:graphicData uri="http://schemas.openxmlformats.org/drawingml/2006/table">
            <a:tbl>
              <a:tblPr firstRow="1" bandRow="1">
                <a:tableStyleId>{5C22544A-7EE6-4342-B048-85BDC9FD1C3A}</a:tableStyleId>
              </a:tblPr>
              <a:tblGrid>
                <a:gridCol w="2645099">
                  <a:extLst>
                    <a:ext uri="{9D8B030D-6E8A-4147-A177-3AD203B41FA5}">
                      <a16:colId xmlns:a16="http://schemas.microsoft.com/office/drawing/2014/main" val="20000"/>
                    </a:ext>
                  </a:extLst>
                </a:gridCol>
                <a:gridCol w="4709431">
                  <a:extLst>
                    <a:ext uri="{9D8B030D-6E8A-4147-A177-3AD203B41FA5}">
                      <a16:colId xmlns:a16="http://schemas.microsoft.com/office/drawing/2014/main" val="20001"/>
                    </a:ext>
                  </a:extLst>
                </a:gridCol>
              </a:tblGrid>
              <a:tr h="398058">
                <a:tc>
                  <a:txBody>
                    <a:bodyPr/>
                    <a:lstStyle/>
                    <a:p>
                      <a:r>
                        <a:rPr lang="en-US" dirty="0" smtClean="0"/>
                        <a:t>Term</a:t>
                      </a:r>
                      <a:endParaRPr lang="en-US" dirty="0"/>
                    </a:p>
                  </a:txBody>
                  <a:tcPr/>
                </a:tc>
                <a:tc>
                  <a:txBody>
                    <a:bodyPr/>
                    <a:lstStyle/>
                    <a:p>
                      <a:r>
                        <a:rPr lang="en-US" dirty="0" smtClean="0"/>
                        <a:t>Definition</a:t>
                      </a:r>
                      <a:endParaRPr lang="en-US" dirty="0"/>
                    </a:p>
                  </a:txBody>
                  <a:tcPr/>
                </a:tc>
                <a:extLst>
                  <a:ext uri="{0D108BD9-81ED-4DB2-BD59-A6C34878D82A}">
                    <a16:rowId xmlns:a16="http://schemas.microsoft.com/office/drawing/2014/main" val="10000"/>
                  </a:ext>
                </a:extLst>
              </a:tr>
              <a:tr h="398058">
                <a:tc>
                  <a:txBody>
                    <a:bodyPr/>
                    <a:lstStyle/>
                    <a:p>
                      <a:r>
                        <a:rPr lang="en-GB" sz="1400" b="1" kern="1200" dirty="0" smtClean="0">
                          <a:solidFill>
                            <a:schemeClr val="dk1"/>
                          </a:solidFill>
                          <a:effectLst/>
                          <a:latin typeface="+mn-lt"/>
                          <a:ea typeface="+mn-ea"/>
                          <a:cs typeface="+mn-cs"/>
                        </a:rPr>
                        <a:t>Crescendo</a:t>
                      </a:r>
                      <a:endParaRPr lang="en-US" sz="1400" b="1" dirty="0"/>
                    </a:p>
                  </a:txBody>
                  <a:tcPr/>
                </a:tc>
                <a:tc>
                  <a:txBody>
                    <a:bodyPr/>
                    <a:lstStyle/>
                    <a:p>
                      <a:r>
                        <a:rPr lang="en-GB" sz="1200" kern="1200" dirty="0" smtClean="0">
                          <a:solidFill>
                            <a:schemeClr val="dk1"/>
                          </a:solidFill>
                          <a:effectLst/>
                          <a:latin typeface="+mn-lt"/>
                          <a:ea typeface="+mn-ea"/>
                          <a:cs typeface="+mn-cs"/>
                        </a:rPr>
                        <a:t>gradually getting louder (opposite: decrescendo or diminuendo)</a:t>
                      </a:r>
                      <a:endParaRPr lang="en-US" sz="1200" dirty="0"/>
                    </a:p>
                  </a:txBody>
                  <a:tcPr/>
                </a:tc>
                <a:extLst>
                  <a:ext uri="{0D108BD9-81ED-4DB2-BD59-A6C34878D82A}">
                    <a16:rowId xmlns:a16="http://schemas.microsoft.com/office/drawing/2014/main" val="10001"/>
                  </a:ext>
                </a:extLst>
              </a:tr>
              <a:tr h="474656">
                <a:tc>
                  <a:txBody>
                    <a:bodyPr/>
                    <a:lstStyle/>
                    <a:p>
                      <a:r>
                        <a:rPr lang="en-US" sz="1400" b="1" dirty="0" smtClean="0"/>
                        <a:t>Melody</a:t>
                      </a:r>
                      <a:endParaRPr lang="en-US" sz="1400" b="1" dirty="0"/>
                    </a:p>
                  </a:txBody>
                  <a:tcPr/>
                </a:tc>
                <a:tc>
                  <a:txBody>
                    <a:bodyPr/>
                    <a:lstStyle/>
                    <a:p>
                      <a:r>
                        <a:rPr lang="en-GB" sz="1200" kern="1200" dirty="0" smtClean="0">
                          <a:solidFill>
                            <a:schemeClr val="dk1"/>
                          </a:solidFill>
                          <a:effectLst/>
                          <a:latin typeface="+mn-lt"/>
                          <a:ea typeface="+mn-ea"/>
                          <a:cs typeface="+mn-cs"/>
                        </a:rPr>
                        <a:t>another word for ‘tune’: a sequence of notes that makes a satisfying shape</a:t>
                      </a:r>
                      <a:endParaRPr lang="en-US" sz="1200" dirty="0"/>
                    </a:p>
                  </a:txBody>
                  <a:tcPr/>
                </a:tc>
                <a:extLst>
                  <a:ext uri="{0D108BD9-81ED-4DB2-BD59-A6C34878D82A}">
                    <a16:rowId xmlns:a16="http://schemas.microsoft.com/office/drawing/2014/main" val="10002"/>
                  </a:ext>
                </a:extLst>
              </a:tr>
              <a:tr h="341897">
                <a:tc>
                  <a:txBody>
                    <a:bodyPr/>
                    <a:lstStyle/>
                    <a:p>
                      <a:r>
                        <a:rPr lang="en-US" sz="1400" b="1" dirty="0" smtClean="0"/>
                        <a:t>Ostinato</a:t>
                      </a:r>
                      <a:endParaRPr lang="en-US" sz="1400" b="1" dirty="0"/>
                    </a:p>
                  </a:txBody>
                  <a:tcPr/>
                </a:tc>
                <a:tc>
                  <a:txBody>
                    <a:bodyPr/>
                    <a:lstStyle/>
                    <a:p>
                      <a:r>
                        <a:rPr lang="en-GB" sz="1200" kern="1200" dirty="0" smtClean="0">
                          <a:solidFill>
                            <a:schemeClr val="dk1"/>
                          </a:solidFill>
                          <a:effectLst/>
                          <a:latin typeface="+mn-lt"/>
                          <a:ea typeface="+mn-ea"/>
                          <a:cs typeface="+mn-cs"/>
                        </a:rPr>
                        <a:t>a repeating (often rhythmic) pattern</a:t>
                      </a:r>
                      <a:endParaRPr lang="en-US" sz="1200" dirty="0"/>
                    </a:p>
                  </a:txBody>
                  <a:tcPr/>
                </a:tc>
                <a:extLst>
                  <a:ext uri="{0D108BD9-81ED-4DB2-BD59-A6C34878D82A}">
                    <a16:rowId xmlns:a16="http://schemas.microsoft.com/office/drawing/2014/main" val="10003"/>
                  </a:ext>
                </a:extLst>
              </a:tr>
              <a:tr h="474656">
                <a:tc>
                  <a:txBody>
                    <a:bodyPr/>
                    <a:lstStyle/>
                    <a:p>
                      <a:r>
                        <a:rPr lang="en-US" sz="1400" b="1" dirty="0" smtClean="0"/>
                        <a:t>Pitched percussion</a:t>
                      </a:r>
                      <a:endParaRPr lang="en-US" sz="1400" b="1" dirty="0"/>
                    </a:p>
                  </a:txBody>
                  <a:tcPr/>
                </a:tc>
                <a:tc>
                  <a:txBody>
                    <a:bodyPr/>
                    <a:lstStyle/>
                    <a:p>
                      <a:r>
                        <a:rPr lang="en-GB" sz="1200" kern="1200" dirty="0" smtClean="0">
                          <a:solidFill>
                            <a:schemeClr val="dk1"/>
                          </a:solidFill>
                          <a:effectLst/>
                          <a:latin typeface="+mn-lt"/>
                          <a:ea typeface="+mn-ea"/>
                          <a:cs typeface="+mn-cs"/>
                        </a:rPr>
                        <a:t>percussion instruments that can play different pitches (or ‘notes’) – xylophones, glockenspiels, chime bars etc.</a:t>
                      </a:r>
                      <a:endParaRPr lang="en-US" sz="1200" dirty="0"/>
                    </a:p>
                  </a:txBody>
                  <a:tcPr/>
                </a:tc>
                <a:extLst>
                  <a:ext uri="{0D108BD9-81ED-4DB2-BD59-A6C34878D82A}">
                    <a16:rowId xmlns:a16="http://schemas.microsoft.com/office/drawing/2014/main" val="10004"/>
                  </a:ext>
                </a:extLst>
              </a:tr>
              <a:tr h="474656">
                <a:tc>
                  <a:txBody>
                    <a:bodyPr/>
                    <a:lstStyle/>
                    <a:p>
                      <a:r>
                        <a:rPr lang="en-US" sz="1400" b="1" dirty="0" smtClean="0"/>
                        <a:t>Pulse</a:t>
                      </a:r>
                      <a:endParaRPr lang="en-US" sz="1400" b="1"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mn-lt"/>
                          <a:ea typeface="+mn-ea"/>
                          <a:cs typeface="+mn-cs"/>
                        </a:rPr>
                        <a:t>the steady ‘beat’ under much music made up of notes of the same length (like a ticking clock)</a:t>
                      </a:r>
                    </a:p>
                  </a:txBody>
                  <a:tcPr/>
                </a:tc>
                <a:extLst>
                  <a:ext uri="{0D108BD9-81ED-4DB2-BD59-A6C34878D82A}">
                    <a16:rowId xmlns:a16="http://schemas.microsoft.com/office/drawing/2014/main" val="10005"/>
                  </a:ext>
                </a:extLst>
              </a:tr>
              <a:tr h="474656">
                <a:tc>
                  <a:txBody>
                    <a:bodyPr/>
                    <a:lstStyle/>
                    <a:p>
                      <a:r>
                        <a:rPr lang="en-US" sz="1400" b="1" dirty="0" smtClean="0"/>
                        <a:t>Unpitched percussion</a:t>
                      </a:r>
                      <a:endParaRPr lang="en-US" sz="1400" b="1"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mn-lt"/>
                          <a:ea typeface="+mn-ea"/>
                          <a:cs typeface="+mn-cs"/>
                        </a:rPr>
                        <a:t>Percussion instruments that make sounds that don’t have a specific pitch (or ‘note’)  – drums, shakers, woodblocks, tambourine.</a:t>
                      </a:r>
                    </a:p>
                  </a:txBody>
                  <a:tcPr/>
                </a:tc>
                <a:extLst>
                  <a:ext uri="{0D108BD9-81ED-4DB2-BD59-A6C34878D82A}">
                    <a16:rowId xmlns:a16="http://schemas.microsoft.com/office/drawing/2014/main" val="10006"/>
                  </a:ext>
                </a:extLst>
              </a:tr>
            </a:tbl>
          </a:graphicData>
        </a:graphic>
      </p:graphicFrame>
      <p:sp>
        <p:nvSpPr>
          <p:cNvPr id="3" name="Footer Placeholder 2"/>
          <p:cNvSpPr>
            <a:spLocks noGrp="1"/>
          </p:cNvSpPr>
          <p:nvPr>
            <p:ph type="ftr" sz="quarter" idx="11"/>
          </p:nvPr>
        </p:nvSpPr>
        <p:spPr/>
        <p:txBody>
          <a:bodyPr/>
          <a:lstStyle/>
          <a:p>
            <a:r>
              <a:rPr lang="en-US" dirty="0"/>
              <a:t>Copyright : Words - Rachel Leach, Design - BBC</a:t>
            </a:r>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4</a:t>
            </a:fld>
            <a:endParaRPr lang="en-US" dirty="0"/>
          </a:p>
        </p:txBody>
      </p:sp>
      <p:sp>
        <p:nvSpPr>
          <p:cNvPr id="6" name="Date Placeholder 5"/>
          <p:cNvSpPr>
            <a:spLocks noGrp="1"/>
          </p:cNvSpPr>
          <p:nvPr>
            <p:ph type="dt" sz="half" idx="10"/>
          </p:nvPr>
        </p:nvSpPr>
        <p:spPr/>
        <p:txBody>
          <a:bodyPr/>
          <a:lstStyle/>
          <a:p>
            <a:endParaRPr lang="en-US" dirty="0"/>
          </a:p>
        </p:txBody>
      </p:sp>
    </p:spTree>
    <p:extLst>
      <p:ext uri="{BB962C8B-B14F-4D97-AF65-F5344CB8AC3E}">
        <p14:creationId xmlns:p14="http://schemas.microsoft.com/office/powerpoint/2010/main" val="2574310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a:xfrm>
            <a:off x="944563" y="2859338"/>
            <a:ext cx="7023100" cy="1370012"/>
          </a:xfrm>
        </p:spPr>
        <p:txBody>
          <a:bodyPr/>
          <a:lstStyle/>
          <a:p>
            <a:pPr algn="ctr"/>
            <a:r>
              <a:rPr lang="en-US" sz="4000" dirty="0" smtClean="0"/>
              <a:t>Orff</a:t>
            </a:r>
            <a:r>
              <a:rPr lang="en-GB" sz="4000" dirty="0" smtClean="0"/>
              <a:t> </a:t>
            </a:r>
            <a:r>
              <a:rPr lang="en-GB" sz="4000" dirty="0"/>
              <a:t>– Lesson </a:t>
            </a:r>
            <a:r>
              <a:rPr lang="en-GB" sz="4000" dirty="0" smtClean="0"/>
              <a:t>1</a:t>
            </a:r>
          </a:p>
          <a:p>
            <a:pPr algn="ctr"/>
            <a:r>
              <a:rPr lang="en-GB" dirty="0" smtClean="0"/>
              <a:t>Watching and </a:t>
            </a:r>
            <a:r>
              <a:rPr lang="en-GB" dirty="0"/>
              <a:t>l</a:t>
            </a:r>
            <a:r>
              <a:rPr lang="en-GB" dirty="0" smtClean="0"/>
              <a:t>istening</a:t>
            </a:r>
            <a:endParaRPr lang="en-GB" dirty="0"/>
          </a:p>
        </p:txBody>
      </p:sp>
      <p:sp>
        <p:nvSpPr>
          <p:cNvPr id="4" name="Text Placeholder 3"/>
          <p:cNvSpPr>
            <a:spLocks noGrp="1"/>
          </p:cNvSpPr>
          <p:nvPr>
            <p:ph type="body" sz="quarter" idx="15"/>
          </p:nvPr>
        </p:nvSpPr>
        <p:spPr/>
        <p:txBody>
          <a:bodyPr/>
          <a:lstStyle/>
          <a:p>
            <a:pPr algn="ctr"/>
            <a:r>
              <a:rPr lang="en-GB" sz="1000" dirty="0" smtClean="0"/>
              <a:t>Copyright Rachel Leach &amp; BBC</a:t>
            </a:r>
            <a:endParaRPr lang="en-GB" sz="1000" dirty="0"/>
          </a:p>
        </p:txBody>
      </p:sp>
    </p:spTree>
    <p:extLst>
      <p:ext uri="{BB962C8B-B14F-4D97-AF65-F5344CB8AC3E}">
        <p14:creationId xmlns:p14="http://schemas.microsoft.com/office/powerpoint/2010/main" val="12192563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dirty="0" smtClean="0"/>
              <a:t>LESSON 1</a:t>
            </a:r>
            <a:endParaRPr lang="en-US" dirty="0"/>
          </a:p>
        </p:txBody>
      </p:sp>
      <p:sp>
        <p:nvSpPr>
          <p:cNvPr id="3" name="Footer Placeholder 2"/>
          <p:cNvSpPr>
            <a:spLocks noGrp="1"/>
          </p:cNvSpPr>
          <p:nvPr>
            <p:ph type="ftr" sz="quarter" idx="11"/>
          </p:nvPr>
        </p:nvSpPr>
        <p:spPr/>
        <p:txBody>
          <a:bodyPr/>
          <a:lstStyle/>
          <a:p>
            <a:r>
              <a:rPr lang="en-US" dirty="0"/>
              <a:t>Copyright : Words - Rachel Leach, Design - BBC</a:t>
            </a:r>
          </a:p>
        </p:txBody>
      </p:sp>
      <p:sp>
        <p:nvSpPr>
          <p:cNvPr id="4" name="Slide Number Placeholder 3"/>
          <p:cNvSpPr>
            <a:spLocks noGrp="1"/>
          </p:cNvSpPr>
          <p:nvPr>
            <p:ph type="sldNum" sz="quarter" idx="12"/>
          </p:nvPr>
        </p:nvSpPr>
        <p:spPr/>
        <p:txBody>
          <a:bodyPr/>
          <a:lstStyle/>
          <a:p>
            <a:pPr algn="l"/>
            <a:fld id="{FCCA3061-2AE2-5E4F-A955-D3D92C168D6F}" type="slidenum">
              <a:rPr lang="en-US" smtClean="0"/>
              <a:pPr algn="l"/>
              <a:t>6</a:t>
            </a:fld>
            <a:endParaRPr lang="en-US" dirty="0"/>
          </a:p>
        </p:txBody>
      </p:sp>
      <p:sp>
        <p:nvSpPr>
          <p:cNvPr id="5" name="Title 4"/>
          <p:cNvSpPr>
            <a:spLocks noGrp="1"/>
          </p:cNvSpPr>
          <p:nvPr>
            <p:ph type="title"/>
          </p:nvPr>
        </p:nvSpPr>
        <p:spPr/>
        <p:txBody>
          <a:bodyPr/>
          <a:lstStyle/>
          <a:p>
            <a:r>
              <a:rPr lang="en-GB" dirty="0" smtClean="0"/>
              <a:t>Background – the composer</a:t>
            </a:r>
            <a:endParaRPr lang="en-GB" dirty="0"/>
          </a:p>
        </p:txBody>
      </p:sp>
      <p:sp>
        <p:nvSpPr>
          <p:cNvPr id="6" name="Content Placeholder 5"/>
          <p:cNvSpPr>
            <a:spLocks noGrp="1"/>
          </p:cNvSpPr>
          <p:nvPr>
            <p:ph idx="1"/>
          </p:nvPr>
        </p:nvSpPr>
        <p:spPr>
          <a:xfrm>
            <a:off x="4577923" y="2056572"/>
            <a:ext cx="3745461" cy="3252232"/>
          </a:xfrm>
        </p:spPr>
        <p:txBody>
          <a:bodyPr>
            <a:normAutofit fontScale="85000" lnSpcReduction="10000"/>
          </a:bodyPr>
          <a:lstStyle/>
          <a:p>
            <a:r>
              <a:rPr lang="en-GB" sz="3100" dirty="0"/>
              <a:t>Carl ORFF (1895 - 1982</a:t>
            </a:r>
            <a:r>
              <a:rPr lang="en-GB" sz="3100" dirty="0" smtClean="0"/>
              <a:t>)</a:t>
            </a:r>
          </a:p>
          <a:p>
            <a:endParaRPr lang="en-GB" sz="3100" dirty="0"/>
          </a:p>
          <a:p>
            <a:pPr marL="457200" lvl="0" indent="-457200">
              <a:buFont typeface="Arial" panose="020B0604020202020204" pitchFamily="34" charset="0"/>
              <a:buChar char="•"/>
            </a:pPr>
            <a:r>
              <a:rPr lang="en-US" sz="3100" b="0" dirty="0"/>
              <a:t>German composer</a:t>
            </a:r>
            <a:endParaRPr lang="en-GB" sz="3100" b="0" dirty="0"/>
          </a:p>
          <a:p>
            <a:pPr marL="457200" lvl="0" indent="-457200">
              <a:buFont typeface="Arial" panose="020B0604020202020204" pitchFamily="34" charset="0"/>
              <a:buChar char="•"/>
            </a:pPr>
            <a:r>
              <a:rPr lang="en-US" sz="3100" b="0" dirty="0"/>
              <a:t>Invented a new approach to music education which is still followed in many parts of </a:t>
            </a:r>
            <a:r>
              <a:rPr lang="en-US" sz="3100" b="0" dirty="0" smtClean="0"/>
              <a:t>Europe</a:t>
            </a:r>
            <a:endParaRPr lang="en-GB" sz="3100" b="0" dirty="0"/>
          </a:p>
          <a:p>
            <a:endParaRPr lang="en-GB" dirty="0"/>
          </a:p>
        </p:txBody>
      </p:sp>
      <p:pic>
        <p:nvPicPr>
          <p:cNvPr id="8" name="Picture Placeholder 7"/>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1121287" y="1971276"/>
            <a:ext cx="3254760" cy="3337528"/>
          </a:xfrm>
        </p:spPr>
      </p:pic>
    </p:spTree>
    <p:extLst>
      <p:ext uri="{BB962C8B-B14F-4D97-AF65-F5344CB8AC3E}">
        <p14:creationId xmlns:p14="http://schemas.microsoft.com/office/powerpoint/2010/main" val="22489100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dirty="0"/>
              <a:t>LESSON </a:t>
            </a:r>
            <a:r>
              <a:rPr lang="en-US" dirty="0" smtClean="0"/>
              <a:t>1</a:t>
            </a:r>
            <a:endParaRPr lang="en-US" dirty="0"/>
          </a:p>
        </p:txBody>
      </p:sp>
      <p:sp>
        <p:nvSpPr>
          <p:cNvPr id="3" name="Footer Placeholder 2"/>
          <p:cNvSpPr>
            <a:spLocks noGrp="1"/>
          </p:cNvSpPr>
          <p:nvPr>
            <p:ph type="ftr" sz="quarter" idx="11"/>
          </p:nvPr>
        </p:nvSpPr>
        <p:spPr/>
        <p:txBody>
          <a:bodyPr/>
          <a:lstStyle/>
          <a:p>
            <a:r>
              <a:rPr lang="en-US" dirty="0"/>
              <a:t>Copyright : Words - Rachel Leach, Design - BBC</a:t>
            </a:r>
          </a:p>
        </p:txBody>
      </p:sp>
      <p:sp>
        <p:nvSpPr>
          <p:cNvPr id="4" name="Slide Number Placeholder 3"/>
          <p:cNvSpPr>
            <a:spLocks noGrp="1"/>
          </p:cNvSpPr>
          <p:nvPr>
            <p:ph type="sldNum" sz="quarter" idx="12"/>
          </p:nvPr>
        </p:nvSpPr>
        <p:spPr/>
        <p:txBody>
          <a:bodyPr/>
          <a:lstStyle/>
          <a:p>
            <a:pPr algn="l"/>
            <a:fld id="{FCCA3061-2AE2-5E4F-A955-D3D92C168D6F}" type="slidenum">
              <a:rPr lang="en-US" smtClean="0"/>
              <a:pPr algn="l"/>
              <a:t>7</a:t>
            </a:fld>
            <a:endParaRPr lang="en-US" dirty="0"/>
          </a:p>
        </p:txBody>
      </p:sp>
      <p:sp>
        <p:nvSpPr>
          <p:cNvPr id="5" name="Title 4"/>
          <p:cNvSpPr>
            <a:spLocks noGrp="1"/>
          </p:cNvSpPr>
          <p:nvPr>
            <p:ph type="title"/>
          </p:nvPr>
        </p:nvSpPr>
        <p:spPr/>
        <p:txBody>
          <a:bodyPr/>
          <a:lstStyle/>
          <a:p>
            <a:pPr algn="ctr"/>
            <a:r>
              <a:rPr lang="en-GB" dirty="0" smtClean="0"/>
              <a:t>Background – the music</a:t>
            </a:r>
            <a:endParaRPr lang="en-GB" dirty="0"/>
          </a:p>
        </p:txBody>
      </p:sp>
      <p:sp>
        <p:nvSpPr>
          <p:cNvPr id="6" name="Content Placeholder 5"/>
          <p:cNvSpPr>
            <a:spLocks noGrp="1"/>
          </p:cNvSpPr>
          <p:nvPr>
            <p:ph idx="1"/>
          </p:nvPr>
        </p:nvSpPr>
        <p:spPr>
          <a:xfrm>
            <a:off x="1044602" y="2056572"/>
            <a:ext cx="3479260" cy="4069592"/>
          </a:xfrm>
        </p:spPr>
        <p:txBody>
          <a:bodyPr>
            <a:normAutofit fontScale="77500" lnSpcReduction="20000"/>
          </a:bodyPr>
          <a:lstStyle/>
          <a:p>
            <a:r>
              <a:rPr lang="en-GB" dirty="0"/>
              <a:t>‘Largo’ from Symphony </a:t>
            </a:r>
            <a:r>
              <a:rPr lang="en-GB" dirty="0" smtClean="0"/>
              <a:t>No. 9, </a:t>
            </a:r>
            <a:r>
              <a:rPr lang="en-GB" dirty="0"/>
              <a:t>‘From the New World’</a:t>
            </a:r>
          </a:p>
          <a:p>
            <a:r>
              <a:rPr lang="en-GB" dirty="0"/>
              <a:t>•	</a:t>
            </a:r>
            <a:r>
              <a:rPr lang="en-GB" b="0" dirty="0"/>
              <a:t>Written in 1893 whilst in </a:t>
            </a:r>
            <a:r>
              <a:rPr lang="en-GB" b="0" dirty="0" smtClean="0"/>
              <a:t>	America</a:t>
            </a:r>
            <a:endParaRPr lang="en-GB" b="0" dirty="0"/>
          </a:p>
          <a:p>
            <a:r>
              <a:rPr lang="en-GB" b="0" dirty="0"/>
              <a:t>•	</a:t>
            </a:r>
            <a:r>
              <a:rPr lang="en-GB" b="0" dirty="0" err="1" smtClean="0"/>
              <a:t>Dvořák</a:t>
            </a:r>
            <a:r>
              <a:rPr lang="en-GB" b="0" dirty="0" smtClean="0"/>
              <a:t> </a:t>
            </a:r>
            <a:r>
              <a:rPr lang="en-GB" b="0" dirty="0"/>
              <a:t>had secured the </a:t>
            </a:r>
            <a:r>
              <a:rPr lang="en-GB" b="0" dirty="0" smtClean="0"/>
              <a:t>	opportunity </a:t>
            </a:r>
            <a:r>
              <a:rPr lang="en-GB" b="0" dirty="0"/>
              <a:t>of a lifetime </a:t>
            </a:r>
            <a:r>
              <a:rPr lang="en-GB" b="0" dirty="0" smtClean="0"/>
              <a:t>	to </a:t>
            </a:r>
            <a:r>
              <a:rPr lang="en-GB" b="0" dirty="0"/>
              <a:t>head a music school </a:t>
            </a:r>
            <a:r>
              <a:rPr lang="en-GB" b="0" dirty="0" smtClean="0"/>
              <a:t>	in </a:t>
            </a:r>
            <a:r>
              <a:rPr lang="en-GB" b="0" dirty="0"/>
              <a:t>New York City but he </a:t>
            </a:r>
            <a:r>
              <a:rPr lang="en-GB" b="0" dirty="0" smtClean="0"/>
              <a:t>	was </a:t>
            </a:r>
            <a:r>
              <a:rPr lang="en-GB" b="0" dirty="0"/>
              <a:t>terribly homesick</a:t>
            </a:r>
          </a:p>
          <a:p>
            <a:r>
              <a:rPr lang="en-GB" b="0" dirty="0"/>
              <a:t>•	This extract is an </a:t>
            </a:r>
            <a:r>
              <a:rPr lang="en-GB" b="0" dirty="0" smtClean="0"/>
              <a:t>	extremely </a:t>
            </a:r>
            <a:r>
              <a:rPr lang="en-GB" b="0" dirty="0"/>
              <a:t>famous solo </a:t>
            </a:r>
            <a:r>
              <a:rPr lang="en-GB" b="0" dirty="0" smtClean="0"/>
              <a:t>	for </a:t>
            </a:r>
            <a:r>
              <a:rPr lang="en-GB" b="0" dirty="0" err="1"/>
              <a:t>cor</a:t>
            </a:r>
            <a:r>
              <a:rPr lang="en-GB" b="0" dirty="0"/>
              <a:t> </a:t>
            </a:r>
            <a:r>
              <a:rPr lang="en-GB" b="0" dirty="0" err="1"/>
              <a:t>anglais</a:t>
            </a:r>
            <a:r>
              <a:rPr lang="en-GB" b="0" dirty="0"/>
              <a:t> (the </a:t>
            </a:r>
            <a:r>
              <a:rPr lang="en-GB" b="0" dirty="0" smtClean="0"/>
              <a:t>	bigger</a:t>
            </a:r>
            <a:r>
              <a:rPr lang="en-GB" b="0" dirty="0"/>
              <a:t>, deeper sounding </a:t>
            </a:r>
            <a:r>
              <a:rPr lang="en-GB" b="0" dirty="0" smtClean="0"/>
              <a:t>	oboe</a:t>
            </a:r>
            <a:r>
              <a:rPr lang="en-GB" b="0" dirty="0"/>
              <a:t>)</a:t>
            </a:r>
          </a:p>
          <a:p>
            <a:endParaRPr lang="en-GB" dirty="0"/>
          </a:p>
        </p:txBody>
      </p:sp>
      <p:sp>
        <p:nvSpPr>
          <p:cNvPr id="8" name="TextBox 7"/>
          <p:cNvSpPr txBox="1"/>
          <p:nvPr/>
        </p:nvSpPr>
        <p:spPr>
          <a:xfrm>
            <a:off x="4693890" y="5426725"/>
            <a:ext cx="3479260" cy="646331"/>
          </a:xfrm>
          <a:prstGeom prst="rect">
            <a:avLst/>
          </a:prstGeom>
          <a:solidFill>
            <a:schemeClr val="accent1">
              <a:lumMod val="60000"/>
              <a:lumOff val="40000"/>
            </a:schemeClr>
          </a:solidFill>
        </p:spPr>
        <p:txBody>
          <a:bodyPr wrap="square" rtlCol="0">
            <a:spAutoFit/>
          </a:bodyPr>
          <a:lstStyle/>
          <a:p>
            <a:r>
              <a:rPr lang="en-GB" b="1" dirty="0" smtClean="0"/>
              <a:t>PRONUNCIATION: </a:t>
            </a:r>
          </a:p>
          <a:p>
            <a:r>
              <a:rPr lang="en-GB" dirty="0"/>
              <a:t>KAR-min-uh boor-AA-</a:t>
            </a:r>
            <a:r>
              <a:rPr lang="en-GB" dirty="0" err="1"/>
              <a:t>nuh</a:t>
            </a:r>
            <a:r>
              <a:rPr lang="en-GB" dirty="0" smtClean="0"/>
              <a:t>		</a:t>
            </a:r>
            <a:endParaRPr lang="en-GB" dirty="0"/>
          </a:p>
        </p:txBody>
      </p:sp>
      <p:pic>
        <p:nvPicPr>
          <p:cNvPr id="10" name="Picture Placeholder 9"/>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26427" r="26427"/>
          <a:stretch>
            <a:fillRect/>
          </a:stretch>
        </p:blipFill>
        <p:spPr>
          <a:xfrm>
            <a:off x="1044577" y="2056572"/>
            <a:ext cx="3411536" cy="4069591"/>
          </a:xfrm>
        </p:spPr>
      </p:pic>
      <p:sp>
        <p:nvSpPr>
          <p:cNvPr id="11" name="TextBox 10"/>
          <p:cNvSpPr txBox="1"/>
          <p:nvPr/>
        </p:nvSpPr>
        <p:spPr>
          <a:xfrm>
            <a:off x="4763193" y="2056572"/>
            <a:ext cx="3409957" cy="3693319"/>
          </a:xfrm>
          <a:prstGeom prst="rect">
            <a:avLst/>
          </a:prstGeom>
          <a:noFill/>
        </p:spPr>
        <p:txBody>
          <a:bodyPr wrap="square" rtlCol="0">
            <a:spAutoFit/>
          </a:bodyPr>
          <a:lstStyle/>
          <a:p>
            <a:r>
              <a:rPr lang="en-GB" b="1" dirty="0"/>
              <a:t>Carmina </a:t>
            </a:r>
            <a:r>
              <a:rPr lang="en-GB" b="1" dirty="0" err="1"/>
              <a:t>Burana</a:t>
            </a:r>
            <a:r>
              <a:rPr lang="en-GB" b="1" dirty="0"/>
              <a:t> – ‘O </a:t>
            </a:r>
            <a:r>
              <a:rPr lang="en-GB" b="1" dirty="0" err="1" smtClean="0"/>
              <a:t>fortuna</a:t>
            </a:r>
            <a:r>
              <a:rPr lang="en-GB" b="1" dirty="0" smtClean="0"/>
              <a:t>’</a:t>
            </a:r>
            <a:endParaRPr lang="en-GB" dirty="0"/>
          </a:p>
          <a:p>
            <a:pPr marL="285750" indent="-285750">
              <a:buFont typeface="Arial" panose="020B0604020202020204" pitchFamily="34" charset="0"/>
              <a:buChar char="•"/>
            </a:pPr>
            <a:r>
              <a:rPr lang="en-US" dirty="0" smtClean="0"/>
              <a:t>Written </a:t>
            </a:r>
            <a:r>
              <a:rPr lang="en-US" dirty="0"/>
              <a:t>in </a:t>
            </a:r>
            <a:r>
              <a:rPr lang="en-US" dirty="0" smtClean="0"/>
              <a:t>1937</a:t>
            </a:r>
          </a:p>
          <a:p>
            <a:pPr marL="285750" indent="-285750">
              <a:buFont typeface="Arial" panose="020B0604020202020204" pitchFamily="34" charset="0"/>
              <a:buChar char="•"/>
            </a:pPr>
            <a:r>
              <a:rPr lang="en-US" dirty="0" smtClean="0"/>
              <a:t>‘Carmina </a:t>
            </a:r>
            <a:r>
              <a:rPr lang="en-US" dirty="0" err="1"/>
              <a:t>Burana</a:t>
            </a:r>
            <a:r>
              <a:rPr lang="en-US" dirty="0"/>
              <a:t>’ is a huge piece for orchestra, three choirs and about nine soloists based on 24 medieval poems and sung in a mixture of German and Latin text. </a:t>
            </a:r>
            <a:endParaRPr lang="en-US" dirty="0" smtClean="0"/>
          </a:p>
          <a:p>
            <a:pPr marL="285750" indent="-285750">
              <a:buFont typeface="Arial" panose="020B0604020202020204" pitchFamily="34" charset="0"/>
              <a:buChar char="•"/>
            </a:pPr>
            <a:r>
              <a:rPr lang="en-US" dirty="0" smtClean="0"/>
              <a:t>The </a:t>
            </a:r>
            <a:r>
              <a:rPr lang="en-US" dirty="0"/>
              <a:t>full piece takes over an hour to perform. ‘O </a:t>
            </a:r>
            <a:r>
              <a:rPr lang="en-US" dirty="0" err="1"/>
              <a:t>fortuna</a:t>
            </a:r>
            <a:r>
              <a:rPr lang="en-US" dirty="0"/>
              <a:t>’ is its very famous opening section </a:t>
            </a:r>
            <a:endParaRPr lang="en-GB" dirty="0"/>
          </a:p>
          <a:p>
            <a:endParaRPr lang="en-GB" dirty="0"/>
          </a:p>
        </p:txBody>
      </p:sp>
    </p:spTree>
    <p:extLst>
      <p:ext uri="{BB962C8B-B14F-4D97-AF65-F5344CB8AC3E}">
        <p14:creationId xmlns:p14="http://schemas.microsoft.com/office/powerpoint/2010/main" val="11085946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dirty="0"/>
              <a:t>LESSON </a:t>
            </a:r>
            <a:r>
              <a:rPr lang="en-US" dirty="0" smtClean="0"/>
              <a:t>1</a:t>
            </a:r>
            <a:endParaRPr lang="en-US" dirty="0"/>
          </a:p>
        </p:txBody>
      </p:sp>
      <p:sp>
        <p:nvSpPr>
          <p:cNvPr id="3" name="Footer Placeholder 2"/>
          <p:cNvSpPr>
            <a:spLocks noGrp="1"/>
          </p:cNvSpPr>
          <p:nvPr>
            <p:ph type="ftr" sz="quarter" idx="11"/>
          </p:nvPr>
        </p:nvSpPr>
        <p:spPr/>
        <p:txBody>
          <a:bodyPr/>
          <a:lstStyle/>
          <a:p>
            <a:r>
              <a:rPr lang="en-US" dirty="0"/>
              <a:t>Copyright : Words - Rachel Leach, Design - BBC</a:t>
            </a:r>
          </a:p>
        </p:txBody>
      </p:sp>
      <p:sp>
        <p:nvSpPr>
          <p:cNvPr id="4" name="Slide Number Placeholder 3"/>
          <p:cNvSpPr>
            <a:spLocks noGrp="1"/>
          </p:cNvSpPr>
          <p:nvPr>
            <p:ph type="sldNum" sz="quarter" idx="12"/>
          </p:nvPr>
        </p:nvSpPr>
        <p:spPr/>
        <p:txBody>
          <a:bodyPr/>
          <a:lstStyle/>
          <a:p>
            <a:pPr algn="l"/>
            <a:fld id="{FCCA3061-2AE2-5E4F-A955-D3D92C168D6F}" type="slidenum">
              <a:rPr lang="en-US" smtClean="0"/>
              <a:pPr algn="l"/>
              <a:t>8</a:t>
            </a:fld>
            <a:endParaRPr lang="en-US" dirty="0"/>
          </a:p>
        </p:txBody>
      </p:sp>
      <p:sp>
        <p:nvSpPr>
          <p:cNvPr id="5" name="Title 4"/>
          <p:cNvSpPr>
            <a:spLocks noGrp="1"/>
          </p:cNvSpPr>
          <p:nvPr>
            <p:ph type="title"/>
          </p:nvPr>
        </p:nvSpPr>
        <p:spPr/>
        <p:txBody>
          <a:bodyPr>
            <a:normAutofit fontScale="90000"/>
          </a:bodyPr>
          <a:lstStyle/>
          <a:p>
            <a:pPr algn="ctr"/>
            <a:r>
              <a:rPr lang="en-GB" dirty="0" smtClean="0"/>
              <a:t>Get to know Orff’s </a:t>
            </a:r>
            <a:br>
              <a:rPr lang="en-GB" dirty="0" smtClean="0"/>
            </a:br>
            <a:r>
              <a:rPr lang="en-GB" dirty="0" smtClean="0"/>
              <a:t>‘O </a:t>
            </a:r>
            <a:r>
              <a:rPr lang="en-GB" dirty="0" err="1" smtClean="0"/>
              <a:t>fortuna</a:t>
            </a:r>
            <a:r>
              <a:rPr lang="en-GB" dirty="0" smtClean="0"/>
              <a:t>’ from Carmina </a:t>
            </a:r>
            <a:r>
              <a:rPr lang="en-GB" dirty="0" err="1" smtClean="0"/>
              <a:t>Burana</a:t>
            </a:r>
            <a:endParaRPr lang="en-GB" dirty="0"/>
          </a:p>
        </p:txBody>
      </p:sp>
      <p:sp>
        <p:nvSpPr>
          <p:cNvPr id="6" name="Content Placeholder 5"/>
          <p:cNvSpPr>
            <a:spLocks noGrp="1"/>
          </p:cNvSpPr>
          <p:nvPr>
            <p:ph idx="1"/>
          </p:nvPr>
        </p:nvSpPr>
        <p:spPr/>
        <p:txBody>
          <a:bodyPr>
            <a:normAutofit fontScale="92500" lnSpcReduction="10000"/>
          </a:bodyPr>
          <a:lstStyle/>
          <a:p>
            <a:r>
              <a:rPr lang="en-GB" u="sng" dirty="0">
                <a:hlinkClick r:id="rId3"/>
              </a:rPr>
              <a:t>http://www.bbc.co.uk/programmes/articles/3Cj3llLqxGNB2jpd241vHwK</a:t>
            </a:r>
            <a:endParaRPr lang="en-GB" dirty="0"/>
          </a:p>
        </p:txBody>
      </p:sp>
      <p:pic>
        <p:nvPicPr>
          <p:cNvPr id="8" name="Picture Placeholder 7">
            <a:hlinkClick r:id="rId4"/>
          </p:cNvPr>
          <p:cNvPicPr>
            <a:picLocks noGrp="1" noChangeAspect="1"/>
          </p:cNvPicPr>
          <p:nvPr>
            <p:ph type="pic" sz="quarter" idx="13"/>
          </p:nvPr>
        </p:nvPicPr>
        <p:blipFill>
          <a:blip r:embed="rId5">
            <a:extLst>
              <a:ext uri="{28A0092B-C50C-407E-A947-70E740481C1C}">
                <a14:useLocalDpi xmlns:a14="http://schemas.microsoft.com/office/drawing/2010/main" val="0"/>
              </a:ext>
            </a:extLst>
          </a:blip>
          <a:stretch>
            <a:fillRect/>
          </a:stretch>
        </p:blipFill>
        <p:spPr>
          <a:xfrm>
            <a:off x="1786876" y="2056571"/>
            <a:ext cx="5527384" cy="3109154"/>
          </a:xfrm>
        </p:spPr>
      </p:pic>
    </p:spTree>
    <p:extLst>
      <p:ext uri="{BB962C8B-B14F-4D97-AF65-F5344CB8AC3E}">
        <p14:creationId xmlns:p14="http://schemas.microsoft.com/office/powerpoint/2010/main" val="28225577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dirty="0"/>
              <a:t>LESSON </a:t>
            </a:r>
            <a:r>
              <a:rPr lang="en-US" dirty="0" smtClean="0"/>
              <a:t>1</a:t>
            </a:r>
            <a:endParaRPr lang="en-US" dirty="0"/>
          </a:p>
        </p:txBody>
      </p:sp>
      <p:sp>
        <p:nvSpPr>
          <p:cNvPr id="3" name="Footer Placeholder 2"/>
          <p:cNvSpPr>
            <a:spLocks noGrp="1"/>
          </p:cNvSpPr>
          <p:nvPr>
            <p:ph type="ftr" sz="quarter" idx="11"/>
          </p:nvPr>
        </p:nvSpPr>
        <p:spPr/>
        <p:txBody>
          <a:bodyPr/>
          <a:lstStyle/>
          <a:p>
            <a:r>
              <a:rPr lang="en-US" dirty="0"/>
              <a:t>Copyright : Words - Rachel Leach, Design - BBC</a:t>
            </a:r>
          </a:p>
        </p:txBody>
      </p:sp>
      <p:sp>
        <p:nvSpPr>
          <p:cNvPr id="4" name="Slide Number Placeholder 3"/>
          <p:cNvSpPr>
            <a:spLocks noGrp="1"/>
          </p:cNvSpPr>
          <p:nvPr>
            <p:ph type="sldNum" sz="quarter" idx="12"/>
          </p:nvPr>
        </p:nvSpPr>
        <p:spPr/>
        <p:txBody>
          <a:bodyPr/>
          <a:lstStyle/>
          <a:p>
            <a:pPr algn="l"/>
            <a:fld id="{FCCA3061-2AE2-5E4F-A955-D3D92C168D6F}" type="slidenum">
              <a:rPr lang="en-US" smtClean="0"/>
              <a:pPr algn="l"/>
              <a:t>9</a:t>
            </a:fld>
            <a:endParaRPr lang="en-US" dirty="0"/>
          </a:p>
        </p:txBody>
      </p:sp>
      <p:sp>
        <p:nvSpPr>
          <p:cNvPr id="5" name="Title 4"/>
          <p:cNvSpPr>
            <a:spLocks noGrp="1"/>
          </p:cNvSpPr>
          <p:nvPr>
            <p:ph type="title"/>
          </p:nvPr>
        </p:nvSpPr>
        <p:spPr/>
        <p:txBody>
          <a:bodyPr/>
          <a:lstStyle/>
          <a:p>
            <a:pPr algn="ctr"/>
            <a:r>
              <a:rPr lang="en-GB" dirty="0" smtClean="0"/>
              <a:t>Listen/Watch the piece</a:t>
            </a:r>
            <a:endParaRPr lang="en-GB" dirty="0"/>
          </a:p>
        </p:txBody>
      </p:sp>
      <p:sp>
        <p:nvSpPr>
          <p:cNvPr id="10" name="TextBox 9"/>
          <p:cNvSpPr txBox="1"/>
          <p:nvPr/>
        </p:nvSpPr>
        <p:spPr>
          <a:xfrm>
            <a:off x="3343253" y="2812391"/>
            <a:ext cx="2290823" cy="369332"/>
          </a:xfrm>
          <a:prstGeom prst="rect">
            <a:avLst/>
          </a:prstGeom>
          <a:noFill/>
        </p:spPr>
        <p:txBody>
          <a:bodyPr wrap="square" rtlCol="0">
            <a:spAutoFit/>
          </a:bodyPr>
          <a:lstStyle/>
          <a:p>
            <a:pPr algn="ctr"/>
            <a:r>
              <a:rPr lang="en-GB" b="1" dirty="0" smtClean="0"/>
              <a:t>Listen to ‘O </a:t>
            </a:r>
            <a:r>
              <a:rPr lang="en-GB" b="1" dirty="0" err="1" smtClean="0"/>
              <a:t>fortuna</a:t>
            </a:r>
            <a:r>
              <a:rPr lang="en-GB" b="1" dirty="0" smtClean="0"/>
              <a:t>’</a:t>
            </a:r>
          </a:p>
        </p:txBody>
      </p:sp>
      <p:sp>
        <p:nvSpPr>
          <p:cNvPr id="11" name="TextBox 10"/>
          <p:cNvSpPr txBox="1"/>
          <p:nvPr/>
        </p:nvSpPr>
        <p:spPr>
          <a:xfrm>
            <a:off x="1074589" y="2166060"/>
            <a:ext cx="6828152" cy="646331"/>
          </a:xfrm>
          <a:prstGeom prst="rect">
            <a:avLst/>
          </a:prstGeom>
          <a:noFill/>
        </p:spPr>
        <p:txBody>
          <a:bodyPr wrap="square" rtlCol="0">
            <a:spAutoFit/>
          </a:bodyPr>
          <a:lstStyle/>
          <a:p>
            <a:r>
              <a:rPr lang="en-GB" dirty="0" smtClean="0"/>
              <a:t>Watch/listen to the opening of the full orchestral performance of</a:t>
            </a:r>
          </a:p>
          <a:p>
            <a:r>
              <a:rPr lang="en-GB" dirty="0" smtClean="0"/>
              <a:t> </a:t>
            </a:r>
            <a:r>
              <a:rPr lang="en-GB" dirty="0" smtClean="0">
                <a:hlinkClick r:id="rId5"/>
              </a:rPr>
              <a:t>‘O </a:t>
            </a:r>
            <a:r>
              <a:rPr lang="en-GB" dirty="0" err="1" smtClean="0">
                <a:hlinkClick r:id="rId5"/>
              </a:rPr>
              <a:t>fortuna</a:t>
            </a:r>
            <a:r>
              <a:rPr lang="en-GB" dirty="0" smtClean="0">
                <a:hlinkClick r:id="rId5"/>
              </a:rPr>
              <a:t>’ from Carmina </a:t>
            </a:r>
            <a:r>
              <a:rPr lang="en-GB" dirty="0" err="1" smtClean="0">
                <a:hlinkClick r:id="rId5"/>
              </a:rPr>
              <a:t>Burana</a:t>
            </a:r>
            <a:endParaRPr lang="en-GB" dirty="0"/>
          </a:p>
        </p:txBody>
      </p:sp>
      <p:sp>
        <p:nvSpPr>
          <p:cNvPr id="13" name="TextBox 12"/>
          <p:cNvSpPr txBox="1"/>
          <p:nvPr/>
        </p:nvSpPr>
        <p:spPr>
          <a:xfrm>
            <a:off x="1250133" y="2812391"/>
            <a:ext cx="6477064" cy="3139321"/>
          </a:xfrm>
          <a:prstGeom prst="rect">
            <a:avLst/>
          </a:prstGeom>
          <a:noFill/>
        </p:spPr>
        <p:txBody>
          <a:bodyPr wrap="square" rtlCol="0">
            <a:spAutoFit/>
          </a:bodyPr>
          <a:lstStyle/>
          <a:p>
            <a:pPr algn="ctr"/>
            <a:endParaRPr lang="en-GB" dirty="0" smtClean="0"/>
          </a:p>
          <a:p>
            <a:pPr algn="ctr"/>
            <a:endParaRPr lang="en-GB" dirty="0" smtClean="0"/>
          </a:p>
          <a:p>
            <a:pPr algn="ctr"/>
            <a:endParaRPr lang="en-GB" dirty="0"/>
          </a:p>
          <a:p>
            <a:pPr algn="ctr"/>
            <a:endParaRPr lang="en-GB" dirty="0" smtClean="0"/>
          </a:p>
          <a:p>
            <a:r>
              <a:rPr lang="en-GB" dirty="0" smtClean="0"/>
              <a:t>As you listen, you’ll hear three short sections of powerful music. This is a call to the goddess of fate. The words are: </a:t>
            </a:r>
          </a:p>
          <a:p>
            <a:pPr algn="just"/>
            <a:r>
              <a:rPr lang="en-GB" dirty="0" smtClean="0"/>
              <a:t>	O </a:t>
            </a:r>
            <a:r>
              <a:rPr lang="en-GB" dirty="0" err="1"/>
              <a:t>fortuna</a:t>
            </a:r>
            <a:r>
              <a:rPr lang="en-GB" dirty="0"/>
              <a:t>		</a:t>
            </a:r>
            <a:r>
              <a:rPr lang="en-GB" dirty="0" smtClean="0"/>
              <a:t>	</a:t>
            </a:r>
            <a:r>
              <a:rPr lang="en-GB" i="1" dirty="0" smtClean="0"/>
              <a:t>O </a:t>
            </a:r>
            <a:r>
              <a:rPr lang="en-GB" i="1" dirty="0" err="1" smtClean="0"/>
              <a:t>fortuna</a:t>
            </a:r>
            <a:endParaRPr lang="en-GB" i="1" dirty="0" smtClean="0"/>
          </a:p>
          <a:p>
            <a:pPr algn="just"/>
            <a:r>
              <a:rPr lang="en-GB" dirty="0" smtClean="0"/>
              <a:t>	</a:t>
            </a:r>
            <a:r>
              <a:rPr lang="en-GB" dirty="0" err="1" smtClean="0"/>
              <a:t>Velut</a:t>
            </a:r>
            <a:r>
              <a:rPr lang="en-GB" dirty="0" smtClean="0"/>
              <a:t> </a:t>
            </a:r>
            <a:r>
              <a:rPr lang="en-GB" dirty="0" err="1"/>
              <a:t>luna</a:t>
            </a:r>
            <a:r>
              <a:rPr lang="en-GB" dirty="0"/>
              <a:t>	</a:t>
            </a:r>
            <a:r>
              <a:rPr lang="en-GB" dirty="0" smtClean="0"/>
              <a:t>	</a:t>
            </a:r>
            <a:r>
              <a:rPr lang="en-GB" i="1" dirty="0" smtClean="0"/>
              <a:t>Like </a:t>
            </a:r>
            <a:r>
              <a:rPr lang="en-GB" i="1" dirty="0"/>
              <a:t>the </a:t>
            </a:r>
            <a:r>
              <a:rPr lang="en-GB" i="1" dirty="0" smtClean="0"/>
              <a:t>moon</a:t>
            </a:r>
          </a:p>
          <a:p>
            <a:pPr algn="just"/>
            <a:r>
              <a:rPr lang="en-GB" dirty="0" smtClean="0"/>
              <a:t>	</a:t>
            </a:r>
            <a:r>
              <a:rPr lang="en-GB" dirty="0" err="1" smtClean="0"/>
              <a:t>Statu</a:t>
            </a:r>
            <a:r>
              <a:rPr lang="en-GB" dirty="0" smtClean="0"/>
              <a:t> </a:t>
            </a:r>
            <a:r>
              <a:rPr lang="en-GB" dirty="0" err="1"/>
              <a:t>variabilis</a:t>
            </a:r>
            <a:r>
              <a:rPr lang="en-GB" dirty="0"/>
              <a:t>	</a:t>
            </a:r>
            <a:r>
              <a:rPr lang="en-GB" dirty="0" smtClean="0"/>
              <a:t>	</a:t>
            </a:r>
            <a:r>
              <a:rPr lang="en-GB" i="1" dirty="0" smtClean="0"/>
              <a:t>You </a:t>
            </a:r>
            <a:r>
              <a:rPr lang="en-GB" i="1" dirty="0"/>
              <a:t>are changeable</a:t>
            </a:r>
            <a:endParaRPr lang="en-GB" i="1" dirty="0" smtClean="0"/>
          </a:p>
          <a:p>
            <a:pPr algn="ctr"/>
            <a:endParaRPr lang="en-GB" dirty="0"/>
          </a:p>
          <a:p>
            <a:pPr algn="ctr"/>
            <a:r>
              <a:rPr lang="en-GB" dirty="0" smtClean="0"/>
              <a:t>Draw Fortuna and/or create a powerful pose to recreate her stance</a:t>
            </a:r>
            <a:endParaRPr lang="en-GB" dirty="0"/>
          </a:p>
        </p:txBody>
      </p:sp>
      <p:pic>
        <p:nvPicPr>
          <p:cNvPr id="1027" name="Picture 3" descr="C:\Users\unadks03\AppData\Local\Microsoft\Windows\Temporary Internet Files\Content.IE5\GSUMDBNB\pencil-1[1].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7788" y="5106892"/>
            <a:ext cx="1081697" cy="112181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3" descr="C:\Users\unadks03\AppData\Local\Microsoft\Windows\Temporary Internet Files\Content.IE5\GSUMDBNB\pencil-1[1].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400000" flipH="1" flipV="1">
            <a:off x="7396930" y="5086201"/>
            <a:ext cx="1115677" cy="1157059"/>
          </a:xfrm>
          <a:prstGeom prst="rect">
            <a:avLst/>
          </a:prstGeom>
          <a:noFill/>
          <a:extLst>
            <a:ext uri="{909E8E84-426E-40DD-AFC4-6F175D3DCCD1}">
              <a14:hiddenFill xmlns:a14="http://schemas.microsoft.com/office/drawing/2010/main">
                <a:solidFill>
                  <a:srgbClr val="FFFFFF"/>
                </a:solidFill>
              </a14:hiddenFill>
            </a:ext>
          </a:extLst>
        </p:spPr>
      </p:pic>
      <p:pic>
        <p:nvPicPr>
          <p:cNvPr id="6" name="Orff.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183865" y="3074616"/>
            <a:ext cx="609600" cy="609600"/>
          </a:xfrm>
          <a:prstGeom prst="rect">
            <a:avLst/>
          </a:prstGeom>
        </p:spPr>
      </p:pic>
    </p:spTree>
    <p:extLst>
      <p:ext uri="{BB962C8B-B14F-4D97-AF65-F5344CB8AC3E}">
        <p14:creationId xmlns:p14="http://schemas.microsoft.com/office/powerpoint/2010/main" val="194044275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60584"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theme/theme1.xml><?xml version="1.0" encoding="utf-8"?>
<a:theme xmlns:a="http://schemas.openxmlformats.org/drawingml/2006/main" name="TenP 2017 Test v2b">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TenP 2017 Test v2b.potx</Template>
  <TotalTime>2092</TotalTime>
  <Words>657</Words>
  <Application>Microsoft Office PowerPoint</Application>
  <PresentationFormat>On-screen Show (4:3)</PresentationFormat>
  <Paragraphs>195</Paragraphs>
  <Slides>9</Slides>
  <Notes>9</Notes>
  <HiddenSlides>0</HiddenSlides>
  <MMClips>1</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9</vt:i4>
      </vt:variant>
    </vt:vector>
  </HeadingPairs>
  <TitlesOfParts>
    <vt:vector size="17" baseType="lpstr">
      <vt:lpstr>Arial</vt:lpstr>
      <vt:lpstr>Calibre Regular</vt:lpstr>
      <vt:lpstr>Calibre Semibold</vt:lpstr>
      <vt:lpstr>Calibri</vt:lpstr>
      <vt:lpstr>Gill Sans</vt:lpstr>
      <vt:lpstr>Wingdings</vt:lpstr>
      <vt:lpstr>TenP 2017 Test v2b</vt:lpstr>
      <vt:lpstr>Office Theme</vt:lpstr>
      <vt:lpstr>PowerPoint Presentation</vt:lpstr>
      <vt:lpstr>Lesson outcomes</vt:lpstr>
      <vt:lpstr>Curriculum checklist</vt:lpstr>
      <vt:lpstr>Glossary of music terms</vt:lpstr>
      <vt:lpstr>PowerPoint Presentation</vt:lpstr>
      <vt:lpstr>Background – the composer</vt:lpstr>
      <vt:lpstr>Background – the music</vt:lpstr>
      <vt:lpstr>Get to know Orff’s  ‘O fortuna’ from Carmina Burana</vt:lpstr>
      <vt:lpstr>Listen/Watch the piece</vt:lpstr>
    </vt:vector>
  </TitlesOfParts>
  <Company>BBC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Lindsay Warmington</dc:creator>
  <cp:lastModifiedBy>Kate Mackrell</cp:lastModifiedBy>
  <cp:revision>120</cp:revision>
  <cp:lastPrinted>2017-09-08T11:19:58Z</cp:lastPrinted>
  <dcterms:created xsi:type="dcterms:W3CDTF">2017-08-23T12:43:02Z</dcterms:created>
  <dcterms:modified xsi:type="dcterms:W3CDTF">2020-07-02T14:31:01Z</dcterms:modified>
</cp:coreProperties>
</file>