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64" r:id="rId5"/>
    <p:sldId id="257" r:id="rId6"/>
    <p:sldId id="258" r:id="rId7"/>
    <p:sldId id="259" r:id="rId8"/>
    <p:sldId id="260" r:id="rId9"/>
    <p:sldId id="261" r:id="rId10"/>
    <p:sldId id="262" r:id="rId11"/>
    <p:sldId id="263"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81" autoAdjust="0"/>
    <p:restoredTop sz="94660"/>
  </p:normalViewPr>
  <p:slideViewPr>
    <p:cSldViewPr snapToGrid="0">
      <p:cViewPr varScale="1">
        <p:scale>
          <a:sx n="63" d="100"/>
          <a:sy n="63" d="100"/>
        </p:scale>
        <p:origin x="88"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D6D1A73-2A8F-4097-8096-A0BD855E0D0A}" type="datetimeFigureOut">
              <a:rPr lang="en-GB" smtClean="0"/>
              <a:t>17/06/2021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5D4D11-2006-40ED-8E11-BA5D584970D1}" type="slidenum">
              <a:rPr lang="en-GB" smtClean="0"/>
              <a:t>‹#›</a:t>
            </a:fld>
            <a:endParaRPr lang="en-GB"/>
          </a:p>
        </p:txBody>
      </p:sp>
    </p:spTree>
    <p:extLst>
      <p:ext uri="{BB962C8B-B14F-4D97-AF65-F5344CB8AC3E}">
        <p14:creationId xmlns:p14="http://schemas.microsoft.com/office/powerpoint/2010/main" val="32605649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D6D1A73-2A8F-4097-8096-A0BD855E0D0A}" type="datetimeFigureOut">
              <a:rPr lang="en-GB" smtClean="0"/>
              <a:t>17/06/2021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5D4D11-2006-40ED-8E11-BA5D584970D1}" type="slidenum">
              <a:rPr lang="en-GB" smtClean="0"/>
              <a:t>‹#›</a:t>
            </a:fld>
            <a:endParaRPr lang="en-GB"/>
          </a:p>
        </p:txBody>
      </p:sp>
    </p:spTree>
    <p:extLst>
      <p:ext uri="{BB962C8B-B14F-4D97-AF65-F5344CB8AC3E}">
        <p14:creationId xmlns:p14="http://schemas.microsoft.com/office/powerpoint/2010/main" val="33965351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D6D1A73-2A8F-4097-8096-A0BD855E0D0A}" type="datetimeFigureOut">
              <a:rPr lang="en-GB" smtClean="0"/>
              <a:t>17/06/2021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5D4D11-2006-40ED-8E11-BA5D584970D1}" type="slidenum">
              <a:rPr lang="en-GB" smtClean="0"/>
              <a:t>‹#›</a:t>
            </a:fld>
            <a:endParaRPr lang="en-GB"/>
          </a:p>
        </p:txBody>
      </p:sp>
    </p:spTree>
    <p:extLst>
      <p:ext uri="{BB962C8B-B14F-4D97-AF65-F5344CB8AC3E}">
        <p14:creationId xmlns:p14="http://schemas.microsoft.com/office/powerpoint/2010/main" val="28288139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D6D1A73-2A8F-4097-8096-A0BD855E0D0A}" type="datetimeFigureOut">
              <a:rPr lang="en-GB" smtClean="0"/>
              <a:t>17/06/2021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85D4D11-2006-40ED-8E11-BA5D584970D1}" type="slidenum">
              <a:rPr lang="en-GB" smtClean="0"/>
              <a:t>‹#›</a:t>
            </a:fld>
            <a:endParaRPr lang="en-GB"/>
          </a:p>
        </p:txBody>
      </p:sp>
    </p:spTree>
    <p:extLst>
      <p:ext uri="{BB962C8B-B14F-4D97-AF65-F5344CB8AC3E}">
        <p14:creationId xmlns:p14="http://schemas.microsoft.com/office/powerpoint/2010/main" val="16666618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D6D1A73-2A8F-4097-8096-A0BD855E0D0A}" type="datetimeFigureOut">
              <a:rPr lang="en-GB" smtClean="0"/>
              <a:t>17/06/2021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85D4D11-2006-40ED-8E11-BA5D584970D1}" type="slidenum">
              <a:rPr lang="en-GB" smtClean="0"/>
              <a:t>‹#›</a:t>
            </a:fld>
            <a:endParaRPr lang="en-GB"/>
          </a:p>
        </p:txBody>
      </p:sp>
    </p:spTree>
    <p:extLst>
      <p:ext uri="{BB962C8B-B14F-4D97-AF65-F5344CB8AC3E}">
        <p14:creationId xmlns:p14="http://schemas.microsoft.com/office/powerpoint/2010/main" val="19349950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D6D1A73-2A8F-4097-8096-A0BD855E0D0A}" type="datetimeFigureOut">
              <a:rPr lang="en-GB" smtClean="0"/>
              <a:t>17/06/2021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85D4D11-2006-40ED-8E11-BA5D584970D1}" type="slidenum">
              <a:rPr lang="en-GB" smtClean="0"/>
              <a:t>‹#›</a:t>
            </a:fld>
            <a:endParaRPr lang="en-GB"/>
          </a:p>
        </p:txBody>
      </p:sp>
    </p:spTree>
    <p:extLst>
      <p:ext uri="{BB962C8B-B14F-4D97-AF65-F5344CB8AC3E}">
        <p14:creationId xmlns:p14="http://schemas.microsoft.com/office/powerpoint/2010/main" val="3035221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6D1A73-2A8F-4097-8096-A0BD855E0D0A}" type="datetimeFigureOut">
              <a:rPr lang="en-GB" smtClean="0"/>
              <a:t>17/06/2021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85D4D11-2006-40ED-8E11-BA5D584970D1}" type="slidenum">
              <a:rPr lang="en-GB" smtClean="0"/>
              <a:t>‹#›</a:t>
            </a:fld>
            <a:endParaRPr lang="en-GB"/>
          </a:p>
        </p:txBody>
      </p:sp>
    </p:spTree>
    <p:extLst>
      <p:ext uri="{BB962C8B-B14F-4D97-AF65-F5344CB8AC3E}">
        <p14:creationId xmlns:p14="http://schemas.microsoft.com/office/powerpoint/2010/main" val="11012260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D6D1A73-2A8F-4097-8096-A0BD855E0D0A}" type="datetimeFigureOut">
              <a:rPr lang="en-GB" smtClean="0"/>
              <a:t>17/06/2021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85D4D11-2006-40ED-8E11-BA5D584970D1}" type="slidenum">
              <a:rPr lang="en-GB" smtClean="0"/>
              <a:t>‹#›</a:t>
            </a:fld>
            <a:endParaRPr lang="en-GB"/>
          </a:p>
        </p:txBody>
      </p:sp>
    </p:spTree>
    <p:extLst>
      <p:ext uri="{BB962C8B-B14F-4D97-AF65-F5344CB8AC3E}">
        <p14:creationId xmlns:p14="http://schemas.microsoft.com/office/powerpoint/2010/main" val="392476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D6D1A73-2A8F-4097-8096-A0BD855E0D0A}" type="datetimeFigureOut">
              <a:rPr lang="en-GB" smtClean="0"/>
              <a:t>17/06/2021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85D4D11-2006-40ED-8E11-BA5D584970D1}" type="slidenum">
              <a:rPr lang="en-GB" smtClean="0"/>
              <a:t>‹#›</a:t>
            </a:fld>
            <a:endParaRPr lang="en-GB"/>
          </a:p>
        </p:txBody>
      </p:sp>
    </p:spTree>
    <p:extLst>
      <p:ext uri="{BB962C8B-B14F-4D97-AF65-F5344CB8AC3E}">
        <p14:creationId xmlns:p14="http://schemas.microsoft.com/office/powerpoint/2010/main" val="26099226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D6D1A73-2A8F-4097-8096-A0BD855E0D0A}" type="datetimeFigureOut">
              <a:rPr lang="en-GB" smtClean="0"/>
              <a:t>17/06/2021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5D4D11-2006-40ED-8E11-BA5D584970D1}" type="slidenum">
              <a:rPr lang="en-GB" smtClean="0"/>
              <a:t>‹#›</a:t>
            </a:fld>
            <a:endParaRPr lang="en-GB"/>
          </a:p>
        </p:txBody>
      </p:sp>
    </p:spTree>
    <p:extLst>
      <p:ext uri="{BB962C8B-B14F-4D97-AF65-F5344CB8AC3E}">
        <p14:creationId xmlns:p14="http://schemas.microsoft.com/office/powerpoint/2010/main" val="6852696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D6D1A73-2A8F-4097-8096-A0BD855E0D0A}" type="datetimeFigureOut">
              <a:rPr lang="en-GB" smtClean="0"/>
              <a:t>17/06/2021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5D4D11-2006-40ED-8E11-BA5D584970D1}" type="slidenum">
              <a:rPr lang="en-GB" smtClean="0"/>
              <a:t>‹#›</a:t>
            </a:fld>
            <a:endParaRPr lang="en-GB"/>
          </a:p>
        </p:txBody>
      </p:sp>
    </p:spTree>
    <p:extLst>
      <p:ext uri="{BB962C8B-B14F-4D97-AF65-F5344CB8AC3E}">
        <p14:creationId xmlns:p14="http://schemas.microsoft.com/office/powerpoint/2010/main" val="7649932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6D1A73-2A8F-4097-8096-A0BD855E0D0A}" type="datetimeFigureOut">
              <a:rPr lang="en-GB" smtClean="0"/>
              <a:t>17/06/2021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5D4D11-2006-40ED-8E11-BA5D584970D1}" type="slidenum">
              <a:rPr lang="en-GB" smtClean="0"/>
              <a:t>‹#›</a:t>
            </a:fld>
            <a:endParaRPr lang="en-GB"/>
          </a:p>
        </p:txBody>
      </p:sp>
    </p:spTree>
    <p:extLst>
      <p:ext uri="{BB962C8B-B14F-4D97-AF65-F5344CB8AC3E}">
        <p14:creationId xmlns:p14="http://schemas.microsoft.com/office/powerpoint/2010/main" val="27357442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66226" y="1270615"/>
            <a:ext cx="6801798" cy="2585323"/>
          </a:xfrm>
          <a:prstGeom prst="rect">
            <a:avLst/>
          </a:prstGeom>
          <a:noFill/>
        </p:spPr>
        <p:txBody>
          <a:bodyPr wrap="none" lIns="91440" tIns="45720" rIns="91440" bIns="45720">
            <a:spAutoFit/>
          </a:bodyPr>
          <a:lstStyle/>
          <a:p>
            <a:pPr algn="ctr"/>
            <a:r>
              <a:rPr lang="en-US" sz="5400" b="1" u="sng" cap="none" spc="0" dirty="0" smtClean="0">
                <a:ln w="0"/>
                <a:solidFill>
                  <a:schemeClr val="tx1"/>
                </a:solidFill>
                <a:effectLst>
                  <a:outerShdw blurRad="38100" dist="19050" dir="2700000" algn="tl" rotWithShape="0">
                    <a:schemeClr val="dk1">
                      <a:alpha val="40000"/>
                    </a:schemeClr>
                  </a:outerShdw>
                </a:effectLst>
              </a:rPr>
              <a:t>Monday 21</a:t>
            </a:r>
            <a:r>
              <a:rPr lang="en-US" sz="5400" b="1" u="sng" cap="none" spc="0" baseline="30000" dirty="0" smtClean="0">
                <a:ln w="0"/>
                <a:solidFill>
                  <a:schemeClr val="tx1"/>
                </a:solidFill>
                <a:effectLst>
                  <a:outerShdw blurRad="38100" dist="19050" dir="2700000" algn="tl" rotWithShape="0">
                    <a:schemeClr val="dk1">
                      <a:alpha val="40000"/>
                    </a:schemeClr>
                  </a:outerShdw>
                </a:effectLst>
              </a:rPr>
              <a:t>st</a:t>
            </a:r>
            <a:r>
              <a:rPr lang="en-US" sz="5400" b="1" u="sng" cap="none" spc="0" dirty="0" smtClean="0">
                <a:ln w="0"/>
                <a:solidFill>
                  <a:schemeClr val="tx1"/>
                </a:solidFill>
                <a:effectLst>
                  <a:outerShdw blurRad="38100" dist="19050" dir="2700000" algn="tl" rotWithShape="0">
                    <a:schemeClr val="dk1">
                      <a:alpha val="40000"/>
                    </a:schemeClr>
                  </a:outerShdw>
                </a:effectLst>
              </a:rPr>
              <a:t> June 2021</a:t>
            </a:r>
          </a:p>
          <a:p>
            <a:pPr algn="ctr"/>
            <a:r>
              <a:rPr lang="en-US" sz="5400" b="1" u="sng" dirty="0" smtClean="0">
                <a:ln w="0"/>
                <a:effectLst>
                  <a:outerShdw blurRad="38100" dist="19050" dir="2700000" algn="tl" rotWithShape="0">
                    <a:schemeClr val="dk1">
                      <a:alpha val="40000"/>
                    </a:schemeClr>
                  </a:outerShdw>
                </a:effectLst>
              </a:rPr>
              <a:t>LO: To </a:t>
            </a:r>
            <a:r>
              <a:rPr lang="en-US" sz="5400" b="1" u="sng" dirty="0" err="1" smtClean="0">
                <a:ln w="0"/>
                <a:effectLst>
                  <a:outerShdw blurRad="38100" dist="19050" dir="2700000" algn="tl" rotWithShape="0">
                    <a:schemeClr val="dk1">
                      <a:alpha val="40000"/>
                    </a:schemeClr>
                  </a:outerShdw>
                </a:effectLst>
              </a:rPr>
              <a:t>analyse</a:t>
            </a:r>
            <a:r>
              <a:rPr lang="en-US" sz="5400" b="1" u="sng" dirty="0" smtClean="0">
                <a:ln w="0"/>
                <a:effectLst>
                  <a:outerShdw blurRad="38100" dist="19050" dir="2700000" algn="tl" rotWithShape="0">
                    <a:schemeClr val="dk1">
                      <a:alpha val="40000"/>
                    </a:schemeClr>
                  </a:outerShdw>
                </a:effectLst>
              </a:rPr>
              <a:t> writing</a:t>
            </a:r>
          </a:p>
          <a:p>
            <a:pPr algn="ctr"/>
            <a:r>
              <a:rPr lang="en-US" sz="5400" b="1" u="sng" cap="none" spc="0" dirty="0" smtClean="0">
                <a:ln w="0"/>
                <a:solidFill>
                  <a:schemeClr val="tx1"/>
                </a:solidFill>
                <a:effectLst>
                  <a:outerShdw blurRad="38100" dist="19050" dir="2700000" algn="tl" rotWithShape="0">
                    <a:schemeClr val="dk1">
                      <a:alpha val="40000"/>
                    </a:schemeClr>
                  </a:outerShdw>
                </a:effectLst>
              </a:rPr>
              <a:t>C: Recounts</a:t>
            </a:r>
            <a:endParaRPr lang="en-US" sz="5400" b="1" u="sng"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6099774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919288" y="476250"/>
            <a:ext cx="8280400" cy="1296988"/>
          </a:xfrm>
          <a:prstGeom prst="roundRect">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8000" dirty="0">
                <a:solidFill>
                  <a:srgbClr val="FFFF00"/>
                </a:solidFill>
              </a:rPr>
              <a:t>RECOUNTS</a:t>
            </a:r>
          </a:p>
        </p:txBody>
      </p:sp>
      <p:sp>
        <p:nvSpPr>
          <p:cNvPr id="4" name="Cloud 3"/>
          <p:cNvSpPr/>
          <p:nvPr/>
        </p:nvSpPr>
        <p:spPr>
          <a:xfrm rot="20969472">
            <a:off x="1593850" y="2425700"/>
            <a:ext cx="3208338" cy="1728788"/>
          </a:xfrm>
          <a:prstGeom prst="clou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3600" dirty="0">
                <a:solidFill>
                  <a:schemeClr val="tx1"/>
                </a:solidFill>
              </a:rPr>
              <a:t>What is a recount?</a:t>
            </a:r>
            <a:endParaRPr lang="en-GB" sz="3600" dirty="0">
              <a:solidFill>
                <a:schemeClr val="tx1"/>
              </a:solidFill>
            </a:endParaRPr>
          </a:p>
        </p:txBody>
      </p:sp>
      <p:sp>
        <p:nvSpPr>
          <p:cNvPr id="5" name="Cloud 4"/>
          <p:cNvSpPr/>
          <p:nvPr/>
        </p:nvSpPr>
        <p:spPr>
          <a:xfrm rot="1265940">
            <a:off x="7051675" y="2592388"/>
            <a:ext cx="3411538" cy="1770062"/>
          </a:xfrm>
          <a:prstGeom prst="clou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3600" dirty="0">
                <a:solidFill>
                  <a:schemeClr val="tx1"/>
                </a:solidFill>
              </a:rPr>
              <a:t>Structure?</a:t>
            </a:r>
            <a:endParaRPr lang="en-GB" sz="3600" dirty="0">
              <a:solidFill>
                <a:schemeClr val="tx1"/>
              </a:solidFill>
            </a:endParaRPr>
          </a:p>
        </p:txBody>
      </p:sp>
      <p:sp>
        <p:nvSpPr>
          <p:cNvPr id="6" name="Cloud 5"/>
          <p:cNvSpPr/>
          <p:nvPr/>
        </p:nvSpPr>
        <p:spPr>
          <a:xfrm>
            <a:off x="1884363" y="4605338"/>
            <a:ext cx="2627312" cy="1727200"/>
          </a:xfrm>
          <a:prstGeom prst="clou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3600" dirty="0">
                <a:solidFill>
                  <a:schemeClr val="tx1"/>
                </a:solidFill>
              </a:rPr>
              <a:t>1</a:t>
            </a:r>
            <a:r>
              <a:rPr lang="en-GB" sz="3600" baseline="30000" dirty="0">
                <a:solidFill>
                  <a:schemeClr val="tx1"/>
                </a:solidFill>
              </a:rPr>
              <a:t>st</a:t>
            </a:r>
            <a:r>
              <a:rPr lang="en-GB" sz="3600" dirty="0">
                <a:solidFill>
                  <a:schemeClr val="tx1"/>
                </a:solidFill>
              </a:rPr>
              <a:t> / 3</a:t>
            </a:r>
            <a:r>
              <a:rPr lang="en-GB" sz="3600" baseline="30000" dirty="0">
                <a:solidFill>
                  <a:schemeClr val="tx1"/>
                </a:solidFill>
              </a:rPr>
              <a:t>rd</a:t>
            </a:r>
            <a:r>
              <a:rPr lang="en-GB" sz="3600" dirty="0">
                <a:solidFill>
                  <a:schemeClr val="tx1"/>
                </a:solidFill>
              </a:rPr>
              <a:t> person?</a:t>
            </a:r>
            <a:endParaRPr lang="en-GB" sz="3600" dirty="0">
              <a:solidFill>
                <a:schemeClr val="tx1"/>
              </a:solidFill>
            </a:endParaRPr>
          </a:p>
        </p:txBody>
      </p:sp>
      <p:sp>
        <p:nvSpPr>
          <p:cNvPr id="7" name="Cloud 6"/>
          <p:cNvSpPr/>
          <p:nvPr/>
        </p:nvSpPr>
        <p:spPr>
          <a:xfrm rot="1053284">
            <a:off x="4208464" y="3698875"/>
            <a:ext cx="3895725" cy="1811338"/>
          </a:xfrm>
          <a:prstGeom prst="clou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3600" dirty="0">
                <a:solidFill>
                  <a:schemeClr val="tx1"/>
                </a:solidFill>
              </a:rPr>
              <a:t>Vocabulary?</a:t>
            </a:r>
            <a:endParaRPr lang="en-GB" sz="3600" dirty="0">
              <a:solidFill>
                <a:schemeClr val="tx1"/>
              </a:solidFill>
            </a:endParaRPr>
          </a:p>
        </p:txBody>
      </p:sp>
      <p:sp>
        <p:nvSpPr>
          <p:cNvPr id="8" name="Cloud 7"/>
          <p:cNvSpPr/>
          <p:nvPr/>
        </p:nvSpPr>
        <p:spPr>
          <a:xfrm rot="20850575">
            <a:off x="7519988" y="5065713"/>
            <a:ext cx="3016250" cy="1543050"/>
          </a:xfrm>
          <a:prstGeom prst="clou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sz="3600" dirty="0">
                <a:solidFill>
                  <a:schemeClr val="tx1"/>
                </a:solidFill>
              </a:rPr>
              <a:t>Purpose?</a:t>
            </a:r>
            <a:endParaRPr lang="en-GB" sz="3600" dirty="0">
              <a:solidFill>
                <a:schemeClr val="tx1"/>
              </a:solidFill>
            </a:endParaRPr>
          </a:p>
        </p:txBody>
      </p:sp>
    </p:spTree>
    <p:extLst>
      <p:ext uri="{BB962C8B-B14F-4D97-AF65-F5344CB8AC3E}">
        <p14:creationId xmlns:p14="http://schemas.microsoft.com/office/powerpoint/2010/main" val="13428094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919288" y="476251"/>
            <a:ext cx="8280400" cy="828675"/>
          </a:xfrm>
          <a:prstGeom prst="roundRect">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800" dirty="0">
                <a:solidFill>
                  <a:srgbClr val="FFFF00"/>
                </a:solidFill>
              </a:rPr>
              <a:t>Starter – Verbal Recounts</a:t>
            </a:r>
          </a:p>
        </p:txBody>
      </p:sp>
      <p:sp>
        <p:nvSpPr>
          <p:cNvPr id="3075" name="TextBox 4"/>
          <p:cNvSpPr txBox="1">
            <a:spLocks noChangeArrowheads="1"/>
          </p:cNvSpPr>
          <p:nvPr/>
        </p:nvSpPr>
        <p:spPr bwMode="auto">
          <a:xfrm>
            <a:off x="1919288" y="1700214"/>
            <a:ext cx="8280400" cy="397033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n-GB" altLang="en-US" sz="3600"/>
              <a:t>Take it in turns to tell your talking partner what you did at the weekend. </a:t>
            </a:r>
          </a:p>
          <a:p>
            <a:pPr eaLnBrk="1" hangingPunct="1"/>
            <a:endParaRPr lang="en-GB" altLang="en-US" sz="3600"/>
          </a:p>
          <a:p>
            <a:pPr eaLnBrk="1" hangingPunct="1"/>
            <a:r>
              <a:rPr lang="en-GB" altLang="en-US" sz="3600"/>
              <a:t>Think about the best way to start, how you should talk about what you did and how to finish.</a:t>
            </a:r>
          </a:p>
          <a:p>
            <a:pPr eaLnBrk="1" hangingPunct="1"/>
            <a:endParaRPr lang="en-GB" altLang="en-US" sz="3600"/>
          </a:p>
        </p:txBody>
      </p:sp>
    </p:spTree>
    <p:extLst>
      <p:ext uri="{BB962C8B-B14F-4D97-AF65-F5344CB8AC3E}">
        <p14:creationId xmlns:p14="http://schemas.microsoft.com/office/powerpoint/2010/main" val="37104710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919288" y="476251"/>
            <a:ext cx="8280400" cy="1152525"/>
          </a:xfrm>
          <a:prstGeom prst="roundRect">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800" dirty="0">
                <a:solidFill>
                  <a:srgbClr val="FFFF00"/>
                </a:solidFill>
              </a:rPr>
              <a:t>Recount or Not a Recount?</a:t>
            </a:r>
          </a:p>
        </p:txBody>
      </p:sp>
      <p:sp>
        <p:nvSpPr>
          <p:cNvPr id="4099" name="TextBox 4"/>
          <p:cNvSpPr txBox="1">
            <a:spLocks noChangeArrowheads="1"/>
          </p:cNvSpPr>
          <p:nvPr/>
        </p:nvSpPr>
        <p:spPr bwMode="auto">
          <a:xfrm>
            <a:off x="1919289" y="2492376"/>
            <a:ext cx="8353425" cy="286226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n-GB" altLang="en-US" sz="3600"/>
              <a:t>Percy stepped through the magic doorway. As the orange light flowed over his body, he felt himself being transported to Calbora, the distant planet he had come to know so well.</a:t>
            </a:r>
          </a:p>
        </p:txBody>
      </p:sp>
      <p:sp>
        <p:nvSpPr>
          <p:cNvPr id="6" name="TextBox 5"/>
          <p:cNvSpPr txBox="1">
            <a:spLocks noChangeArrowheads="1"/>
          </p:cNvSpPr>
          <p:nvPr/>
        </p:nvSpPr>
        <p:spPr bwMode="auto">
          <a:xfrm rot="19579820">
            <a:off x="2063750" y="3262314"/>
            <a:ext cx="8064500" cy="1323975"/>
          </a:xfrm>
          <a:prstGeom prst="rect">
            <a:avLst/>
          </a:prstGeom>
          <a:solidFill>
            <a:srgbClr val="FF0000"/>
          </a:solidFill>
          <a:ln w="76200">
            <a:solidFill>
              <a:schemeClr val="tx1"/>
            </a:solidFill>
            <a:miter lim="800000"/>
            <a:headEnd/>
            <a:tailEnd/>
          </a:ln>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eaLnBrk="1" hangingPunct="1"/>
            <a:r>
              <a:rPr lang="en-GB" altLang="en-US" sz="8000">
                <a:solidFill>
                  <a:schemeClr val="bg1"/>
                </a:solidFill>
              </a:rPr>
              <a:t>NOT A RECOUNT</a:t>
            </a:r>
          </a:p>
        </p:txBody>
      </p:sp>
    </p:spTree>
    <p:extLst>
      <p:ext uri="{BB962C8B-B14F-4D97-AF65-F5344CB8AC3E}">
        <p14:creationId xmlns:p14="http://schemas.microsoft.com/office/powerpoint/2010/main" val="13201926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Box 3"/>
          <p:cNvSpPr txBox="1">
            <a:spLocks noChangeArrowheads="1"/>
          </p:cNvSpPr>
          <p:nvPr/>
        </p:nvSpPr>
        <p:spPr bwMode="auto">
          <a:xfrm>
            <a:off x="1919289" y="2492375"/>
            <a:ext cx="8353425" cy="397033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n-GB" altLang="en-US" sz="3600"/>
              <a:t>It was a cold and rainy when I woke up on Saturday, but it didn’t matter – we were going to Disneyland! Well, we wouldn’t be there until the next day, but my Mum, Dad, brother and I couldn’t wait. Half an hour later, after breakfast, Dad started to pack the car.</a:t>
            </a:r>
          </a:p>
        </p:txBody>
      </p:sp>
      <p:sp>
        <p:nvSpPr>
          <p:cNvPr id="5" name="Rounded Rectangle 4"/>
          <p:cNvSpPr/>
          <p:nvPr/>
        </p:nvSpPr>
        <p:spPr>
          <a:xfrm>
            <a:off x="1919288" y="476251"/>
            <a:ext cx="8280400" cy="1152525"/>
          </a:xfrm>
          <a:prstGeom prst="roundRect">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800" dirty="0">
                <a:solidFill>
                  <a:srgbClr val="FFFF00"/>
                </a:solidFill>
              </a:rPr>
              <a:t>Recount or Not a Recount?</a:t>
            </a:r>
          </a:p>
        </p:txBody>
      </p:sp>
      <p:sp>
        <p:nvSpPr>
          <p:cNvPr id="6" name="TextBox 5"/>
          <p:cNvSpPr txBox="1">
            <a:spLocks noChangeArrowheads="1"/>
          </p:cNvSpPr>
          <p:nvPr/>
        </p:nvSpPr>
        <p:spPr bwMode="auto">
          <a:xfrm rot="19579820">
            <a:off x="2063750" y="3262314"/>
            <a:ext cx="8064500" cy="1323975"/>
          </a:xfrm>
          <a:prstGeom prst="rect">
            <a:avLst/>
          </a:prstGeom>
          <a:solidFill>
            <a:srgbClr val="00B050"/>
          </a:solidFill>
          <a:ln w="76200">
            <a:solidFill>
              <a:schemeClr val="tx1"/>
            </a:solidFill>
            <a:miter lim="800000"/>
            <a:headEnd/>
            <a:tailEnd/>
          </a:ln>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eaLnBrk="1" hangingPunct="1"/>
            <a:r>
              <a:rPr lang="en-GB" altLang="en-US" sz="8000">
                <a:solidFill>
                  <a:schemeClr val="bg1"/>
                </a:solidFill>
              </a:rPr>
              <a:t>RECOUNT</a:t>
            </a:r>
          </a:p>
        </p:txBody>
      </p:sp>
    </p:spTree>
    <p:extLst>
      <p:ext uri="{BB962C8B-B14F-4D97-AF65-F5344CB8AC3E}">
        <p14:creationId xmlns:p14="http://schemas.microsoft.com/office/powerpoint/2010/main" val="4867183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919288" y="476251"/>
            <a:ext cx="8280400" cy="1152525"/>
          </a:xfrm>
          <a:prstGeom prst="roundRect">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800" dirty="0">
                <a:solidFill>
                  <a:srgbClr val="FFFF00"/>
                </a:solidFill>
              </a:rPr>
              <a:t>Recount or Not a Recount?</a:t>
            </a:r>
          </a:p>
        </p:txBody>
      </p:sp>
      <p:sp>
        <p:nvSpPr>
          <p:cNvPr id="6147" name="TextBox 4"/>
          <p:cNvSpPr txBox="1">
            <a:spLocks noChangeArrowheads="1"/>
          </p:cNvSpPr>
          <p:nvPr/>
        </p:nvSpPr>
        <p:spPr bwMode="auto">
          <a:xfrm>
            <a:off x="1919289" y="1989139"/>
            <a:ext cx="8353425" cy="397033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n-GB" altLang="en-US" sz="3600"/>
              <a:t>Winter arrives in Antarctica in March. The continent is in the Southern Hemisphere and has seasons that are opposite those in the north. Emperor penguins are the largest of the 17 species, or kinds, of penguins, and they spend their entire lives on Antarctic ice and in its waters.</a:t>
            </a:r>
          </a:p>
        </p:txBody>
      </p:sp>
      <p:sp>
        <p:nvSpPr>
          <p:cNvPr id="6" name="TextBox 5"/>
          <p:cNvSpPr txBox="1">
            <a:spLocks noChangeArrowheads="1"/>
          </p:cNvSpPr>
          <p:nvPr/>
        </p:nvSpPr>
        <p:spPr bwMode="auto">
          <a:xfrm rot="19579820">
            <a:off x="2063750" y="3262314"/>
            <a:ext cx="8064500" cy="1323975"/>
          </a:xfrm>
          <a:prstGeom prst="rect">
            <a:avLst/>
          </a:prstGeom>
          <a:solidFill>
            <a:srgbClr val="FF0000"/>
          </a:solidFill>
          <a:ln w="76200">
            <a:solidFill>
              <a:schemeClr val="tx1"/>
            </a:solidFill>
            <a:miter lim="800000"/>
            <a:headEnd/>
            <a:tailEnd/>
          </a:ln>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eaLnBrk="1" hangingPunct="1"/>
            <a:r>
              <a:rPr lang="en-GB" altLang="en-US" sz="8000">
                <a:solidFill>
                  <a:schemeClr val="bg1"/>
                </a:solidFill>
              </a:rPr>
              <a:t>NOT A RECOUNT</a:t>
            </a:r>
          </a:p>
        </p:txBody>
      </p:sp>
    </p:spTree>
    <p:extLst>
      <p:ext uri="{BB962C8B-B14F-4D97-AF65-F5344CB8AC3E}">
        <p14:creationId xmlns:p14="http://schemas.microsoft.com/office/powerpoint/2010/main" val="380588975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1925639" y="333375"/>
            <a:ext cx="8281987" cy="1079500"/>
          </a:xfrm>
          <a:prstGeom prst="roundRect">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000" u="sng" dirty="0">
                <a:solidFill>
                  <a:srgbClr val="FFFF00"/>
                </a:solidFill>
              </a:rPr>
              <a:t>WALT : Identify features of a recount</a:t>
            </a:r>
          </a:p>
        </p:txBody>
      </p:sp>
      <p:sp>
        <p:nvSpPr>
          <p:cNvPr id="10" name="TextBox 9"/>
          <p:cNvSpPr txBox="1">
            <a:spLocks noChangeArrowheads="1"/>
          </p:cNvSpPr>
          <p:nvPr/>
        </p:nvSpPr>
        <p:spPr bwMode="auto">
          <a:xfrm>
            <a:off x="1930400" y="1916113"/>
            <a:ext cx="8496300" cy="175432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n-GB" altLang="en-US" sz="3600"/>
              <a:t>Chronological order – sequential words : Then, later, next, ten minutes later, after that </a:t>
            </a:r>
          </a:p>
        </p:txBody>
      </p:sp>
      <p:sp>
        <p:nvSpPr>
          <p:cNvPr id="11" name="TextBox 10"/>
          <p:cNvSpPr txBox="1">
            <a:spLocks noChangeArrowheads="1"/>
          </p:cNvSpPr>
          <p:nvPr/>
        </p:nvSpPr>
        <p:spPr bwMode="auto">
          <a:xfrm>
            <a:off x="1930400" y="3429001"/>
            <a:ext cx="8496300" cy="6461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n-GB" altLang="en-US" sz="3600"/>
              <a:t>Usually first person, sometimes third person</a:t>
            </a:r>
          </a:p>
        </p:txBody>
      </p:sp>
      <p:sp>
        <p:nvSpPr>
          <p:cNvPr id="12" name="TextBox 11"/>
          <p:cNvSpPr txBox="1">
            <a:spLocks noChangeArrowheads="1"/>
          </p:cNvSpPr>
          <p:nvPr/>
        </p:nvSpPr>
        <p:spPr bwMode="auto">
          <a:xfrm>
            <a:off x="1925639" y="4292601"/>
            <a:ext cx="8497887" cy="6461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n-GB" altLang="en-US" sz="3600"/>
              <a:t>Past tense</a:t>
            </a:r>
          </a:p>
        </p:txBody>
      </p:sp>
      <p:sp>
        <p:nvSpPr>
          <p:cNvPr id="13" name="TextBox 12"/>
          <p:cNvSpPr txBox="1">
            <a:spLocks noChangeArrowheads="1"/>
          </p:cNvSpPr>
          <p:nvPr/>
        </p:nvSpPr>
        <p:spPr bwMode="auto">
          <a:xfrm>
            <a:off x="1919289" y="5157788"/>
            <a:ext cx="8497887" cy="64611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n-GB" altLang="en-US" sz="3600"/>
              <a:t>Descriptive language</a:t>
            </a:r>
          </a:p>
        </p:txBody>
      </p:sp>
      <p:sp>
        <p:nvSpPr>
          <p:cNvPr id="14" name="TextBox 13"/>
          <p:cNvSpPr txBox="1">
            <a:spLocks noChangeArrowheads="1"/>
          </p:cNvSpPr>
          <p:nvPr/>
        </p:nvSpPr>
        <p:spPr bwMode="auto">
          <a:xfrm>
            <a:off x="1919289" y="5984876"/>
            <a:ext cx="8497887" cy="6461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r>
              <a:rPr lang="en-GB" altLang="en-US" sz="3600"/>
              <a:t>Introduction…details…conclusion</a:t>
            </a:r>
          </a:p>
        </p:txBody>
      </p:sp>
    </p:spTree>
    <p:extLst>
      <p:ext uri="{BB962C8B-B14F-4D97-AF65-F5344CB8AC3E}">
        <p14:creationId xmlns:p14="http://schemas.microsoft.com/office/powerpoint/2010/main" val="40548669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925639" y="333375"/>
            <a:ext cx="8281987" cy="1079500"/>
          </a:xfrm>
          <a:prstGeom prst="roundRect">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4000" u="sng" dirty="0">
                <a:solidFill>
                  <a:srgbClr val="FFFF00"/>
                </a:solidFill>
              </a:rPr>
              <a:t>WALT : Identify features of a recount</a:t>
            </a:r>
          </a:p>
        </p:txBody>
      </p:sp>
      <p:sp>
        <p:nvSpPr>
          <p:cNvPr id="5" name="TextBox 4"/>
          <p:cNvSpPr txBox="1"/>
          <p:nvPr/>
        </p:nvSpPr>
        <p:spPr>
          <a:xfrm>
            <a:off x="1774826" y="1628775"/>
            <a:ext cx="8569325" cy="3970338"/>
          </a:xfrm>
          <a:prstGeom prst="rect">
            <a:avLst/>
          </a:prstGeom>
          <a:solidFill>
            <a:schemeClr val="bg1"/>
          </a:solidFill>
        </p:spPr>
        <p:txBody>
          <a:bodyPr>
            <a:spAutoFit/>
          </a:bodyPr>
          <a:lstStyle/>
          <a:p>
            <a:pPr>
              <a:defRPr/>
            </a:pPr>
            <a:r>
              <a:rPr lang="en-GB" sz="3600" dirty="0">
                <a:cs typeface="Arial" charset="0"/>
              </a:rPr>
              <a:t>Find examples of these features in the example recounts. Underline in the colours shown:</a:t>
            </a:r>
          </a:p>
          <a:p>
            <a:pPr>
              <a:defRPr/>
            </a:pPr>
            <a:r>
              <a:rPr lang="en-GB" sz="3600" b="1" u="sng" dirty="0">
                <a:solidFill>
                  <a:srgbClr val="FF0000"/>
                </a:solidFill>
                <a:cs typeface="Arial" charset="0"/>
              </a:rPr>
              <a:t>Chronological order words - red</a:t>
            </a:r>
          </a:p>
          <a:p>
            <a:pPr>
              <a:defRPr/>
            </a:pPr>
            <a:r>
              <a:rPr lang="en-GB" sz="3600" b="1" u="sng" dirty="0">
                <a:solidFill>
                  <a:srgbClr val="00B050"/>
                </a:solidFill>
                <a:cs typeface="Arial" charset="0"/>
              </a:rPr>
              <a:t>First or third person - green</a:t>
            </a:r>
          </a:p>
          <a:p>
            <a:pPr>
              <a:defRPr/>
            </a:pPr>
            <a:r>
              <a:rPr lang="en-GB" sz="3600" b="1" u="sng" dirty="0">
                <a:solidFill>
                  <a:srgbClr val="0070C0"/>
                </a:solidFill>
                <a:cs typeface="Arial" charset="0"/>
              </a:rPr>
              <a:t>Past tense </a:t>
            </a:r>
            <a:r>
              <a:rPr lang="en-GB" sz="3600" b="1" u="sng" dirty="0" smtClean="0">
                <a:solidFill>
                  <a:srgbClr val="0070C0"/>
                </a:solidFill>
                <a:cs typeface="Arial" charset="0"/>
              </a:rPr>
              <a:t>- </a:t>
            </a:r>
            <a:r>
              <a:rPr lang="en-GB" sz="3600" b="1" u="sng" dirty="0">
                <a:solidFill>
                  <a:srgbClr val="0070C0"/>
                </a:solidFill>
                <a:cs typeface="Arial" charset="0"/>
              </a:rPr>
              <a:t>blue</a:t>
            </a:r>
            <a:endParaRPr lang="en-GB" sz="3600" b="1" u="sng" dirty="0">
              <a:solidFill>
                <a:srgbClr val="0070C0"/>
              </a:solidFill>
              <a:cs typeface="Arial" charset="0"/>
            </a:endParaRPr>
          </a:p>
          <a:p>
            <a:pPr>
              <a:defRPr/>
            </a:pPr>
            <a:r>
              <a:rPr lang="en-GB" sz="3600" b="1" u="sng" dirty="0">
                <a:solidFill>
                  <a:schemeClr val="accent2">
                    <a:lumMod val="75000"/>
                  </a:schemeClr>
                </a:solidFill>
                <a:cs typeface="Arial" charset="0"/>
              </a:rPr>
              <a:t>Descriptive language – brown or pencil</a:t>
            </a:r>
          </a:p>
        </p:txBody>
      </p:sp>
    </p:spTree>
    <p:extLst>
      <p:ext uri="{BB962C8B-B14F-4D97-AF65-F5344CB8AC3E}">
        <p14:creationId xmlns:p14="http://schemas.microsoft.com/office/powerpoint/2010/main" val="153846352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00B4AC5-989A-47B6-905E-0319159B90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C6A2F15-D334-416B-910D-BF4F17BE4D95}">
  <ds:schemaRefs>
    <ds:schemaRef ds:uri="http://schemas.microsoft.com/sharepoint/v3/contenttype/forms"/>
  </ds:schemaRefs>
</ds:datastoreItem>
</file>

<file path=customXml/itemProps3.xml><?xml version="1.0" encoding="utf-8"?>
<ds:datastoreItem xmlns:ds="http://schemas.openxmlformats.org/officeDocument/2006/customXml" ds:itemID="{5B4D73D0-C18C-4340-8071-3BF11AF2344D}">
  <ds:schemaRefs>
    <ds:schemaRef ds:uri="http://purl.org/dc/elements/1.1/"/>
    <ds:schemaRef ds:uri="http://schemas.microsoft.com/office/2006/metadata/properties"/>
    <ds:schemaRef ds:uri="933c73ff-1f47-478d-836a-52d41c4c8390"/>
    <ds:schemaRef ds:uri="http://purl.org/dc/terms/"/>
    <ds:schemaRef ds:uri="http://purl.org/dc/dcmitype/"/>
    <ds:schemaRef ds:uri="http://schemas.microsoft.com/office/2006/documentManagement/types"/>
    <ds:schemaRef ds:uri="http://schemas.microsoft.com/office/infopath/2007/PartnerControls"/>
    <ds:schemaRef ds:uri="http://schemas.openxmlformats.org/package/2006/metadata/core-properties"/>
    <ds:schemaRef ds:uri="b7193443-4924-4c98-83f1-322a08f13154"/>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0</TotalTime>
  <Words>328</Words>
  <Application>Microsoft Office PowerPoint</Application>
  <PresentationFormat>Widescreen</PresentationFormat>
  <Paragraphs>34</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Sophie George</dc:creator>
  <cp:lastModifiedBy>Sophie George</cp:lastModifiedBy>
  <cp:revision>1</cp:revision>
  <dcterms:created xsi:type="dcterms:W3CDTF">2021-06-17T18:50:12Z</dcterms:created>
  <dcterms:modified xsi:type="dcterms:W3CDTF">2021-06-17T18:50:43Z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