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00BACA-D6E4-4D6B-A323-D80E2934C54F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5E4811-0888-447B-8839-9935DFE40F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9372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CB8F37BE-83FA-4DD0-A074-2ED1BD61DF99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3259F5B4-01CC-411B-B120-16FAA336FE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525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F37BE-83FA-4DD0-A074-2ED1BD61DF99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9F5B4-01CC-411B-B120-16FAA336FE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4193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F37BE-83FA-4DD0-A074-2ED1BD61DF99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9F5B4-01CC-411B-B120-16FAA336FE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72334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F37BE-83FA-4DD0-A074-2ED1BD61DF99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9F5B4-01CC-411B-B120-16FAA336FE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9531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F37BE-83FA-4DD0-A074-2ED1BD61DF99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9F5B4-01CC-411B-B120-16FAA336FE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8267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F37BE-83FA-4DD0-A074-2ED1BD61DF99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9F5B4-01CC-411B-B120-16FAA336FE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8066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F37BE-83FA-4DD0-A074-2ED1BD61DF99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9F5B4-01CC-411B-B120-16FAA336FE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5258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F37BE-83FA-4DD0-A074-2ED1BD61DF99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3259F5B4-01CC-411B-B120-16FAA336FE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8279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CB8F37BE-83FA-4DD0-A074-2ED1BD61DF99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3259F5B4-01CC-411B-B120-16FAA336FE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5091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F37BE-83FA-4DD0-A074-2ED1BD61DF99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9F5B4-01CC-411B-B120-16FAA336FE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19825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F37BE-83FA-4DD0-A074-2ED1BD61DF99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59F5B4-01CC-411B-B120-16FAA336FE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360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CB8F37BE-83FA-4DD0-A074-2ED1BD61DF99}" type="datetimeFigureOut">
              <a:rPr lang="en-GB" smtClean="0"/>
              <a:t>19/02/2022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3259F5B4-01CC-411B-B120-16FAA336FE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4718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hyperlink" Target="https://www.youtube.com/watch?v=CiNggzdWkIo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3726" y1="45385" x2="13702" y2="27692"/>
                        <a14:foregroundMark x1="36899" y1="34615" x2="58654" y2="423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333" y="266803"/>
            <a:ext cx="10565079" cy="165079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t="11932" b="9216"/>
          <a:stretch/>
        </p:blipFill>
        <p:spPr>
          <a:xfrm>
            <a:off x="2738834" y="2937162"/>
            <a:ext cx="7005529" cy="2887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649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68380" y="1042738"/>
            <a:ext cx="970547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4400" b="1" u="sng" smtClean="0">
                <a:solidFill>
                  <a:schemeClr val="bg1"/>
                </a:solidFill>
                <a:latin typeface="HfW cursive" panose="00000500000000000000" pitchFamily="2" charset="0"/>
              </a:rPr>
              <a:t>Monday </a:t>
            </a:r>
            <a:r>
              <a:rPr lang="en-GB" sz="4400" b="1" u="sng" smtClean="0">
                <a:solidFill>
                  <a:schemeClr val="bg1"/>
                </a:solidFill>
                <a:latin typeface="HfW cursive" panose="00000500000000000000" pitchFamily="2" charset="0"/>
              </a:rPr>
              <a:t>21</a:t>
            </a:r>
            <a:r>
              <a:rPr lang="en-GB" sz="4400" b="1" u="sng" baseline="30000" smtClean="0">
                <a:solidFill>
                  <a:schemeClr val="bg1"/>
                </a:solidFill>
                <a:latin typeface="HfW cursive" panose="00000500000000000000" pitchFamily="2" charset="0"/>
              </a:rPr>
              <a:t>st</a:t>
            </a:r>
            <a:r>
              <a:rPr lang="en-GB" sz="4400" b="1" u="sng" smtClean="0">
                <a:solidFill>
                  <a:schemeClr val="bg1"/>
                </a:solidFill>
                <a:latin typeface="HfW cursive" panose="00000500000000000000" pitchFamily="2" charset="0"/>
              </a:rPr>
              <a:t> </a:t>
            </a:r>
            <a:r>
              <a:rPr lang="en-GB" sz="4400" b="1" u="sng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February 2022</a:t>
            </a:r>
          </a:p>
          <a:p>
            <a:pPr>
              <a:lnSpc>
                <a:spcPct val="200000"/>
              </a:lnSpc>
            </a:pPr>
            <a:r>
              <a:rPr lang="en-GB" sz="4400" b="1" u="sng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LO: To spell correctly</a:t>
            </a:r>
          </a:p>
          <a:p>
            <a:pPr>
              <a:lnSpc>
                <a:spcPct val="200000"/>
              </a:lnSpc>
            </a:pPr>
            <a:r>
              <a:rPr lang="en-GB" sz="4400" b="1" u="sng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C: Words, Words, Words!</a:t>
            </a:r>
            <a:endParaRPr lang="en-GB" sz="4400" b="1" u="sng" dirty="0">
              <a:solidFill>
                <a:schemeClr val="bg1"/>
              </a:solidFill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7821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artoon wow Royalty Free Vector Image - Vecto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821" b="83846" l="0" r="99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1846"/>
          <a:stretch/>
        </p:blipFill>
        <p:spPr bwMode="auto">
          <a:xfrm>
            <a:off x="4134017" y="0"/>
            <a:ext cx="4252261" cy="2923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407410" y="2518611"/>
            <a:ext cx="9705473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4400" b="1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Our WOW word of the week is...</a:t>
            </a:r>
            <a:endParaRPr lang="en-GB" sz="4400" b="1" dirty="0">
              <a:solidFill>
                <a:schemeClr val="bg1"/>
              </a:solidFill>
              <a:latin typeface="HfW cursive" panose="00000500000000000000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2825" y="4487140"/>
            <a:ext cx="7454558" cy="1211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444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45810" y="0"/>
            <a:ext cx="9705473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4400" b="1" u="sng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INCREDULOUS</a:t>
            </a:r>
            <a:endParaRPr lang="en-GB" sz="4400" b="1" u="sng" dirty="0">
              <a:solidFill>
                <a:schemeClr val="bg1"/>
              </a:solidFill>
              <a:latin typeface="HfW cursive" panose="000005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5336" y="1517418"/>
            <a:ext cx="11306446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What could this word mean?</a:t>
            </a:r>
          </a:p>
          <a:p>
            <a:endParaRPr lang="en-GB" sz="1600" dirty="0" smtClean="0">
              <a:solidFill>
                <a:schemeClr val="bg1"/>
              </a:solidFill>
              <a:latin typeface="HfW cursive" panose="00000500000000000000" pitchFamily="2" charset="0"/>
            </a:endParaRPr>
          </a:p>
          <a:p>
            <a:r>
              <a:rPr lang="en-GB" sz="4400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Have you heard it before?</a:t>
            </a:r>
          </a:p>
          <a:p>
            <a:endParaRPr lang="en-GB" sz="1600" dirty="0" smtClean="0">
              <a:solidFill>
                <a:schemeClr val="bg1"/>
              </a:solidFill>
              <a:latin typeface="HfW cursive" panose="00000500000000000000" pitchFamily="2" charset="0"/>
            </a:endParaRPr>
          </a:p>
          <a:p>
            <a:r>
              <a:rPr lang="en-GB" sz="4400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What can we do if we are unsure of a word?</a:t>
            </a:r>
            <a:endParaRPr lang="en-GB" sz="4400" dirty="0">
              <a:solidFill>
                <a:schemeClr val="bg1"/>
              </a:solidFill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185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072" b="89238" l="1739" r="98435">
                        <a14:foregroundMark x1="8696" y1="23318" x2="9739" y2="40807"/>
                        <a14:foregroundMark x1="30435" y1="47534" x2="34087" y2="605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2951" y="1320400"/>
            <a:ext cx="9478940" cy="3676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394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072" b="89238" l="1739" r="98435">
                        <a14:foregroundMark x1="8696" y1="23318" x2="9739" y2="40807"/>
                        <a14:foregroundMark x1="30435" y1="47534" x2="34087" y2="605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4968"/>
          <a:stretch/>
        </p:blipFill>
        <p:spPr>
          <a:xfrm>
            <a:off x="219364" y="5065746"/>
            <a:ext cx="1353128" cy="20964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072" b="89238" l="1739" r="98435">
                        <a14:foregroundMark x1="8696" y1="23318" x2="9739" y2="40807"/>
                        <a14:foregroundMark x1="30435" y1="47534" x2="34087" y2="605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4038" r="25629"/>
          <a:stretch/>
        </p:blipFill>
        <p:spPr>
          <a:xfrm>
            <a:off x="260806" y="3768036"/>
            <a:ext cx="1099127" cy="209647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072" b="89238" l="1739" r="98435">
                        <a14:foregroundMark x1="8696" y1="23318" x2="9739" y2="40807"/>
                        <a14:foregroundMark x1="30435" y1="47534" x2="34087" y2="605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9600" r="45364"/>
          <a:stretch/>
        </p:blipFill>
        <p:spPr>
          <a:xfrm>
            <a:off x="379784" y="2451854"/>
            <a:ext cx="812801" cy="20964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072" b="89238" l="1739" r="98435">
                        <a14:foregroundMark x1="8696" y1="23318" x2="9739" y2="40807"/>
                        <a14:foregroundMark x1="30435" y1="47534" x2="34087" y2="605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352" r="60144"/>
          <a:stretch/>
        </p:blipFill>
        <p:spPr>
          <a:xfrm>
            <a:off x="341746" y="1080254"/>
            <a:ext cx="1108364" cy="209647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072" b="89238" l="1739" r="98435">
                        <a14:foregroundMark x1="8696" y1="23318" x2="9739" y2="40807"/>
                        <a14:foregroundMark x1="30435" y1="47534" x2="34087" y2="6053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-9692" r="80562" b="9692"/>
          <a:stretch/>
        </p:blipFill>
        <p:spPr>
          <a:xfrm>
            <a:off x="260806" y="-383801"/>
            <a:ext cx="1050758" cy="209647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192585" y="706504"/>
            <a:ext cx="299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fW cursive" panose="00000500000000000000" pitchFamily="2" charset="0"/>
              </a:rPr>
              <a:t>nference</a:t>
            </a:r>
            <a:endParaRPr lang="en-US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HfW cursive" panose="000005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71156" y="1941615"/>
            <a:ext cx="29722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fW cursive" panose="00000500000000000000" pitchFamily="2" charset="0"/>
              </a:rPr>
              <a:t>efinition</a:t>
            </a:r>
            <a:endParaRPr lang="en-US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HfW cursive" panose="000005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62505" y="3239325"/>
            <a:ext cx="26773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fW cursive" panose="00000500000000000000" pitchFamily="2" charset="0"/>
              </a:rPr>
              <a:t>xample</a:t>
            </a:r>
            <a:endParaRPr lang="en-US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HfW cursive" panose="000005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420455" y="4604081"/>
            <a:ext cx="27366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fW cursive" panose="00000500000000000000" pitchFamily="2" charset="0"/>
              </a:rPr>
              <a:t>ntonym</a:t>
            </a:r>
            <a:endParaRPr lang="en-US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HfW cursive" panose="00000500000000000000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309848" y="5864509"/>
            <a:ext cx="29578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HfW cursive" panose="00000500000000000000" pitchFamily="2" charset="0"/>
              </a:rPr>
              <a:t>ynonym</a:t>
            </a:r>
            <a:endParaRPr lang="en-US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HfW cursive" panose="00000500000000000000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921373" y="4560160"/>
            <a:ext cx="48196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4"/>
              </a:rPr>
              <a:t>https://</a:t>
            </a:r>
            <a:r>
              <a:rPr lang="en-GB" dirty="0" smtClean="0">
                <a:hlinkClick r:id="rId4"/>
              </a:rPr>
              <a:t>www.youtube.com/watch?v=CiNggzdWkIo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13" name="Picture 12">
            <a:hlinkClick r:id="rId4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69251" y="706504"/>
            <a:ext cx="6449855" cy="3597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546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414500" y="381345"/>
            <a:ext cx="1130644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Using IDEAS, can you work out what incredulous means?</a:t>
            </a:r>
            <a:endParaRPr lang="en-GB" sz="4400" b="1" dirty="0">
              <a:solidFill>
                <a:schemeClr val="bg1"/>
              </a:solidFill>
              <a:latin typeface="HfW cursive" panose="00000500000000000000" pitchFamily="2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11481" y="2233236"/>
            <a:ext cx="1130644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Lisa gave me an incredulous smile when I began telling her about my journey to space last night. However, the more I described, the more she began to believe that I was telling the truth. </a:t>
            </a:r>
            <a:endParaRPr lang="en-GB" sz="4400" dirty="0">
              <a:solidFill>
                <a:schemeClr val="bg1"/>
              </a:solidFill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2054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414500" y="381345"/>
            <a:ext cx="113064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Did you work out what is means?</a:t>
            </a:r>
            <a:endParaRPr lang="en-GB" sz="4400" b="1" dirty="0">
              <a:solidFill>
                <a:schemeClr val="bg1"/>
              </a:solidFill>
              <a:latin typeface="HfW cursive" panose="00000500000000000000" pitchFamily="2" charset="0"/>
            </a:endParaRPr>
          </a:p>
        </p:txBody>
      </p:sp>
      <p:pic>
        <p:nvPicPr>
          <p:cNvPr id="2" name="Picture 1" descr="Histoire - Stylo rouge et crayon gris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11625" y1="93323" x2="2375" y2="69288"/>
                        <a14:foregroundMark x1="46375" y1="64688" x2="51125" y2="68991"/>
                        <a14:foregroundMark x1="34125" y1="48665" x2="37875" y2="40208"/>
                        <a14:foregroundMark x1="59875" y1="44955" x2="60125" y2="33234"/>
                        <a14:foregroundMark x1="56000" y1="18101" x2="57750" y2="18101"/>
                        <a14:foregroundMark x1="34500" y1="22849" x2="31875" y2="21513"/>
                        <a14:foregroundMark x1="13375" y1="77448" x2="16875" y2="80415"/>
                        <a14:foregroundMark x1="8000" y1="76409" x2="10375" y2="76409"/>
                        <a14:foregroundMark x1="77250" y1="59941" x2="82125" y2="60089"/>
                        <a14:foregroundMark x1="87125" y1="57270" x2="98125" y2="46588"/>
                        <a14:foregroundMark x1="92250" y1="44955" x2="83875" y2="60534"/>
                        <a14:foregroundMark x1="96375" y1="64392" x2="96875" y2="62166"/>
                        <a14:foregroundMark x1="88875" y1="43472" x2="79875" y2="6825"/>
                        <a14:foregroundMark x1="71875" y1="12908" x2="68750" y2="30415"/>
                        <a14:foregroundMark x1="71125" y1="27745" x2="72875" y2="20030"/>
                        <a14:foregroundMark x1="82750" y1="9496" x2="87750" y2="9496"/>
                        <a14:foregroundMark x1="30875" y1="16172" x2="55000" y2="10089"/>
                        <a14:foregroundMark x1="55000" y1="10089" x2="66875" y2="8902"/>
                        <a14:foregroundMark x1="64375" y1="3116" x2="68375" y2="6973"/>
                        <a14:foregroundMark x1="68375" y1="9050" x2="70500" y2="13056"/>
                        <a14:foregroundMark x1="90250" y1="11573" x2="93500" y2="155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6661" y="1150786"/>
            <a:ext cx="3047727" cy="256771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7301" y="4006619"/>
            <a:ext cx="1130644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chemeClr val="bg1"/>
                </a:solidFill>
                <a:latin typeface="HfW cursive" panose="00000500000000000000" pitchFamily="2" charset="0"/>
              </a:rPr>
              <a:t>feeling or showing an inability to believe something</a:t>
            </a:r>
          </a:p>
        </p:txBody>
      </p:sp>
    </p:spTree>
    <p:extLst>
      <p:ext uri="{BB962C8B-B14F-4D97-AF65-F5344CB8AC3E}">
        <p14:creationId xmlns:p14="http://schemas.microsoft.com/office/powerpoint/2010/main" val="1844988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9700" y="189129"/>
            <a:ext cx="113064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u="sng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Task </a:t>
            </a:r>
            <a:endParaRPr lang="en-GB" sz="4400" b="1" u="sng" dirty="0">
              <a:solidFill>
                <a:schemeClr val="bg1"/>
              </a:solidFill>
              <a:latin typeface="HfW cursive" panose="000005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96210" y="1183065"/>
            <a:ext cx="113064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Task 1 - learn the spelling </a:t>
            </a:r>
            <a:r>
              <a:rPr lang="en-GB" sz="4400" b="1" u="sng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 </a:t>
            </a:r>
            <a:endParaRPr lang="en-GB" sz="4400" b="1" u="sng" dirty="0">
              <a:solidFill>
                <a:schemeClr val="bg1"/>
              </a:solidFill>
              <a:latin typeface="HfW cursive" panose="00000500000000000000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22319" y="1952506"/>
            <a:ext cx="1130644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Task 2 - write the word in a sentence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22319" y="2721947"/>
            <a:ext cx="1130644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Task 3 - write your own definition for the word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25337" y="5519782"/>
            <a:ext cx="1130644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Task 5 - write some antonyms for the word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25337" y="4073232"/>
            <a:ext cx="1130644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solidFill>
                  <a:schemeClr val="bg1"/>
                </a:solidFill>
                <a:latin typeface="HfW cursive" panose="00000500000000000000" pitchFamily="2" charset="0"/>
              </a:rPr>
              <a:t>Task 4 - write some synonyms for the word</a:t>
            </a:r>
          </a:p>
        </p:txBody>
      </p:sp>
    </p:spTree>
    <p:extLst>
      <p:ext uri="{BB962C8B-B14F-4D97-AF65-F5344CB8AC3E}">
        <p14:creationId xmlns:p14="http://schemas.microsoft.com/office/powerpoint/2010/main" val="789433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5E8D7B2-2F35-4417-901E-E9E3CA95CE2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2B9D598-D5FE-4363-B6E8-1282D3F72CAE}">
  <ds:schemaRefs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933c73ff-1f47-478d-836a-52d41c4c8390"/>
    <ds:schemaRef ds:uri="b7193443-4924-4c98-83f1-322a08f1315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691A05D2-83B3-4776-828D-5037D7B0B11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43</TotalTime>
  <Words>168</Words>
  <Application>Microsoft Office PowerPoint</Application>
  <PresentationFormat>Widescreen</PresentationFormat>
  <Paragraphs>26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HfW cursive</vt:lpstr>
      <vt:lpstr>Metropolitan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George</dc:creator>
  <cp:lastModifiedBy>Sophie George</cp:lastModifiedBy>
  <cp:revision>2</cp:revision>
  <dcterms:created xsi:type="dcterms:W3CDTF">2022-02-19T11:42:58Z</dcterms:created>
  <dcterms:modified xsi:type="dcterms:W3CDTF">2022-02-19T12:44:01Z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