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62" r:id="rId2"/>
    <p:sldId id="263" r:id="rId3"/>
    <p:sldId id="256" r:id="rId4"/>
    <p:sldId id="257" r:id="rId5"/>
    <p:sldId id="258" r:id="rId6"/>
    <p:sldId id="259" r:id="rId7"/>
    <p:sldId id="260" r:id="rId8"/>
    <p:sldId id="261"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6"/>
    <p:restoredTop sz="66713"/>
  </p:normalViewPr>
  <p:slideViewPr>
    <p:cSldViewPr snapToGrid="0" snapToObjects="1">
      <p:cViewPr varScale="1">
        <p:scale>
          <a:sx n="49" d="100"/>
          <a:sy n="49" d="100"/>
        </p:scale>
        <p:origin x="151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2F4E88-C2A1-2248-8842-06C1EBBBE963}"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437788-66E7-B94F-A4A4-DAFF4B908F87}" type="slidenum">
              <a:rPr lang="en-US" smtClean="0"/>
              <a:t>‹#›</a:t>
            </a:fld>
            <a:endParaRPr lang="en-US"/>
          </a:p>
        </p:txBody>
      </p:sp>
    </p:spTree>
    <p:extLst>
      <p:ext uri="{BB962C8B-B14F-4D97-AF65-F5344CB8AC3E}">
        <p14:creationId xmlns:p14="http://schemas.microsoft.com/office/powerpoint/2010/main" val="2636980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It was the end of the school year and it seemed to Jack that everything was changing.</a:t>
            </a:r>
          </a:p>
          <a:p>
            <a:r>
              <a:rPr lang="en-GB" sz="1200" kern="1200" dirty="0">
                <a:solidFill>
                  <a:schemeClr val="tx1"/>
                </a:solidFill>
                <a:effectLst/>
                <a:latin typeface="+mn-lt"/>
                <a:ea typeface="+mn-ea"/>
                <a:cs typeface="+mn-cs"/>
              </a:rPr>
              <a:t>Two of the children in the class were moving away to go to a different school. Most of the other children were going to be moving up to the next class after the holidays. Jack was staying where </a:t>
            </a:r>
            <a:r>
              <a:rPr lang="en-GB" sz="1200" kern="1200" dirty="0" smtClean="0">
                <a:solidFill>
                  <a:schemeClr val="tx1"/>
                </a:solidFill>
                <a:effectLst/>
                <a:latin typeface="+mn-lt"/>
                <a:ea typeface="+mn-ea"/>
                <a:cs typeface="+mn-cs"/>
              </a:rPr>
              <a:t>he </a:t>
            </a:r>
            <a:r>
              <a:rPr lang="en-GB" sz="1200" kern="1200" dirty="0">
                <a:solidFill>
                  <a:schemeClr val="tx1"/>
                </a:solidFill>
                <a:effectLst/>
                <a:latin typeface="+mn-lt"/>
                <a:ea typeface="+mn-ea"/>
                <a:cs typeface="+mn-cs"/>
              </a:rPr>
              <a:t>was. This made Jack feel sad. </a:t>
            </a:r>
            <a:r>
              <a:rPr lang="en-GB" sz="1200" kern="1200" dirty="0" smtClean="0">
                <a:solidFill>
                  <a:schemeClr val="tx1"/>
                </a:solidFill>
                <a:effectLst/>
                <a:latin typeface="+mn-lt"/>
                <a:ea typeface="+mn-ea"/>
                <a:cs typeface="+mn-cs"/>
              </a:rPr>
              <a:t>He felt </a:t>
            </a:r>
            <a:r>
              <a:rPr lang="en-GB" sz="1200" kern="1200" dirty="0">
                <a:solidFill>
                  <a:schemeClr val="tx1"/>
                </a:solidFill>
                <a:effectLst/>
                <a:latin typeface="+mn-lt"/>
                <a:ea typeface="+mn-ea"/>
                <a:cs typeface="+mn-cs"/>
              </a:rPr>
              <a:t>left behind.</a:t>
            </a:r>
          </a:p>
          <a:p>
            <a:r>
              <a:rPr lang="en-GB" sz="1200" kern="1200" dirty="0">
                <a:solidFill>
                  <a:schemeClr val="tx1"/>
                </a:solidFill>
                <a:effectLst/>
                <a:latin typeface="+mn-lt"/>
                <a:ea typeface="+mn-ea"/>
                <a:cs typeface="+mn-cs"/>
              </a:rPr>
              <a:t>As the end of term approached, Jack seemed to get more and more upset, and even </a:t>
            </a:r>
            <a:r>
              <a:rPr lang="en-GB" sz="1200" kern="1200" dirty="0" smtClean="0">
                <a:solidFill>
                  <a:schemeClr val="tx1"/>
                </a:solidFill>
                <a:effectLst/>
                <a:latin typeface="+mn-lt"/>
                <a:ea typeface="+mn-ea"/>
                <a:cs typeface="+mn-cs"/>
              </a:rPr>
              <a:t>his </a:t>
            </a:r>
            <a:r>
              <a:rPr lang="en-GB" sz="1200" kern="1200" dirty="0">
                <a:solidFill>
                  <a:schemeClr val="tx1"/>
                </a:solidFill>
                <a:effectLst/>
                <a:latin typeface="+mn-lt"/>
                <a:ea typeface="+mn-ea"/>
                <a:cs typeface="+mn-cs"/>
              </a:rPr>
              <a:t>friend Abbey Owl wasn’t able to cheer </a:t>
            </a:r>
            <a:r>
              <a:rPr lang="en-GB" sz="1200" kern="1200" dirty="0" smtClean="0">
                <a:solidFill>
                  <a:schemeClr val="tx1"/>
                </a:solidFill>
                <a:effectLst/>
                <a:latin typeface="+mn-lt"/>
                <a:ea typeface="+mn-ea"/>
                <a:cs typeface="+mn-cs"/>
              </a:rPr>
              <a:t>him</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up</a:t>
            </a:r>
            <a:r>
              <a:rPr lang="en-GB" sz="1200" kern="1200" dirty="0">
                <a:solidFill>
                  <a:schemeClr val="tx1"/>
                </a:solidFill>
                <a:effectLst/>
                <a:latin typeface="+mn-lt"/>
                <a:ea typeface="+mn-ea"/>
                <a:cs typeface="+mn-cs"/>
              </a:rPr>
              <a:t>. “Try not to be sad Jack, things change all the time, some of these changes we might like, and others might not feel so good. There are things we can do to help with the not so good ones.” She said. Abbey Owl was clever and usually always said the right things, but even this didn’t make Jack feel any better.</a:t>
            </a:r>
          </a:p>
          <a:p>
            <a:endParaRPr lang="en-US" dirty="0"/>
          </a:p>
        </p:txBody>
      </p:sp>
      <p:sp>
        <p:nvSpPr>
          <p:cNvPr id="4" name="Slide Number Placeholder 3"/>
          <p:cNvSpPr>
            <a:spLocks noGrp="1"/>
          </p:cNvSpPr>
          <p:nvPr>
            <p:ph type="sldNum" sz="quarter" idx="5"/>
          </p:nvPr>
        </p:nvSpPr>
        <p:spPr/>
        <p:txBody>
          <a:bodyPr/>
          <a:lstStyle/>
          <a:p>
            <a:fld id="{84437788-66E7-B94F-A4A4-DAFF4B908F87}" type="slidenum">
              <a:rPr lang="en-US" smtClean="0"/>
              <a:t>3</a:t>
            </a:fld>
            <a:endParaRPr lang="en-US"/>
          </a:p>
        </p:txBody>
      </p:sp>
    </p:spTree>
    <p:extLst>
      <p:ext uri="{BB962C8B-B14F-4D97-AF65-F5344CB8AC3E}">
        <p14:creationId xmlns:p14="http://schemas.microsoft.com/office/powerpoint/2010/main" val="16855846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 was soon the last week of the school term and the classroom seemed busier than usual. There were special assemblies, end of year concerts and performances and all the classwork had to be finished off. Jack watched everything going on and it just made </a:t>
            </a:r>
            <a:r>
              <a:rPr lang="en-GB" sz="1200" kern="1200" dirty="0" smtClean="0">
                <a:solidFill>
                  <a:schemeClr val="tx1"/>
                </a:solidFill>
                <a:effectLst/>
                <a:latin typeface="+mn-lt"/>
                <a:ea typeface="+mn-ea"/>
                <a:cs typeface="+mn-cs"/>
              </a:rPr>
              <a:t>him </a:t>
            </a:r>
            <a:r>
              <a:rPr lang="en-GB" sz="1200" kern="1200" dirty="0">
                <a:solidFill>
                  <a:schemeClr val="tx1"/>
                </a:solidFill>
                <a:effectLst/>
                <a:latin typeface="+mn-lt"/>
                <a:ea typeface="+mn-ea"/>
                <a:cs typeface="+mn-cs"/>
              </a:rPr>
              <a:t>feel miserable.</a:t>
            </a:r>
          </a:p>
          <a:p>
            <a:r>
              <a:rPr lang="en-GB" sz="1200" kern="1200" dirty="0">
                <a:solidFill>
                  <a:schemeClr val="tx1"/>
                </a:solidFill>
                <a:effectLst/>
                <a:latin typeface="+mn-lt"/>
                <a:ea typeface="+mn-ea"/>
                <a:cs typeface="+mn-cs"/>
              </a:rPr>
              <a:t>It was soon time for the children’s last Jigsaw lesson of the year. The teacher said that everyone was going to be learning about change. “You see,” hooted Abbey Owl excitedly, “this lesson is going to really help Jack. Some of the children are feeling a little bit worried and sad about not being in this class anymore, so it’s not just you feeling like this.”</a:t>
            </a:r>
          </a:p>
          <a:p>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4437788-66E7-B94F-A4A4-DAFF4B908F87}" type="slidenum">
              <a:rPr lang="en-US" smtClean="0"/>
              <a:t>4</a:t>
            </a:fld>
            <a:endParaRPr lang="en-US"/>
          </a:p>
        </p:txBody>
      </p:sp>
    </p:spTree>
    <p:extLst>
      <p:ext uri="{BB962C8B-B14F-4D97-AF65-F5344CB8AC3E}">
        <p14:creationId xmlns:p14="http://schemas.microsoft.com/office/powerpoint/2010/main" val="42097857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Jack hadn’t really noticed how some of the children were feeling. </a:t>
            </a:r>
            <a:r>
              <a:rPr lang="en-GB" sz="1200" kern="1200" dirty="0" smtClean="0">
                <a:solidFill>
                  <a:schemeClr val="tx1"/>
                </a:solidFill>
                <a:effectLst/>
                <a:latin typeface="+mn-lt"/>
                <a:ea typeface="+mn-ea"/>
                <a:cs typeface="+mn-cs"/>
              </a:rPr>
              <a:t>He </a:t>
            </a:r>
            <a:r>
              <a:rPr lang="en-GB" sz="1200" kern="1200" dirty="0">
                <a:solidFill>
                  <a:schemeClr val="tx1"/>
                </a:solidFill>
                <a:effectLst/>
                <a:latin typeface="+mn-lt"/>
                <a:ea typeface="+mn-ea"/>
                <a:cs typeface="+mn-cs"/>
              </a:rPr>
              <a:t>had only really been thinking about </a:t>
            </a:r>
            <a:r>
              <a:rPr lang="en-GB" sz="1200" kern="1200" dirty="0" smtClean="0">
                <a:solidFill>
                  <a:schemeClr val="tx1"/>
                </a:solidFill>
                <a:effectLst/>
                <a:latin typeface="+mn-lt"/>
                <a:ea typeface="+mn-ea"/>
                <a:cs typeface="+mn-cs"/>
              </a:rPr>
              <a:t>himself </a:t>
            </a:r>
            <a:r>
              <a:rPr lang="en-GB" sz="1200" kern="1200" dirty="0">
                <a:solidFill>
                  <a:schemeClr val="tx1"/>
                </a:solidFill>
                <a:effectLst/>
                <a:latin typeface="+mn-lt"/>
                <a:ea typeface="+mn-ea"/>
                <a:cs typeface="+mn-cs"/>
              </a:rPr>
              <a:t>and how things were going to change. Jack listened to the lesson carefully hoping it was going to help. Jack practised the Calm me time with the children. It was so relaxing listening to the chime and the teacher’s voice, and when everyone opened their eyes Jack thought </a:t>
            </a:r>
            <a:r>
              <a:rPr lang="en-GB" sz="1200" kern="1200" dirty="0" smtClean="0">
                <a:solidFill>
                  <a:schemeClr val="tx1"/>
                </a:solidFill>
                <a:effectLst/>
                <a:latin typeface="+mn-lt"/>
                <a:ea typeface="+mn-ea"/>
                <a:cs typeface="+mn-cs"/>
              </a:rPr>
              <a:t>he </a:t>
            </a:r>
            <a:r>
              <a:rPr lang="en-GB" sz="1200" kern="1200" dirty="0">
                <a:solidFill>
                  <a:schemeClr val="tx1"/>
                </a:solidFill>
                <a:effectLst/>
                <a:latin typeface="+mn-lt"/>
                <a:ea typeface="+mn-ea"/>
                <a:cs typeface="+mn-cs"/>
              </a:rPr>
              <a:t>felt a little better. </a:t>
            </a:r>
          </a:p>
          <a:p>
            <a:r>
              <a:rPr lang="en-GB" sz="1200" kern="1200" dirty="0">
                <a:solidFill>
                  <a:schemeClr val="tx1"/>
                </a:solidFill>
                <a:effectLst/>
                <a:latin typeface="+mn-lt"/>
                <a:ea typeface="+mn-ea"/>
                <a:cs typeface="+mn-cs"/>
              </a:rPr>
              <a:t>Have you just had your Calm me time? How do you feel?</a:t>
            </a:r>
          </a:p>
        </p:txBody>
      </p:sp>
      <p:sp>
        <p:nvSpPr>
          <p:cNvPr id="4" name="Slide Number Placeholder 3"/>
          <p:cNvSpPr>
            <a:spLocks noGrp="1"/>
          </p:cNvSpPr>
          <p:nvPr>
            <p:ph type="sldNum" sz="quarter" idx="5"/>
          </p:nvPr>
        </p:nvSpPr>
        <p:spPr/>
        <p:txBody>
          <a:bodyPr/>
          <a:lstStyle/>
          <a:p>
            <a:fld id="{84437788-66E7-B94F-A4A4-DAFF4B908F87}" type="slidenum">
              <a:rPr lang="en-US" smtClean="0"/>
              <a:t>5</a:t>
            </a:fld>
            <a:endParaRPr lang="en-US"/>
          </a:p>
        </p:txBody>
      </p:sp>
    </p:spTree>
    <p:extLst>
      <p:ext uri="{BB962C8B-B14F-4D97-AF65-F5344CB8AC3E}">
        <p14:creationId xmlns:p14="http://schemas.microsoft.com/office/powerpoint/2010/main" val="2651718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teacher then read a story all about Jack and how </a:t>
            </a:r>
            <a:r>
              <a:rPr lang="en-GB" sz="1200" kern="1200" dirty="0" smtClean="0">
                <a:solidFill>
                  <a:schemeClr val="tx1"/>
                </a:solidFill>
                <a:effectLst/>
                <a:latin typeface="+mn-lt"/>
                <a:ea typeface="+mn-ea"/>
                <a:cs typeface="+mn-cs"/>
              </a:rPr>
              <a:t>he </a:t>
            </a:r>
            <a:r>
              <a:rPr lang="en-GB" sz="1200" kern="1200" dirty="0">
                <a:solidFill>
                  <a:schemeClr val="tx1"/>
                </a:solidFill>
                <a:effectLst/>
                <a:latin typeface="+mn-lt"/>
                <a:ea typeface="+mn-ea"/>
                <a:cs typeface="+mn-cs"/>
              </a:rPr>
              <a:t>was worried about things changing? Jack thought this was AMAZING!</a:t>
            </a:r>
          </a:p>
          <a:p>
            <a:r>
              <a:rPr lang="en-GB" sz="1200" kern="1200" dirty="0">
                <a:solidFill>
                  <a:schemeClr val="tx1"/>
                </a:solidFill>
                <a:effectLst/>
                <a:latin typeface="+mn-lt"/>
                <a:ea typeface="+mn-ea"/>
                <a:cs typeface="+mn-cs"/>
              </a:rPr>
              <a:t>The children talked about some of the things they were looking forward to about the next school year and some of the things that made them feel anxious. The teacher said that when things change people often can feel worried or scared and that it was perfectly normal. Jack felt better hearing that, because up to this point </a:t>
            </a:r>
            <a:r>
              <a:rPr lang="en-GB" sz="1200" kern="1200" dirty="0" smtClean="0">
                <a:solidFill>
                  <a:schemeClr val="tx1"/>
                </a:solidFill>
                <a:effectLst/>
                <a:latin typeface="+mn-lt"/>
                <a:ea typeface="+mn-ea"/>
                <a:cs typeface="+mn-cs"/>
              </a:rPr>
              <a:t>he </a:t>
            </a:r>
            <a:r>
              <a:rPr lang="en-GB" sz="1200" kern="1200" dirty="0">
                <a:solidFill>
                  <a:schemeClr val="tx1"/>
                </a:solidFill>
                <a:effectLst/>
                <a:latin typeface="+mn-lt"/>
                <a:ea typeface="+mn-ea"/>
                <a:cs typeface="+mn-cs"/>
              </a:rPr>
              <a:t>thought that it was only </a:t>
            </a:r>
            <a:r>
              <a:rPr lang="en-GB" sz="1200" kern="1200" dirty="0" smtClean="0">
                <a:solidFill>
                  <a:schemeClr val="tx1"/>
                </a:solidFill>
                <a:effectLst/>
                <a:latin typeface="+mn-lt"/>
                <a:ea typeface="+mn-ea"/>
                <a:cs typeface="+mn-cs"/>
              </a:rPr>
              <a:t>him </a:t>
            </a:r>
            <a:r>
              <a:rPr lang="en-GB" sz="1200" kern="1200" dirty="0">
                <a:solidFill>
                  <a:schemeClr val="tx1"/>
                </a:solidFill>
                <a:effectLst/>
                <a:latin typeface="+mn-lt"/>
                <a:ea typeface="+mn-ea"/>
                <a:cs typeface="+mn-cs"/>
              </a:rPr>
              <a:t>feeling this way. </a:t>
            </a:r>
          </a:p>
          <a:p>
            <a:r>
              <a:rPr lang="en-GB" sz="1200" kern="1200" dirty="0">
                <a:solidFill>
                  <a:schemeClr val="tx1"/>
                </a:solidFill>
                <a:effectLst/>
                <a:latin typeface="+mn-lt"/>
                <a:ea typeface="+mn-ea"/>
                <a:cs typeface="+mn-cs"/>
              </a:rPr>
              <a:t>In the next part of the lesson the teacher had some special objects in a bag, and when the children took them out, the teacher played a game, asking the children to guess what sort of ‘change’ the object might link to. The children were very good at guessing, much better than Jack.</a:t>
            </a:r>
          </a:p>
        </p:txBody>
      </p:sp>
      <p:sp>
        <p:nvSpPr>
          <p:cNvPr id="4" name="Slide Number Placeholder 3"/>
          <p:cNvSpPr>
            <a:spLocks noGrp="1"/>
          </p:cNvSpPr>
          <p:nvPr>
            <p:ph type="sldNum" sz="quarter" idx="5"/>
          </p:nvPr>
        </p:nvSpPr>
        <p:spPr/>
        <p:txBody>
          <a:bodyPr/>
          <a:lstStyle/>
          <a:p>
            <a:fld id="{84437788-66E7-B94F-A4A4-DAFF4B908F87}" type="slidenum">
              <a:rPr lang="en-US" smtClean="0"/>
              <a:t>6</a:t>
            </a:fld>
            <a:endParaRPr lang="en-US"/>
          </a:p>
        </p:txBody>
      </p:sp>
    </p:spTree>
    <p:extLst>
      <p:ext uri="{BB962C8B-B14F-4D97-AF65-F5344CB8AC3E}">
        <p14:creationId xmlns:p14="http://schemas.microsoft.com/office/powerpoint/2010/main" val="241007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Abbey Owl smiled, she knew what was coming next, because she had seen the teacher do the lesson with a different group of children.</a:t>
            </a:r>
          </a:p>
          <a:p>
            <a:r>
              <a:rPr lang="en-GB" sz="1200" kern="1200" dirty="0">
                <a:solidFill>
                  <a:schemeClr val="tx1"/>
                </a:solidFill>
                <a:effectLst/>
                <a:latin typeface="+mn-lt"/>
                <a:ea typeface="+mn-ea"/>
                <a:cs typeface="+mn-cs"/>
              </a:rPr>
              <a:t>For each change, the teacher asked the children how they might be able to manage their feelings through the change. At first everyone found this a little bit difficult, but with the teacher’s help they soon had a huge list of ideas they could use. Jack felt much better now.</a:t>
            </a:r>
          </a:p>
          <a:p>
            <a:r>
              <a:rPr lang="en-GB" sz="1200" kern="1200" dirty="0">
                <a:solidFill>
                  <a:schemeClr val="tx1"/>
                </a:solidFill>
                <a:effectLst/>
                <a:latin typeface="+mn-lt"/>
                <a:ea typeface="+mn-ea"/>
                <a:cs typeface="+mn-cs"/>
              </a:rPr>
              <a:t>At the end of the lesson Jack was passed around the children, </a:t>
            </a:r>
            <a:r>
              <a:rPr lang="en-GB" sz="1200" kern="1200" dirty="0" smtClean="0">
                <a:solidFill>
                  <a:schemeClr val="tx1"/>
                </a:solidFill>
                <a:effectLst/>
                <a:latin typeface="+mn-lt"/>
                <a:ea typeface="+mn-ea"/>
                <a:cs typeface="+mn-cs"/>
              </a:rPr>
              <a:t>he </a:t>
            </a:r>
            <a:r>
              <a:rPr lang="en-GB" sz="1200" kern="1200" dirty="0">
                <a:solidFill>
                  <a:schemeClr val="tx1"/>
                </a:solidFill>
                <a:effectLst/>
                <a:latin typeface="+mn-lt"/>
                <a:ea typeface="+mn-ea"/>
                <a:cs typeface="+mn-cs"/>
              </a:rPr>
              <a:t>always liked this bit the best, and they each told </a:t>
            </a:r>
            <a:r>
              <a:rPr lang="en-GB" sz="1200" kern="1200" dirty="0" smtClean="0">
                <a:solidFill>
                  <a:schemeClr val="tx1"/>
                </a:solidFill>
                <a:effectLst/>
                <a:latin typeface="+mn-lt"/>
                <a:ea typeface="+mn-ea"/>
                <a:cs typeface="+mn-cs"/>
              </a:rPr>
              <a:t>him </a:t>
            </a:r>
            <a:r>
              <a:rPr lang="en-GB" sz="1200" kern="1200" dirty="0">
                <a:solidFill>
                  <a:schemeClr val="tx1"/>
                </a:solidFill>
                <a:effectLst/>
                <a:latin typeface="+mn-lt"/>
                <a:ea typeface="+mn-ea"/>
                <a:cs typeface="+mn-cs"/>
              </a:rPr>
              <a:t>one thing they were really looking forward to about changing class. At the end the teacher asked Jack to whisper something that </a:t>
            </a:r>
            <a:r>
              <a:rPr lang="en-GB" sz="1200" kern="1200" dirty="0" smtClean="0">
                <a:solidFill>
                  <a:schemeClr val="tx1"/>
                </a:solidFill>
                <a:effectLst/>
                <a:latin typeface="+mn-lt"/>
                <a:ea typeface="+mn-ea"/>
                <a:cs typeface="+mn-cs"/>
              </a:rPr>
              <a:t>he </a:t>
            </a:r>
            <a:r>
              <a:rPr lang="en-GB" sz="1200" kern="1200" dirty="0">
                <a:solidFill>
                  <a:schemeClr val="tx1"/>
                </a:solidFill>
                <a:effectLst/>
                <a:latin typeface="+mn-lt"/>
                <a:ea typeface="+mn-ea"/>
                <a:cs typeface="+mn-cs"/>
              </a:rPr>
              <a:t>was looking forward to, and </a:t>
            </a:r>
            <a:r>
              <a:rPr lang="en-GB" sz="1200" kern="1200" dirty="0" smtClean="0">
                <a:solidFill>
                  <a:schemeClr val="tx1"/>
                </a:solidFill>
                <a:effectLst/>
                <a:latin typeface="+mn-lt"/>
                <a:ea typeface="+mn-ea"/>
                <a:cs typeface="+mn-cs"/>
              </a:rPr>
              <a:t>he </a:t>
            </a:r>
            <a:r>
              <a:rPr lang="en-GB" sz="1200" kern="1200" dirty="0">
                <a:solidFill>
                  <a:schemeClr val="tx1"/>
                </a:solidFill>
                <a:effectLst/>
                <a:latin typeface="+mn-lt"/>
                <a:ea typeface="+mn-ea"/>
                <a:cs typeface="+mn-cs"/>
              </a:rPr>
              <a:t>said, “I will have some new children to meet next year and make friends with and that will be exciting. I won’t be sad because the children this year will meet Jigsaw Jo in their next class, so they will still have a very special Jigsaw Friend.”</a:t>
            </a:r>
          </a:p>
        </p:txBody>
      </p:sp>
      <p:sp>
        <p:nvSpPr>
          <p:cNvPr id="4" name="Slide Number Placeholder 3"/>
          <p:cNvSpPr>
            <a:spLocks noGrp="1"/>
          </p:cNvSpPr>
          <p:nvPr>
            <p:ph type="sldNum" sz="quarter" idx="5"/>
          </p:nvPr>
        </p:nvSpPr>
        <p:spPr/>
        <p:txBody>
          <a:bodyPr/>
          <a:lstStyle/>
          <a:p>
            <a:fld id="{84437788-66E7-B94F-A4A4-DAFF4B908F87}" type="slidenum">
              <a:rPr lang="en-US" smtClean="0"/>
              <a:t>7</a:t>
            </a:fld>
            <a:endParaRPr lang="en-US"/>
          </a:p>
        </p:txBody>
      </p:sp>
    </p:spTree>
    <p:extLst>
      <p:ext uri="{BB962C8B-B14F-4D97-AF65-F5344CB8AC3E}">
        <p14:creationId xmlns:p14="http://schemas.microsoft.com/office/powerpoint/2010/main" val="3933428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teacher thanked Jack and said to everyone, “Jack is right, it can really help to look at the good things about a change. Sometimes we do leave friends behind but they are in our thoughts, memories and hearts, and that will NEVER change! If we look at a change as a new adventure it doesn’t seem so bad does it? Not all changes are bad, some are very exciting!”</a:t>
            </a:r>
          </a:p>
          <a:p>
            <a:r>
              <a:rPr lang="en-GB" sz="1200" kern="1200" dirty="0">
                <a:solidFill>
                  <a:schemeClr val="tx1"/>
                </a:solidFill>
                <a:effectLst/>
                <a:latin typeface="+mn-lt"/>
                <a:ea typeface="+mn-ea"/>
                <a:cs typeface="+mn-cs"/>
              </a:rPr>
              <a:t>Everyone, including Jack felt excited about the new adventures and experiences they were going to have in the next school year. Jack felt less worried now and much happier.</a:t>
            </a:r>
          </a:p>
          <a:p>
            <a:r>
              <a:rPr lang="en-GB" sz="1200" kern="1200" dirty="0">
                <a:solidFill>
                  <a:schemeClr val="tx1"/>
                </a:solidFill>
                <a:effectLst/>
                <a:latin typeface="+mn-lt"/>
                <a:ea typeface="+mn-ea"/>
                <a:cs typeface="+mn-cs"/>
              </a:rPr>
              <a:t>Abbey owl hooted proudly, she was always right! What a clever owl!</a:t>
            </a:r>
          </a:p>
        </p:txBody>
      </p:sp>
      <p:sp>
        <p:nvSpPr>
          <p:cNvPr id="4" name="Slide Number Placeholder 3"/>
          <p:cNvSpPr>
            <a:spLocks noGrp="1"/>
          </p:cNvSpPr>
          <p:nvPr>
            <p:ph type="sldNum" sz="quarter" idx="5"/>
          </p:nvPr>
        </p:nvSpPr>
        <p:spPr/>
        <p:txBody>
          <a:bodyPr/>
          <a:lstStyle/>
          <a:p>
            <a:fld id="{84437788-66E7-B94F-A4A4-DAFF4B908F87}" type="slidenum">
              <a:rPr lang="en-US" smtClean="0"/>
              <a:t>8</a:t>
            </a:fld>
            <a:endParaRPr lang="en-US"/>
          </a:p>
        </p:txBody>
      </p:sp>
    </p:spTree>
    <p:extLst>
      <p:ext uri="{BB962C8B-B14F-4D97-AF65-F5344CB8AC3E}">
        <p14:creationId xmlns:p14="http://schemas.microsoft.com/office/powerpoint/2010/main" val="1367777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543B416-CC09-5C49-91B8-6E7A38546B1A}"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380903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93250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43B416-CC09-5C49-91B8-6E7A38546B1A}"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72362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43B416-CC09-5C49-91B8-6E7A38546B1A}"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726244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43B416-CC09-5C49-91B8-6E7A38546B1A}" type="datetimeFigureOut">
              <a:rPr lang="en-US" smtClean="0"/>
              <a:t>7/3/2020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836921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43B416-CC09-5C49-91B8-6E7A38546B1A}" type="datetimeFigureOut">
              <a:rPr lang="en-US" smtClean="0"/>
              <a:t>7/3/2020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22976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43B416-CC09-5C49-91B8-6E7A38546B1A}" type="datetimeFigureOut">
              <a:rPr lang="en-US" smtClean="0"/>
              <a:t>7/3/2020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9430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17092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00040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048622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598238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43B416-CC09-5C49-91B8-6E7A38546B1A}" type="datetimeFigureOut">
              <a:rPr lang="en-US" smtClean="0"/>
              <a:t>7/3/2020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789ED-C4A4-7645-9186-5061AFDEEA56}" type="slidenum">
              <a:rPr lang="en-US" smtClean="0"/>
              <a:t>‹#›</a:t>
            </a:fld>
            <a:endParaRPr lang="en-US"/>
          </a:p>
        </p:txBody>
      </p:sp>
    </p:spTree>
    <p:extLst>
      <p:ext uri="{BB962C8B-B14F-4D97-AF65-F5344CB8AC3E}">
        <p14:creationId xmlns:p14="http://schemas.microsoft.com/office/powerpoint/2010/main" val="41623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Year 1 PSHE</a:t>
            </a:r>
            <a:endParaRPr lang="en-GB" dirty="0"/>
          </a:p>
        </p:txBody>
      </p:sp>
      <p:sp>
        <p:nvSpPr>
          <p:cNvPr id="3" name="Subtitle 2"/>
          <p:cNvSpPr>
            <a:spLocks noGrp="1"/>
          </p:cNvSpPr>
          <p:nvPr>
            <p:ph type="subTitle" idx="1"/>
          </p:nvPr>
        </p:nvSpPr>
        <p:spPr/>
        <p:txBody>
          <a:bodyPr/>
          <a:lstStyle/>
          <a:p>
            <a:r>
              <a:rPr lang="en-GB" dirty="0" smtClean="0"/>
              <a:t>Transition to Year 2!</a:t>
            </a:r>
            <a:endParaRPr lang="en-GB" dirty="0"/>
          </a:p>
        </p:txBody>
      </p:sp>
    </p:spTree>
    <p:extLst>
      <p:ext uri="{BB962C8B-B14F-4D97-AF65-F5344CB8AC3E}">
        <p14:creationId xmlns:p14="http://schemas.microsoft.com/office/powerpoint/2010/main" val="9545100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Ask an adult to read this story with you while you look at the pictures. </a:t>
            </a:r>
            <a:endParaRPr lang="en-GB" dirty="0"/>
          </a:p>
        </p:txBody>
      </p:sp>
      <p:sp>
        <p:nvSpPr>
          <p:cNvPr id="3" name="Content Placeholder 2"/>
          <p:cNvSpPr>
            <a:spLocks noGrp="1"/>
          </p:cNvSpPr>
          <p:nvPr>
            <p:ph idx="1"/>
          </p:nvPr>
        </p:nvSpPr>
        <p:spPr/>
        <p:txBody>
          <a:bodyPr/>
          <a:lstStyle/>
          <a:p>
            <a:pPr marL="0" indent="0">
              <a:buNone/>
            </a:pPr>
            <a:r>
              <a:rPr lang="en-GB" dirty="0" smtClean="0"/>
              <a:t>How is Jigsaw Jack feeling about all the changes that are happening?</a:t>
            </a:r>
          </a:p>
          <a:p>
            <a:pPr marL="0" indent="0">
              <a:buNone/>
            </a:pPr>
            <a:endParaRPr lang="en-GB" dirty="0"/>
          </a:p>
          <a:p>
            <a:pPr marL="0" indent="0">
              <a:buNone/>
            </a:pPr>
            <a:r>
              <a:rPr lang="en-GB" dirty="0" smtClean="0"/>
              <a:t>What is he worrying about? </a:t>
            </a:r>
            <a:endParaRPr lang="en-GB" dirty="0"/>
          </a:p>
        </p:txBody>
      </p:sp>
    </p:spTree>
    <p:extLst>
      <p:ext uri="{BB962C8B-B14F-4D97-AF65-F5344CB8AC3E}">
        <p14:creationId xmlns:p14="http://schemas.microsoft.com/office/powerpoint/2010/main" val="38017453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5D812D6-E18C-4F47-8A7D-679F08B14751}"/>
              </a:ext>
            </a:extLst>
          </p:cNvPr>
          <p:cNvPicPr>
            <a:picLocks noChangeAspect="1"/>
          </p:cNvPicPr>
          <p:nvPr/>
        </p:nvPicPr>
        <p:blipFill>
          <a:blip r:embed="rId5"/>
          <a:stretch>
            <a:fillRect/>
          </a:stretch>
        </p:blipFill>
        <p:spPr>
          <a:xfrm>
            <a:off x="0" y="0"/>
            <a:ext cx="12192000" cy="6858000"/>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6235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0AB06EF-5FA6-C440-89D5-6E211CF2994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332875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D761D4-44DA-C341-B41A-C0DBC890A800}"/>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00381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D5D0BF-B703-6B41-AE59-D0982FE67ADC}"/>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43454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5BD4CB9-CD32-114B-8E71-52FF4A4DC433}"/>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47020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CE221FE-1CAF-DC43-904E-FF230225888A}"/>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96552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Talk to your adult about what happened in the story.</a:t>
            </a:r>
            <a:endParaRPr lang="en-GB" dirty="0"/>
          </a:p>
        </p:txBody>
      </p:sp>
      <p:sp>
        <p:nvSpPr>
          <p:cNvPr id="3" name="Content Placeholder 2"/>
          <p:cNvSpPr>
            <a:spLocks noGrp="1"/>
          </p:cNvSpPr>
          <p:nvPr>
            <p:ph idx="1"/>
          </p:nvPr>
        </p:nvSpPr>
        <p:spPr/>
        <p:txBody>
          <a:bodyPr/>
          <a:lstStyle/>
          <a:p>
            <a:pPr algn="ctr"/>
            <a:r>
              <a:rPr lang="en-GB" sz="3600" dirty="0" smtClean="0"/>
              <a:t>What things about changing class worry you?</a:t>
            </a:r>
          </a:p>
          <a:p>
            <a:pPr algn="ctr"/>
            <a:endParaRPr lang="en-GB" sz="3600" dirty="0"/>
          </a:p>
          <a:p>
            <a:pPr algn="ctr"/>
            <a:r>
              <a:rPr lang="en-GB" sz="3600" dirty="0" smtClean="0"/>
              <a:t>What things about changing class are you looking forward to?</a:t>
            </a:r>
          </a:p>
          <a:p>
            <a:pPr algn="ctr"/>
            <a:endParaRPr lang="en-GB" sz="3600" dirty="0"/>
          </a:p>
          <a:p>
            <a:pPr algn="ctr"/>
            <a:r>
              <a:rPr lang="en-GB" sz="3600" dirty="0" smtClean="0"/>
              <a:t>What would you say to Jack to reassure him and help him feel better</a:t>
            </a:r>
            <a:r>
              <a:rPr lang="en-GB" dirty="0" smtClean="0"/>
              <a:t>? </a:t>
            </a:r>
            <a:endParaRPr lang="en-GB" dirty="0"/>
          </a:p>
        </p:txBody>
      </p:sp>
    </p:spTree>
    <p:extLst>
      <p:ext uri="{BB962C8B-B14F-4D97-AF65-F5344CB8AC3E}">
        <p14:creationId xmlns:p14="http://schemas.microsoft.com/office/powerpoint/2010/main" val="9116931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451</TotalTime>
  <Words>959</Words>
  <Application>Microsoft Office PowerPoint</Application>
  <PresentationFormat>Widescreen</PresentationFormat>
  <Paragraphs>35</Paragraphs>
  <Slides>9</Slides>
  <Notes>6</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Year 1 PSHE</vt:lpstr>
      <vt:lpstr>Ask an adult to read this story with you while you look at the pictures. </vt:lpstr>
      <vt:lpstr>PowerPoint Presentation</vt:lpstr>
      <vt:lpstr>PowerPoint Presentation</vt:lpstr>
      <vt:lpstr>PowerPoint Presentation</vt:lpstr>
      <vt:lpstr>PowerPoint Presentation</vt:lpstr>
      <vt:lpstr>PowerPoint Presentation</vt:lpstr>
      <vt:lpstr>PowerPoint Presentation</vt:lpstr>
      <vt:lpstr>Talk to your adult about what happened in the story.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12</cp:revision>
  <cp:lastPrinted>2019-05-30T07:06:04Z</cp:lastPrinted>
  <dcterms:created xsi:type="dcterms:W3CDTF">2018-08-07T10:15:15Z</dcterms:created>
  <dcterms:modified xsi:type="dcterms:W3CDTF">2020-07-03T08:39:39Z</dcterms:modified>
</cp:coreProperties>
</file>