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321" r:id="rId11"/>
    <p:sldId id="297" r:id="rId12"/>
    <p:sldId id="298" r:id="rId13"/>
    <p:sldId id="319" r:id="rId14"/>
    <p:sldId id="299" r:id="rId15"/>
    <p:sldId id="300" r:id="rId16"/>
    <p:sldId id="306" r:id="rId17"/>
    <p:sldId id="304" r:id="rId18"/>
    <p:sldId id="309" r:id="rId19"/>
    <p:sldId id="310" r:id="rId20"/>
    <p:sldId id="312" r:id="rId21"/>
    <p:sldId id="313" r:id="rId22"/>
    <p:sldId id="314" r:id="rId23"/>
    <p:sldId id="308" r:id="rId24"/>
    <p:sldId id="315" r:id="rId25"/>
    <p:sldId id="316" r:id="rId26"/>
    <p:sldId id="317" r:id="rId27"/>
    <p:sldId id="318" r:id="rId28"/>
    <p:sldId id="322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2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8.png"/><Relationship Id="rId5" Type="http://schemas.openxmlformats.org/officeDocument/2006/relationships/image" Target="../media/image29.png"/><Relationship Id="rId4" Type="http://schemas.openxmlformats.org/officeDocument/2006/relationships/image" Target="../media/image30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7.png"/><Relationship Id="rId5" Type="http://schemas.openxmlformats.org/officeDocument/2006/relationships/image" Target="../media/image3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34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1.png"/><Relationship Id="rId5" Type="http://schemas.openxmlformats.org/officeDocument/2006/relationships/image" Target="../media/image35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70.png"/><Relationship Id="rId5" Type="http://schemas.openxmlformats.org/officeDocument/2006/relationships/image" Target="../media/image36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21.png"/><Relationship Id="rId18" Type="http://schemas.openxmlformats.org/officeDocument/2006/relationships/image" Target="../media/image51.png"/><Relationship Id="rId21" Type="http://schemas.openxmlformats.org/officeDocument/2006/relationships/image" Target="../media/image54.png"/><Relationship Id="rId7" Type="http://schemas.openxmlformats.org/officeDocument/2006/relationships/image" Target="../media/image39.png"/><Relationship Id="rId12" Type="http://schemas.openxmlformats.org/officeDocument/2006/relationships/image" Target="../media/image46.png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1" Type="http://schemas.openxmlformats.org/officeDocument/2006/relationships/tags" Target="../tags/tag14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0.png"/><Relationship Id="rId15" Type="http://schemas.openxmlformats.org/officeDocument/2006/relationships/image" Target="../media/image48.png"/><Relationship Id="rId10" Type="http://schemas.openxmlformats.org/officeDocument/2006/relationships/image" Target="../media/image44.png"/><Relationship Id="rId19" Type="http://schemas.openxmlformats.org/officeDocument/2006/relationships/image" Target="../media/image52.png"/><Relationship Id="rId9" Type="http://schemas.openxmlformats.org/officeDocument/2006/relationships/image" Target="../media/image43.png"/><Relationship Id="rId1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611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" y="152227"/>
            <a:ext cx="9143999" cy="1854373"/>
          </a:xfrm>
        </p:spPr>
        <p:txBody>
          <a:bodyPr/>
          <a:lstStyle/>
          <a:p>
            <a:r>
              <a:rPr lang="en-GB" sz="7200" u="sng" dirty="0"/>
              <a:t>20.1.2021 &amp; 21.1.2021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Making equal groups- grouping. </a:t>
            </a:r>
          </a:p>
        </p:txBody>
      </p:sp>
      <p:pic>
        <p:nvPicPr>
          <p:cNvPr id="6" name="Picture 2" descr="Free Partner Sharing Cliparts, Download Free Clip Art, Free Clip Art on  Clipart Library">
            <a:extLst>
              <a:ext uri="{FF2B5EF4-FFF2-40B4-BE49-F238E27FC236}">
                <a16:creationId xmlns:a16="http://schemas.microsoft.com/office/drawing/2014/main" id="{B3E43CF4-83E9-4F5D-B853-A8DDDC586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8" b="100000" l="0" r="99219">
                        <a14:foregroundMark x1="22852" y1="93865" x2="34180" y2="89571"/>
                        <a14:foregroundMark x1="59961" y1="91207" x2="81250" y2="92843"/>
                        <a14:foregroundMark x1="47070" y1="96933" x2="51563" y2="83845"/>
                        <a14:foregroundMark x1="57813" y1="97955" x2="50781" y2="87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667" y="3180694"/>
            <a:ext cx="3533334" cy="3374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AFF6D9C-6A30-4BD6-B99D-0674058826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8800" y="3225800"/>
            <a:ext cx="1664252" cy="166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sentences below.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	 There are ____ groups of ____ apples.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There are ____ groups of ____ flowers.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	 There are ____ groups of ____ sweets.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979" y="890315"/>
            <a:ext cx="657769" cy="631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638" y="1295498"/>
            <a:ext cx="657769" cy="631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94" y="1282386"/>
            <a:ext cx="657769" cy="6317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77" y="892590"/>
            <a:ext cx="657769" cy="6317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836" y="1297773"/>
            <a:ext cx="657769" cy="631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92" y="1284661"/>
            <a:ext cx="657769" cy="6317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08" y="894865"/>
            <a:ext cx="657769" cy="631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467" y="1300048"/>
            <a:ext cx="657769" cy="6317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923" y="1286936"/>
            <a:ext cx="657769" cy="631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18" y="2423671"/>
            <a:ext cx="1140722" cy="13013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69" y="2474217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26" y="2482779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935" y="2500434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630" y="2528490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87" y="2537052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222" y="2491964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281" y="2482779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970" y="4439164"/>
            <a:ext cx="1177786" cy="8922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611" y="4480882"/>
            <a:ext cx="1177786" cy="8922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58" y="4439164"/>
            <a:ext cx="1177786" cy="892262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850D79E-3B95-4530-8EEA-E2668B7161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976215" y="3819741"/>
            <a:ext cx="1280436" cy="128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979" y="890315"/>
            <a:ext cx="657769" cy="631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638" y="1295498"/>
            <a:ext cx="657769" cy="631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94" y="1282386"/>
            <a:ext cx="657769" cy="6317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77" y="892590"/>
            <a:ext cx="657769" cy="6317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836" y="1297773"/>
            <a:ext cx="657769" cy="631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92" y="1284661"/>
            <a:ext cx="657769" cy="6317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08" y="894865"/>
            <a:ext cx="657769" cy="631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467" y="1300048"/>
            <a:ext cx="657769" cy="6317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923" y="1286936"/>
            <a:ext cx="657769" cy="631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18" y="2423671"/>
            <a:ext cx="1140722" cy="13013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69" y="2474217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26" y="2482779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935" y="2500434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630" y="2528490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87" y="2537052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222" y="2491964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281" y="2482779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970" y="4439164"/>
            <a:ext cx="1177786" cy="8922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611" y="4480882"/>
            <a:ext cx="1177786" cy="8922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58" y="4439164"/>
            <a:ext cx="1177786" cy="892262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2919250" y="202054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143958" y="201669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854511" y="370383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097692" y="371939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940064" y="542759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212799" y="542759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47D0A1D-973F-4A28-9B7A-39927A773E40}"/>
              </a:ext>
            </a:extLst>
          </p:cNvPr>
          <p:cNvSpPr txBox="1"/>
          <p:nvPr/>
        </p:nvSpPr>
        <p:spPr>
          <a:xfrm>
            <a:off x="695550" y="334776"/>
            <a:ext cx="7497474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sentences below.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	 There are ____ groups of ____ apples.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There are ____ groups of ____ flowers.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	 There are ____ groups of ____ sweets.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95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F567EE6-3A54-4A4A-B3DA-F85366AF3A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24174" y="800652"/>
            <a:ext cx="1366078" cy="136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/>
                  <a:t>10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/>
                  <a:t> 2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blipFill>
                <a:blip r:embed="rId5"/>
                <a:stretch>
                  <a:fillRect l="-9783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40010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54387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50867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62957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1724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0033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4622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0890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63192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1747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574997" y="2098392"/>
            <a:ext cx="1703780" cy="166786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470365" y="2098392"/>
            <a:ext cx="1703780" cy="166786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031965" y="1373405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845575" y="268694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5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5575" y="2686942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7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031966" y="3906464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Grouping</a:t>
            </a:r>
          </a:p>
        </p:txBody>
      </p:sp>
      <p:sp>
        <p:nvSpPr>
          <p:cNvPr id="20" name="Oval 19"/>
          <p:cNvSpPr/>
          <p:nvPr/>
        </p:nvSpPr>
        <p:spPr>
          <a:xfrm>
            <a:off x="19428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48567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0285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57137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1142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9451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48802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0308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7372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1165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1868118" y="4585655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2412007" y="4573109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2962047" y="4573109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3513187" y="4573109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056037" y="4585655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5845574" y="485685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5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5574" y="4856852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7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0926 L -0.22396 0.2544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98" y="12245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09705 0.28866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1" y="1442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11111E-6 -4.44444E-6 L -0.28125 0.26019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63" y="13009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88889E-6 -4.44444E-6 L -0.10921 0.30973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15486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11111E-6 -4.44444E-6 L -0.49288 0.32686 " pathEditMode="relative" rAng="0" ptsTypes="AA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343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66667E-6 -1.48148E-6 L 0.0217 0.17176 " pathEditMode="relative" rAng="0" ptsTypes="AA">
                                      <p:cBhvr>
                                        <p:cTn id="9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8588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-1.48148E-6 L -0.03472 0.28866 " pathEditMode="relative" rAng="0" ptsTypes="AA">
                                      <p:cBhvr>
                                        <p:cTn id="9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" y="14421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66667E-6 -1.48148E-6 L -0.32031 0.28866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4" y="14421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3.33333E-6 -1.48148E-6 L -0.20764 0.27871 " pathEditMode="relative" rAng="0" ptsTypes="AA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82" y="13935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1.66667E-6 -1.48148E-6 L -0.37986 0.26273 " pathEditMode="relative" rAng="0" ptsTypes="AA">
                                      <p:cBhvr>
                                        <p:cTn id="1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3" y="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6" grpId="0"/>
      <p:bldP spid="17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/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/>
                  <a:t> 3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blipFill>
                <a:blip r:embed="rId5"/>
                <a:stretch>
                  <a:fillRect l="-9783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40010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54387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50867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0033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4622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0890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615056" y="2086346"/>
            <a:ext cx="1336766" cy="129795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093502" y="2086346"/>
            <a:ext cx="1336766" cy="129795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031965" y="1373405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308628" y="2442933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8628" y="2442933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7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031966" y="3906464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Grouping</a:t>
            </a:r>
          </a:p>
        </p:txBody>
      </p:sp>
      <p:sp>
        <p:nvSpPr>
          <p:cNvPr id="20" name="Oval 19"/>
          <p:cNvSpPr/>
          <p:nvPr/>
        </p:nvSpPr>
        <p:spPr>
          <a:xfrm>
            <a:off x="19428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48567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0285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9451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48802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0308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1793872" y="4650970"/>
            <a:ext cx="1815608" cy="563585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308628" y="485685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8628" y="4856852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7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Oval 35"/>
          <p:cNvSpPr/>
          <p:nvPr/>
        </p:nvSpPr>
        <p:spPr>
          <a:xfrm>
            <a:off x="4582668" y="2116982"/>
            <a:ext cx="1336766" cy="129795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793872" y="5218955"/>
            <a:ext cx="1815608" cy="563585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218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22396 0.24514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98" y="12245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12205 0.2467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11" y="12338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-0.02326 0.254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" y="12708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19722 0.23496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61" y="11736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08264 0.22708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11343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15382 0.23843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91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4" grpId="0" animBg="1"/>
      <p:bldP spid="15" grpId="0" animBg="1"/>
      <p:bldP spid="16" grpId="0"/>
      <p:bldP spid="17" grpId="0"/>
      <p:bldP spid="19" grpId="0"/>
      <p:bldP spid="20" grpId="0" animBg="1"/>
      <p:bldP spid="21" grpId="0" animBg="1"/>
      <p:bldP spid="22" grpId="0" animBg="1"/>
      <p:bldP spid="25" grpId="0" animBg="1"/>
      <p:bldP spid="26" grpId="0" animBg="1"/>
      <p:bldP spid="27" grpId="0" animBg="1"/>
      <p:bldP spid="30" grpId="0" animBg="1"/>
      <p:bldP spid="37" grpId="0"/>
      <p:bldP spid="36" grpId="0" animBg="1"/>
      <p:bldP spid="39" grpId="0"/>
      <p:bldP spid="39" grpId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93668" y="1090879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593667" y="3237556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3667" y="3237556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677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761661" y="1081016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Grouping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761661" y="3238098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1661" y="3238098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677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903" y="1809842"/>
            <a:ext cx="3466409" cy="12438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8374" y="1734040"/>
            <a:ext cx="2017271" cy="1319631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2466556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49234" y="4278199"/>
            <a:ext cx="26169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groups we are sharing between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6633135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298546" y="4254811"/>
            <a:ext cx="2616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in each group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/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/>
                  <a:t> 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blipFill>
                <a:blip r:embed="rId9"/>
                <a:stretch>
                  <a:fillRect l="-9783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4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93668" y="1090879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593667" y="3237556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3667" y="3237556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677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761661" y="1081016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Grouping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761661" y="3238098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1661" y="3238098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677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903" y="1809842"/>
            <a:ext cx="3466409" cy="12438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8374" y="1734040"/>
            <a:ext cx="2017271" cy="1319631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3166258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49234" y="4278199"/>
            <a:ext cx="2616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are in each group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7341270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298546" y="4254811"/>
            <a:ext cx="26169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groups we can make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/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/>
                  <a:t> 3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blipFill>
                <a:blip r:embed="rId9"/>
                <a:stretch>
                  <a:fillRect l="-9783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8085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5279" y="499753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78123" y="5140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77997" y="3571980"/>
            <a:ext cx="678077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How many groups of 10 can you make?</a:t>
            </a:r>
          </a:p>
          <a:p>
            <a:r>
              <a:rPr lang="en-GB" sz="3200" dirty="0"/>
              <a:t>How many groups of 5?</a:t>
            </a:r>
          </a:p>
          <a:p>
            <a:r>
              <a:rPr lang="en-GB" sz="3200" dirty="0"/>
              <a:t>How many groups of 4?</a:t>
            </a:r>
          </a:p>
          <a:p>
            <a:r>
              <a:rPr lang="en-GB" sz="3200" dirty="0"/>
              <a:t>How many groups of 2?</a:t>
            </a:r>
          </a:p>
          <a:p>
            <a:r>
              <a:rPr lang="en-GB" sz="3200" dirty="0"/>
              <a:t>How many groups of 1?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2218915" y="783600"/>
            <a:ext cx="1848939" cy="210935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527" y="41242"/>
            <a:ext cx="1848939" cy="210935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302065" y="1851895"/>
            <a:ext cx="1848939" cy="210935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4467285" y="1794448"/>
            <a:ext cx="1848939" cy="210935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039" y="-187408"/>
            <a:ext cx="1848939" cy="210935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47" y="729713"/>
            <a:ext cx="1848939" cy="210935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908" y="881839"/>
            <a:ext cx="1848939" cy="210935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312" y="-54174"/>
            <a:ext cx="1848939" cy="210935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6578568" y="68658"/>
            <a:ext cx="1848939" cy="210935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899460" y="-19575"/>
            <a:ext cx="1848939" cy="210935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467531" y="1851896"/>
            <a:ext cx="1848939" cy="210935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389260" y="774948"/>
            <a:ext cx="1848939" cy="210935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920" y="662439"/>
            <a:ext cx="1848939" cy="210935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86" y="-219397"/>
            <a:ext cx="1848939" cy="210935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5" y="1681520"/>
            <a:ext cx="1848939" cy="210935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114" y="1471198"/>
            <a:ext cx="1848939" cy="210935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862" y="851742"/>
            <a:ext cx="1848939" cy="210935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62805">
            <a:off x="6477077" y="2091792"/>
            <a:ext cx="1848939" cy="210935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90400">
            <a:off x="3284862" y="1940082"/>
            <a:ext cx="1848939" cy="210935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6782690" y="1023432"/>
            <a:ext cx="1848939" cy="21093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3447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2218915" y="783600"/>
            <a:ext cx="1848939" cy="210935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527" y="41242"/>
            <a:ext cx="1848939" cy="21093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302065" y="1851895"/>
            <a:ext cx="1848939" cy="21093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4467285" y="1794448"/>
            <a:ext cx="1848939" cy="21093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039" y="-187408"/>
            <a:ext cx="1848939" cy="21093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47" y="729713"/>
            <a:ext cx="1848939" cy="210935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908" y="881839"/>
            <a:ext cx="1848939" cy="21093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312" y="-54174"/>
            <a:ext cx="1848939" cy="21093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6578568" y="68658"/>
            <a:ext cx="1848939" cy="21093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899460" y="-19575"/>
            <a:ext cx="1848939" cy="21093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467531" y="1851896"/>
            <a:ext cx="1848939" cy="21093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389260" y="774948"/>
            <a:ext cx="1848939" cy="21093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920" y="662439"/>
            <a:ext cx="1848939" cy="21093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86" y="-219397"/>
            <a:ext cx="1848939" cy="21093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5" y="1681520"/>
            <a:ext cx="1848939" cy="21093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114" y="1471198"/>
            <a:ext cx="1848939" cy="21093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862" y="851742"/>
            <a:ext cx="1848939" cy="210935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62805">
            <a:off x="6477077" y="2091792"/>
            <a:ext cx="1848939" cy="210935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90400">
            <a:off x="3284862" y="1940082"/>
            <a:ext cx="1848939" cy="210935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6782690" y="1023432"/>
            <a:ext cx="1848939" cy="21093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449246" y="4649348"/>
                <a:ext cx="678077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</a:rPr>
                  <a:t>2</a:t>
                </a:r>
                <a:r>
                  <a:rPr lang="en-GB" sz="3200" dirty="0"/>
                  <a:t> groups of 10          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9246" y="4649348"/>
                <a:ext cx="6780775" cy="646331"/>
              </a:xfrm>
              <a:prstGeom prst="rect">
                <a:avLst/>
              </a:prstGeom>
              <a:blipFill>
                <a:blip r:embed="rId9"/>
                <a:stretch>
                  <a:fillRect l="-2788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743594" y="415015"/>
            <a:ext cx="3503884" cy="3725938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4377487" y="383042"/>
            <a:ext cx="3756945" cy="3725938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224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-0.15451 0.10139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26" y="50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316 0.21898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0" y="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90400">
            <a:off x="3284862" y="1940082"/>
            <a:ext cx="1848939" cy="21093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302065" y="1851895"/>
            <a:ext cx="1848939" cy="210935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62805">
            <a:off x="6477077" y="2091792"/>
            <a:ext cx="1848939" cy="21093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039" y="-187408"/>
            <a:ext cx="1848939" cy="21093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899460" y="-19575"/>
            <a:ext cx="1848939" cy="21093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5" y="1681520"/>
            <a:ext cx="1848939" cy="210935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2218915" y="783600"/>
            <a:ext cx="1848939" cy="210935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527" y="41242"/>
            <a:ext cx="1848939" cy="21093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4467285" y="1794448"/>
            <a:ext cx="1848939" cy="21093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47" y="729713"/>
            <a:ext cx="1848939" cy="210935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908" y="881839"/>
            <a:ext cx="1848939" cy="21093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312" y="-54174"/>
            <a:ext cx="1848939" cy="21093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6564194" y="68657"/>
            <a:ext cx="1848939" cy="21093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481008" y="1774102"/>
            <a:ext cx="1848939" cy="21093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389260" y="774948"/>
            <a:ext cx="1848939" cy="21093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920" y="662439"/>
            <a:ext cx="1848939" cy="21093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86" y="-219397"/>
            <a:ext cx="1848939" cy="21093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114" y="1471198"/>
            <a:ext cx="1848939" cy="21093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862" y="851742"/>
            <a:ext cx="1848939" cy="210935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6782690" y="1023432"/>
            <a:ext cx="1848939" cy="21093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573608" y="5048149"/>
                <a:ext cx="678077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</a:rPr>
                  <a:t>4</a:t>
                </a:r>
                <a:r>
                  <a:rPr lang="en-GB" sz="3200" dirty="0"/>
                  <a:t> groups of 5          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3608" y="5048149"/>
                <a:ext cx="6780775" cy="646331"/>
              </a:xfrm>
              <a:prstGeom prst="rect">
                <a:avLst/>
              </a:prstGeom>
              <a:blipFill>
                <a:blip r:embed="rId9"/>
                <a:stretch>
                  <a:fillRect l="-2698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743594" y="415015"/>
            <a:ext cx="3503884" cy="1993606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4385303" y="433708"/>
            <a:ext cx="3641715" cy="196619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759173" y="2600877"/>
            <a:ext cx="3455883" cy="1993606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4366162" y="2590876"/>
            <a:ext cx="3641715" cy="196619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086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-0.15173 0.1840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87" y="919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09983 0.29629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1481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44444E-6 L -0.14757 0.3173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158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0.11337 0.2104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60" y="1050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15052 0.26991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35" y="1349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0.00503 0.05324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266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01857 0.06782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" y="338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1371 0.05718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" y="284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0375 0.0465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999" y="132404"/>
            <a:ext cx="5992769" cy="30873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431882" y="3071801"/>
                <a:ext cx="678077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</a:rPr>
                  <a:t>5</a:t>
                </a:r>
                <a:r>
                  <a:rPr lang="en-GB" sz="3200" dirty="0"/>
                  <a:t> groups of 4				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1882" y="3071801"/>
                <a:ext cx="6780775" cy="646331"/>
              </a:xfrm>
              <a:prstGeom prst="rect">
                <a:avLst/>
              </a:prstGeom>
              <a:blipFill>
                <a:blip r:embed="rId6"/>
                <a:stretch>
                  <a:fillRect l="-2788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431882" y="3718132"/>
                <a:ext cx="678077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</a:rPr>
                  <a:t>10</a:t>
                </a:r>
                <a:r>
                  <a:rPr lang="en-GB" sz="3200" dirty="0"/>
                  <a:t> groups of 2           	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1882" y="3718132"/>
                <a:ext cx="6780775" cy="646331"/>
              </a:xfrm>
              <a:prstGeom prst="rect">
                <a:avLst/>
              </a:prstGeom>
              <a:blipFill>
                <a:blip r:embed="rId7"/>
                <a:stretch>
                  <a:fillRect l="-2788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1431882" y="4422547"/>
                <a:ext cx="678077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</a:rPr>
                  <a:t>20</a:t>
                </a:r>
                <a:r>
                  <a:rPr lang="en-GB" sz="3200" dirty="0"/>
                  <a:t> groups of 1           	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1882" y="4422547"/>
                <a:ext cx="6780775" cy="646331"/>
              </a:xfrm>
              <a:prstGeom prst="rect">
                <a:avLst/>
              </a:prstGeom>
              <a:blipFill>
                <a:blip r:embed="rId8"/>
                <a:stretch>
                  <a:fillRect l="-2788" t="-14019" b="-336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0160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/>
                  <a:t>8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800" dirty="0"/>
                  <a:t> 2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blipFill>
                <a:blip r:embed="rId5"/>
                <a:stretch>
                  <a:fillRect l="-3574" t="-106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48" y="2608527"/>
            <a:ext cx="1405916" cy="1695926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380060" y="4084347"/>
            <a:ext cx="649474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82890" y="4160192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	0		2		4		6		8		10		12		14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060" y="2608527"/>
            <a:ext cx="1405916" cy="16959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072" y="2608527"/>
            <a:ext cx="1405916" cy="16959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090" y="2608527"/>
            <a:ext cx="1405916" cy="1695926"/>
          </a:xfrm>
          <a:prstGeom prst="rect">
            <a:avLst/>
          </a:prstGeom>
        </p:spPr>
      </p:pic>
      <p:sp>
        <p:nvSpPr>
          <p:cNvPr id="13" name="Arc 12"/>
          <p:cNvSpPr/>
          <p:nvPr/>
        </p:nvSpPr>
        <p:spPr>
          <a:xfrm>
            <a:off x="1402004" y="362707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" name="Arc 13"/>
          <p:cNvSpPr/>
          <p:nvPr/>
        </p:nvSpPr>
        <p:spPr>
          <a:xfrm>
            <a:off x="2310214" y="362072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5" name="Arc 14"/>
          <p:cNvSpPr/>
          <p:nvPr/>
        </p:nvSpPr>
        <p:spPr>
          <a:xfrm>
            <a:off x="3218424" y="362072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6" name="Arc 15"/>
          <p:cNvSpPr/>
          <p:nvPr/>
        </p:nvSpPr>
        <p:spPr>
          <a:xfrm>
            <a:off x="4126634" y="362072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935290" y="497429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 </a:t>
            </a:r>
            <a:r>
              <a:rPr lang="en-GB" sz="3200" dirty="0"/>
              <a:t>jumps of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 </a:t>
            </a:r>
            <a:r>
              <a:rPr lang="en-GB" sz="3200" dirty="0"/>
              <a:t>are equal to 8</a:t>
            </a:r>
          </a:p>
        </p:txBody>
      </p:sp>
      <p:sp>
        <p:nvSpPr>
          <p:cNvPr id="2" name="Rectangle 1"/>
          <p:cNvSpPr/>
          <p:nvPr/>
        </p:nvSpPr>
        <p:spPr>
          <a:xfrm>
            <a:off x="3044030" y="586199"/>
            <a:ext cx="4972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chemeClr val="accent5">
                    <a:lumMod val="75000"/>
                  </a:schemeClr>
                </a:solidFill>
              </a:rPr>
              <a:t>4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4504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0.02795 -0.04005 C 0.03368 -0.04908 0.04289 -0.05394 0.05174 -0.05394 C 0.06285 -0.05394 0.07136 -0.04908 0.07709 -0.04005 L 0.10643 4.81481E-6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270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1481E-6 L 0.02795 -0.05834 C 0.03385 -0.07107 0.04288 -0.07801 0.05191 -0.07801 C 0.06285 -0.07801 0.07118 -0.07107 0.07708 -0.05834 L 0.10625 4.81481E-6 " pathEditMode="relative" rAng="0" ptsTypes="AAAAA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391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"/>
                            </p:stCondLst>
                            <p:childTnLst>
                              <p:par>
                                <p:cTn id="3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4.81481E-6 L 0.02761 -0.05834 C 0.03316 -0.07107 0.04167 -0.07801 0.05018 -0.07801 C 0.06042 -0.07801 0.06841 -0.07107 0.07396 -0.05834 L 0.10157 4.81481E-6 " pathEditMode="relative" rAng="0" ptsTypes="AAAAA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3912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"/>
                            </p:stCondLst>
                            <p:childTnLst>
                              <p:par>
                                <p:cTn id="4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4.81481E-6 L 0.0276 -0.05834 C 0.03316 -0.07107 0.04166 -0.07801 0.05017 -0.07801 C 0.06041 -0.07801 0.0684 -0.07107 0.07396 -0.05834 L 0.10156 4.81481E-6 " pathEditMode="relative" rAng="0" ptsTypes="AAAAA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3912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  <p:bldP spid="14" grpId="0" animBg="1"/>
      <p:bldP spid="15" grpId="0" animBg="1"/>
      <p:bldP spid="16" grpId="0" animBg="1"/>
      <p:bldP spid="17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20" y="2752601"/>
            <a:ext cx="1405916" cy="1695926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1482932" y="4228421"/>
            <a:ext cx="649474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85762" y="4304266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	0		5		10		15		20		25		30		35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932" y="2752601"/>
            <a:ext cx="1405916" cy="16959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44" y="2752601"/>
            <a:ext cx="1405916" cy="1695926"/>
          </a:xfrm>
          <a:prstGeom prst="rect">
            <a:avLst/>
          </a:prstGeom>
        </p:spPr>
      </p:pic>
      <p:sp>
        <p:nvSpPr>
          <p:cNvPr id="28" name="Arc 27"/>
          <p:cNvSpPr/>
          <p:nvPr/>
        </p:nvSpPr>
        <p:spPr>
          <a:xfrm>
            <a:off x="1504876" y="3771153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Arc 28"/>
          <p:cNvSpPr/>
          <p:nvPr/>
        </p:nvSpPr>
        <p:spPr>
          <a:xfrm>
            <a:off x="2413086" y="3764803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Arc 29"/>
          <p:cNvSpPr/>
          <p:nvPr/>
        </p:nvSpPr>
        <p:spPr>
          <a:xfrm>
            <a:off x="3321296" y="3764803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/>
                  <a:t>15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800" dirty="0"/>
                  <a:t> 5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blipFill>
                <a:blip r:embed="rId6"/>
                <a:stretch>
                  <a:fillRect l="-3574" t="-106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Rectangle 37"/>
          <p:cNvSpPr/>
          <p:nvPr/>
        </p:nvSpPr>
        <p:spPr>
          <a:xfrm>
            <a:off x="3311160" y="556357"/>
            <a:ext cx="4972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chemeClr val="accent5">
                    <a:lumMod val="75000"/>
                  </a:schemeClr>
                </a:solidFill>
              </a:rPr>
              <a:t>3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958888" y="517469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 </a:t>
            </a:r>
            <a:r>
              <a:rPr lang="en-GB" sz="3200" dirty="0"/>
              <a:t>jumps of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 </a:t>
            </a:r>
            <a:r>
              <a:rPr lang="en-GB" sz="3200" dirty="0"/>
              <a:t>are equal to 15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5811" y="602066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378655" y="7447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83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 L 0.02796 -0.04005 C 0.03368 -0.04907 0.04289 -0.05394 0.05174 -0.05394 C 0.06285 -0.05394 0.07136 -0.04907 0.07709 -0.04005 L 0.10643 0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270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0.02795 -0.05833 C 0.03386 -0.07106 0.04288 -0.07801 0.05191 -0.07801 C 0.06285 -0.07801 0.07118 -0.07106 0.07709 -0.05833 L 0.10625 0 " pathEditMode="relative" rAng="0" ptsTypes="AAAAA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3912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0 L 0.0276 -0.05833 C 0.03316 -0.07106 0.04166 -0.07801 0.05017 -0.07801 C 0.06041 -0.07801 0.0684 -0.07106 0.07396 -0.05833 L 0.10156 0 " pathEditMode="relative" rAng="0" ptsTypes="AAAAA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39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8" grpId="0"/>
      <p:bldP spid="39" grpId="0"/>
      <p:bldP spid="41" grpId="0"/>
      <p:bldP spid="4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/>
          <p:cNvCxnSpPr/>
          <p:nvPr/>
        </p:nvCxnSpPr>
        <p:spPr>
          <a:xfrm>
            <a:off x="1112282" y="3641815"/>
            <a:ext cx="649474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515112" y="3717660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	0	    10		20	   </a:t>
            </a:r>
            <a:r>
              <a:rPr lang="en-GB" sz="2800" dirty="0"/>
              <a:t>  </a:t>
            </a:r>
            <a:r>
              <a:rPr lang="en-GB" sz="3200" dirty="0"/>
              <a:t>	 30	  40	   50	    60	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/>
                  <a:t>60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800" dirty="0"/>
                  <a:t> 10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blipFill>
                <a:blip r:embed="rId5"/>
                <a:stretch>
                  <a:fillRect l="-3574" t="-106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935290" y="497429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6 </a:t>
            </a:r>
            <a:r>
              <a:rPr lang="en-GB" sz="3200" dirty="0"/>
              <a:t>jumps of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10 </a:t>
            </a:r>
            <a:r>
              <a:rPr lang="en-GB" sz="3200" dirty="0"/>
              <a:t>are equal to 60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674083" y="556357"/>
            <a:ext cx="4972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chemeClr val="accent5">
                    <a:lumMod val="75000"/>
                  </a:schemeClr>
                </a:solidFill>
              </a:rPr>
              <a:t>6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5811" y="602066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378655" y="7447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6" name="Arc 25"/>
          <p:cNvSpPr/>
          <p:nvPr/>
        </p:nvSpPr>
        <p:spPr>
          <a:xfrm>
            <a:off x="1112282" y="3150381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Arc 28"/>
          <p:cNvSpPr/>
          <p:nvPr/>
        </p:nvSpPr>
        <p:spPr>
          <a:xfrm>
            <a:off x="2102412" y="3150381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Arc 29"/>
          <p:cNvSpPr/>
          <p:nvPr/>
        </p:nvSpPr>
        <p:spPr>
          <a:xfrm>
            <a:off x="3092542" y="3150381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Arc 30"/>
          <p:cNvSpPr/>
          <p:nvPr/>
        </p:nvSpPr>
        <p:spPr>
          <a:xfrm>
            <a:off x="4082672" y="3108999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Arc 31"/>
          <p:cNvSpPr/>
          <p:nvPr/>
        </p:nvSpPr>
        <p:spPr>
          <a:xfrm>
            <a:off x="5072802" y="3105839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Arc 32"/>
          <p:cNvSpPr/>
          <p:nvPr/>
        </p:nvSpPr>
        <p:spPr>
          <a:xfrm>
            <a:off x="6085681" y="3069882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9727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5" grpId="1"/>
      <p:bldP spid="26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/>
                  <a:t>18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800" dirty="0"/>
                  <a:t>       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blipFill>
                <a:blip r:embed="rId5"/>
                <a:stretch>
                  <a:fillRect l="-3574" t="-106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618674" y="2896385"/>
                <a:ext cx="7848055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18 </a:t>
                </a:r>
                <a:r>
                  <a:rPr lang="en-GB" sz="3200" dirty="0"/>
                  <a:t>jumps of </a:t>
                </a:r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1 </a:t>
                </a:r>
                <a:r>
                  <a:rPr lang="en-GB" sz="3200" dirty="0"/>
                  <a:t>         	18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18</a:t>
                </a:r>
              </a:p>
              <a:p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  9 </a:t>
                </a:r>
                <a:r>
                  <a:rPr lang="en-GB" sz="3200" dirty="0"/>
                  <a:t>jumps of </a:t>
                </a:r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2 </a:t>
                </a:r>
                <a:r>
                  <a:rPr lang="en-GB" sz="3200" dirty="0"/>
                  <a:t>         	18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9</a:t>
                </a:r>
              </a:p>
              <a:p>
                <a:r>
                  <a:rPr lang="en-GB" sz="3200" dirty="0"/>
                  <a:t>  </a:t>
                </a:r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:r>
                  <a:rPr lang="en-GB" sz="3200" dirty="0"/>
                  <a:t>jumps of </a:t>
                </a:r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3 </a:t>
                </a:r>
                <a:r>
                  <a:rPr lang="en-GB" sz="3200" dirty="0"/>
                  <a:t>         	18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</a:t>
                </a:r>
              </a:p>
              <a:p>
                <a:r>
                  <a:rPr lang="en-GB" sz="3200" dirty="0"/>
                  <a:t>  </a:t>
                </a:r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3 </a:t>
                </a:r>
                <a:r>
                  <a:rPr lang="en-GB" sz="3200" dirty="0"/>
                  <a:t>jumps of </a:t>
                </a:r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6</a:t>
                </a:r>
                <a:r>
                  <a:rPr lang="en-GB" sz="3200" dirty="0"/>
                  <a:t>          	18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3</a:t>
                </a:r>
              </a:p>
              <a:p>
                <a:r>
                  <a:rPr lang="en-GB" sz="3200" dirty="0"/>
                  <a:t>  </a:t>
                </a:r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2 </a:t>
                </a:r>
                <a:r>
                  <a:rPr lang="en-GB" sz="3200" dirty="0"/>
                  <a:t>jumps of </a:t>
                </a:r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:r>
                  <a:rPr lang="en-GB" sz="3200" dirty="0"/>
                  <a:t>         	18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</a:t>
                </a:r>
              </a:p>
              <a:p>
                <a:r>
                  <a:rPr lang="en-GB" sz="3200" dirty="0"/>
                  <a:t>  </a:t>
                </a:r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1 </a:t>
                </a:r>
                <a:r>
                  <a:rPr lang="en-GB" sz="3200" dirty="0"/>
                  <a:t>jump of </a:t>
                </a:r>
                <a:r>
                  <a:rPr lang="en-GB" sz="3200" dirty="0">
                    <a:solidFill>
                      <a:schemeClr val="accent5">
                        <a:lumMod val="75000"/>
                      </a:schemeClr>
                    </a:solidFill>
                  </a:rPr>
                  <a:t>18 </a:t>
                </a:r>
                <a:r>
                  <a:rPr lang="en-GB" sz="3200" dirty="0"/>
                  <a:t>        	18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18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</a:t>
                </a:r>
              </a:p>
              <a:p>
                <a:endParaRPr lang="en-GB" sz="3200" dirty="0"/>
              </a:p>
              <a:p>
                <a:endParaRPr lang="en-GB" sz="3200" dirty="0"/>
              </a:p>
              <a:p>
                <a:endParaRPr lang="en-GB" sz="3200" dirty="0"/>
              </a:p>
              <a:p>
                <a:endParaRPr lang="en-GB" sz="3200" dirty="0"/>
              </a:p>
              <a:p>
                <a:endParaRPr lang="en-GB" sz="32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8674" y="2896385"/>
                <a:ext cx="7848055" cy="5509200"/>
              </a:xfrm>
              <a:prstGeom prst="rect">
                <a:avLst/>
              </a:prstGeom>
              <a:blipFill>
                <a:blip r:embed="rId6"/>
                <a:stretch>
                  <a:fillRect l="-2020" t="-13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5811" y="602066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378655" y="7447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2259874" y="556358"/>
            <a:ext cx="846397" cy="79275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r="1656"/>
          <a:stretch/>
        </p:blipFill>
        <p:spPr>
          <a:xfrm>
            <a:off x="687196" y="1651474"/>
            <a:ext cx="7505828" cy="982241"/>
          </a:xfrm>
          <a:prstGeom prst="rect">
            <a:avLst/>
          </a:prstGeom>
        </p:spPr>
      </p:pic>
      <p:sp>
        <p:nvSpPr>
          <p:cNvPr id="59" name="Rectangle 58"/>
          <p:cNvSpPr/>
          <p:nvPr/>
        </p:nvSpPr>
        <p:spPr>
          <a:xfrm>
            <a:off x="3942801" y="553564"/>
            <a:ext cx="846397" cy="79275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270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/>
      <p:bldP spid="25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94418" y="2013934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1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418" y="2013934"/>
                <a:ext cx="2554928" cy="584775"/>
              </a:xfrm>
              <a:prstGeom prst="rect">
                <a:avLst/>
              </a:prstGeom>
              <a:blipFill>
                <a:blip r:embed="rId5"/>
                <a:stretch>
                  <a:fillRect l="-620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2983" y="2015383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30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983" y="2015383"/>
                <a:ext cx="2554928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797" y="221074"/>
            <a:ext cx="1957218" cy="1822237"/>
          </a:xfrm>
          <a:prstGeom prst="rect">
            <a:avLst/>
          </a:prstGeom>
        </p:spPr>
      </p:pic>
      <p:pic>
        <p:nvPicPr>
          <p:cNvPr id="13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371" y="76148"/>
            <a:ext cx="1957218" cy="182223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138418C-9FFF-3E46-88F0-D477D10D03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391" y="333327"/>
            <a:ext cx="1427798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94418" y="2587976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2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418" y="2587976"/>
                <a:ext cx="2554928" cy="584775"/>
              </a:xfrm>
              <a:prstGeom prst="rect">
                <a:avLst/>
              </a:prstGeom>
              <a:blipFill>
                <a:blip r:embed="rId9"/>
                <a:stretch>
                  <a:fillRect l="-6205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2983" y="260323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15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983" y="2603237"/>
                <a:ext cx="2554928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85929" y="3215129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3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929" y="3215129"/>
                <a:ext cx="2554928" cy="584775"/>
              </a:xfrm>
              <a:prstGeom prst="rect">
                <a:avLst/>
              </a:prstGeom>
              <a:blipFill>
                <a:blip r:embed="rId11"/>
                <a:stretch>
                  <a:fillRect l="-620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6756" y="3215129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10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6756" y="3215129"/>
                <a:ext cx="2554928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47957" y="4928131"/>
            <a:ext cx="903784" cy="90378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076523D-98B9-804E-A6FD-5FC441DAAFF2}"/>
              </a:ext>
            </a:extLst>
          </p:cNvPr>
          <p:cNvSpPr txBox="1"/>
          <p:nvPr/>
        </p:nvSpPr>
        <p:spPr>
          <a:xfrm>
            <a:off x="5436378" y="5132720"/>
            <a:ext cx="2028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Have a go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94418" y="3827496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4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418" y="3827496"/>
                <a:ext cx="2554928" cy="584775"/>
              </a:xfrm>
              <a:prstGeom prst="rect">
                <a:avLst/>
              </a:prstGeom>
              <a:blipFill>
                <a:blip r:embed="rId14"/>
                <a:stretch>
                  <a:fillRect l="-620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2983" y="3842401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983" y="3842401"/>
                <a:ext cx="2554928" cy="58477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4867911" y="203300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5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7911" y="2033007"/>
                <a:ext cx="2554928" cy="584775"/>
              </a:xfrm>
              <a:prstGeom prst="rect">
                <a:avLst/>
              </a:prstGeom>
              <a:blipFill>
                <a:blip r:embed="rId16"/>
                <a:stretch>
                  <a:fillRect l="-620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4870997" y="2606444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6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0997" y="2606444"/>
                <a:ext cx="2554928" cy="584775"/>
              </a:xfrm>
              <a:prstGeom prst="rect">
                <a:avLst/>
              </a:prstGeom>
              <a:blipFill>
                <a:blip r:embed="rId17"/>
                <a:stretch>
                  <a:fillRect l="-5967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6221751" y="2607842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5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1751" y="2607842"/>
                <a:ext cx="2554928" cy="584775"/>
              </a:xfrm>
              <a:prstGeom prst="rect">
                <a:avLst/>
              </a:prstGeom>
              <a:blipFill>
                <a:blip r:embed="rId1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6221751" y="2048121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1751" y="2048121"/>
                <a:ext cx="2554928" cy="584775"/>
              </a:xfrm>
              <a:prstGeom prst="rect">
                <a:avLst/>
              </a:prstGeom>
              <a:blipFill>
                <a:blip r:embed="rId1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4874770" y="319261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7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770" y="3192617"/>
                <a:ext cx="2554928" cy="584775"/>
              </a:xfrm>
              <a:prstGeom prst="rect">
                <a:avLst/>
              </a:prstGeom>
              <a:blipFill>
                <a:blip r:embed="rId20"/>
                <a:stretch>
                  <a:fillRect l="-620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6221751" y="322050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1751" y="3220507"/>
                <a:ext cx="2554928" cy="584775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Cross 3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466112" y="3861613"/>
            <a:ext cx="477709" cy="470264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34" name="Rounded Rectangle 33"/>
          <p:cNvSpPr/>
          <p:nvPr/>
        </p:nvSpPr>
        <p:spPr>
          <a:xfrm>
            <a:off x="3362214" y="205777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35" name="Rounded Rectangle 34"/>
          <p:cNvSpPr/>
          <p:nvPr/>
        </p:nvSpPr>
        <p:spPr>
          <a:xfrm>
            <a:off x="3362214" y="2638988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36" name="Rounded Rectangle 35"/>
          <p:cNvSpPr/>
          <p:nvPr/>
        </p:nvSpPr>
        <p:spPr>
          <a:xfrm>
            <a:off x="3362214" y="322884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37" name="Rounded Rectangle 36"/>
          <p:cNvSpPr/>
          <p:nvPr/>
        </p:nvSpPr>
        <p:spPr>
          <a:xfrm>
            <a:off x="3369801" y="389382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38" name="Rounded Rectangle 37"/>
          <p:cNvSpPr/>
          <p:nvPr/>
        </p:nvSpPr>
        <p:spPr>
          <a:xfrm>
            <a:off x="6660915" y="2100324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39" name="Rounded Rectangle 38"/>
          <p:cNvSpPr/>
          <p:nvPr/>
        </p:nvSpPr>
        <p:spPr>
          <a:xfrm>
            <a:off x="6659343" y="267911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40" name="Cross 39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739124" y="3273343"/>
            <a:ext cx="477709" cy="470264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41" name="Rounded Rectangle 40"/>
          <p:cNvSpPr/>
          <p:nvPr/>
        </p:nvSpPr>
        <p:spPr>
          <a:xfrm>
            <a:off x="6648885" y="3285577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42" name="Rectangle 41"/>
          <p:cNvSpPr/>
          <p:nvPr/>
        </p:nvSpPr>
        <p:spPr>
          <a:xfrm>
            <a:off x="1378039" y="2572925"/>
            <a:ext cx="2924576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43" name="Rectangle 42"/>
          <p:cNvSpPr/>
          <p:nvPr/>
        </p:nvSpPr>
        <p:spPr>
          <a:xfrm>
            <a:off x="1488488" y="3176451"/>
            <a:ext cx="3136478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44" name="Rectangle 43"/>
          <p:cNvSpPr/>
          <p:nvPr/>
        </p:nvSpPr>
        <p:spPr>
          <a:xfrm>
            <a:off x="1235352" y="3791405"/>
            <a:ext cx="2914367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45" name="Rectangle 44"/>
          <p:cNvSpPr/>
          <p:nvPr/>
        </p:nvSpPr>
        <p:spPr>
          <a:xfrm>
            <a:off x="4993186" y="1990608"/>
            <a:ext cx="2853650" cy="594985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46" name="Rectangle 45"/>
          <p:cNvSpPr/>
          <p:nvPr/>
        </p:nvSpPr>
        <p:spPr>
          <a:xfrm>
            <a:off x="4730472" y="2608353"/>
            <a:ext cx="2957927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47" name="Rectangle 46"/>
          <p:cNvSpPr/>
          <p:nvPr/>
        </p:nvSpPr>
        <p:spPr>
          <a:xfrm>
            <a:off x="4802639" y="3265491"/>
            <a:ext cx="2897210" cy="59882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8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566" y="264606"/>
            <a:ext cx="1957218" cy="18222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032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" y="152227"/>
            <a:ext cx="9143999" cy="1854373"/>
          </a:xfrm>
        </p:spPr>
        <p:txBody>
          <a:bodyPr/>
          <a:lstStyle/>
          <a:p>
            <a:r>
              <a:rPr lang="en-GB" sz="7200" u="sng" dirty="0"/>
              <a:t>Your Task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173380" y="1343818"/>
            <a:ext cx="92627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/>
              <a:t>You are going to create your own episode of number blocks! You can make a video, story or comic strip!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6000" u="sng" dirty="0"/>
          </a:p>
        </p:txBody>
      </p:sp>
      <p:pic>
        <p:nvPicPr>
          <p:cNvPr id="1026" name="Picture 2" descr="Numberblocks - CBeebies - BBC">
            <a:extLst>
              <a:ext uri="{FF2B5EF4-FFF2-40B4-BE49-F238E27FC236}">
                <a16:creationId xmlns:a16="http://schemas.microsoft.com/office/drawing/2014/main" id="{A0810BE5-D8D3-46C0-BA46-BDC968E97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57" y="4867428"/>
            <a:ext cx="5632449" cy="1990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8844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4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9|5.4|1.1|1.8|5|3.5|4.5|8.3|2.2|1.2|1|1.4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6.3|1|0.7|2|1.3|1.1|2.3|3.7|3.3|3.6|1.5|4.3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0.7|1|5.7|7|1|5.3|5.4|3.6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4.7|2.9|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1.9|1.9|1.6|0.9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.3|1.1|2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1|1.1|0.8|1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5.2|3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4.6|2.4|1.9|2.1|3.8|3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3.3|2.6|3.4|2.8|5.8|3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4.8|1.3|1.1|0.9|1|1|1|3|1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8|5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5.8|17.8|5.6|1.9|0.8|1.4|1.2|25.5|3.9|10.9|6.6|3.6|4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DC7224F-BA2A-43CC-8D5C-9FDC4DB000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522d4c35-b548-4432-90ae-af4376e1c4b4"/>
    <ds:schemaRef ds:uri="http://purl.org/dc/terms/"/>
    <ds:schemaRef ds:uri="http://purl.org/dc/elements/1.1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10116</TotalTime>
  <Words>524</Words>
  <Application>Microsoft Office PowerPoint</Application>
  <PresentationFormat>On-screen Show (4:3)</PresentationFormat>
  <Paragraphs>115</Paragraphs>
  <Slides>19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20.1.2021 &amp; 21.1.2021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234</cp:revision>
  <dcterms:created xsi:type="dcterms:W3CDTF">2019-07-05T11:02:13Z</dcterms:created>
  <dcterms:modified xsi:type="dcterms:W3CDTF">2021-01-12T10:56:22Z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