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notesMasterIdLst>
    <p:notesMasterId r:id="rId14"/>
  </p:notesMasterIdLst>
  <p:handoutMasterIdLst>
    <p:handoutMasterId r:id="rId15"/>
  </p:handoutMasterIdLst>
  <p:sldIdLst>
    <p:sldId id="256" r:id="rId5"/>
    <p:sldId id="272" r:id="rId6"/>
    <p:sldId id="271" r:id="rId7"/>
    <p:sldId id="269" r:id="rId8"/>
    <p:sldId id="273" r:id="rId9"/>
    <p:sldId id="274" r:id="rId10"/>
    <p:sldId id="275" r:id="rId11"/>
    <p:sldId id="267" r:id="rId12"/>
    <p:sldId id="276" r:id="rId13"/>
  </p:sldIdLst>
  <p:sldSz cx="12192000" cy="6858000"/>
  <p:notesSz cx="6858000" cy="9144000"/>
  <p:defaultTextStyle>
    <a:defPPr rtl="0"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061857E-D4D8-46A1-8AEE-9B66BFAD1FE6}" v="17" dt="2021-10-01T19:28:23.9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1" autoAdjust="0"/>
    <p:restoredTop sz="94660"/>
  </p:normalViewPr>
  <p:slideViewPr>
    <p:cSldViewPr snapToGrid="0">
      <p:cViewPr varScale="1">
        <p:scale>
          <a:sx n="67" d="100"/>
          <a:sy n="67" d="100"/>
        </p:scale>
        <p:origin x="52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6" d="100"/>
          <a:sy n="96" d="100"/>
        </p:scale>
        <p:origin x="3558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ichard levens" userId="e03c8c490b5fe3ce" providerId="LiveId" clId="{C061857E-D4D8-46A1-8AEE-9B66BFAD1FE6}"/>
    <pc:docChg chg="custSel modSld">
      <pc:chgData name="richard levens" userId="e03c8c490b5fe3ce" providerId="LiveId" clId="{C061857E-D4D8-46A1-8AEE-9B66BFAD1FE6}" dt="2021-10-01T19:28:52.424" v="132" actId="20577"/>
      <pc:docMkLst>
        <pc:docMk/>
      </pc:docMkLst>
      <pc:sldChg chg="modSp mod">
        <pc:chgData name="richard levens" userId="e03c8c490b5fe3ce" providerId="LiveId" clId="{C061857E-D4D8-46A1-8AEE-9B66BFAD1FE6}" dt="2021-10-01T19:26:00.312" v="114" actId="20577"/>
        <pc:sldMkLst>
          <pc:docMk/>
          <pc:sldMk cId="331403390" sldId="271"/>
        </pc:sldMkLst>
        <pc:spChg chg="mod">
          <ac:chgData name="richard levens" userId="e03c8c490b5fe3ce" providerId="LiveId" clId="{C061857E-D4D8-46A1-8AEE-9B66BFAD1FE6}" dt="2021-10-01T19:26:00.312" v="114" actId="20577"/>
          <ac:spMkLst>
            <pc:docMk/>
            <pc:sldMk cId="331403390" sldId="271"/>
            <ac:spMk id="2" creationId="{00000000-0000-0000-0000-000000000000}"/>
          </ac:spMkLst>
        </pc:spChg>
      </pc:sldChg>
      <pc:sldChg chg="modSp mod">
        <pc:chgData name="richard levens" userId="e03c8c490b5fe3ce" providerId="LiveId" clId="{C061857E-D4D8-46A1-8AEE-9B66BFAD1FE6}" dt="2021-10-01T19:25:15.865" v="73" actId="1076"/>
        <pc:sldMkLst>
          <pc:docMk/>
          <pc:sldMk cId="624728001" sldId="272"/>
        </pc:sldMkLst>
        <pc:spChg chg="mod">
          <ac:chgData name="richard levens" userId="e03c8c490b5fe3ce" providerId="LiveId" clId="{C061857E-D4D8-46A1-8AEE-9B66BFAD1FE6}" dt="2021-10-01T19:25:15.865" v="73" actId="1076"/>
          <ac:spMkLst>
            <pc:docMk/>
            <pc:sldMk cId="624728001" sldId="272"/>
            <ac:spMk id="2" creationId="{00000000-0000-0000-0000-000000000000}"/>
          </ac:spMkLst>
        </pc:spChg>
      </pc:sldChg>
      <pc:sldChg chg="modAnim">
        <pc:chgData name="richard levens" userId="e03c8c490b5fe3ce" providerId="LiveId" clId="{C061857E-D4D8-46A1-8AEE-9B66BFAD1FE6}" dt="2021-10-01T19:28:23.925" v="131"/>
        <pc:sldMkLst>
          <pc:docMk/>
          <pc:sldMk cId="2927216007" sldId="274"/>
        </pc:sldMkLst>
      </pc:sldChg>
      <pc:sldChg chg="modSp modAnim">
        <pc:chgData name="richard levens" userId="e03c8c490b5fe3ce" providerId="LiveId" clId="{C061857E-D4D8-46A1-8AEE-9B66BFAD1FE6}" dt="2021-10-01T19:27:55.056" v="130"/>
        <pc:sldMkLst>
          <pc:docMk/>
          <pc:sldMk cId="3188549490" sldId="275"/>
        </pc:sldMkLst>
        <pc:spChg chg="mod">
          <ac:chgData name="richard levens" userId="e03c8c490b5fe3ce" providerId="LiveId" clId="{C061857E-D4D8-46A1-8AEE-9B66BFAD1FE6}" dt="2021-10-01T19:27:48.320" v="129" actId="20577"/>
          <ac:spMkLst>
            <pc:docMk/>
            <pc:sldMk cId="3188549490" sldId="275"/>
            <ac:spMk id="2" creationId="{00000000-0000-0000-0000-000000000000}"/>
          </ac:spMkLst>
        </pc:spChg>
      </pc:sldChg>
      <pc:sldChg chg="modSp mod">
        <pc:chgData name="richard levens" userId="e03c8c490b5fe3ce" providerId="LiveId" clId="{C061857E-D4D8-46A1-8AEE-9B66BFAD1FE6}" dt="2021-10-01T19:28:52.424" v="132" actId="20577"/>
        <pc:sldMkLst>
          <pc:docMk/>
          <pc:sldMk cId="3615611369" sldId="276"/>
        </pc:sldMkLst>
        <pc:spChg chg="mod">
          <ac:chgData name="richard levens" userId="e03c8c490b5fe3ce" providerId="LiveId" clId="{C061857E-D4D8-46A1-8AEE-9B66BFAD1FE6}" dt="2021-10-01T19:28:52.424" v="132" actId="20577"/>
          <ac:spMkLst>
            <pc:docMk/>
            <pc:sldMk cId="3615611369" sldId="276"/>
            <ac:spMk id="4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0FCB736-0ADD-49BB-B6DE-B82334245FF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F83AE6-440A-41CC-97E8-CB5B4896799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22A0DD-9D25-4E63-A187-2DD30194DBFD}" type="datetime1">
              <a:rPr lang="en-GB" smtClean="0"/>
              <a:t>01/10/2021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56C4EC-0C1D-4CB6-A06C-633D86E643D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70F510-C925-4D25-B15A-6F217A3CFDA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5CD996-28E9-4091-BD1A-BF7E37D77A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87672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0D70F6-D675-4BF2-9C80-0A6E714C3280}" type="datetime1">
              <a:rPr lang="en-GB" smtClean="0"/>
              <a:pPr/>
              <a:t>01/10/2021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FF5F66-C26C-4A0C-9C41-1168CB2D5E67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9532998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9FF5F66-C26C-4A0C-9C41-1168CB2D5E6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2907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rtlCol="0" anchor="b">
            <a:normAutofit/>
          </a:bodyPr>
          <a:lstStyle>
            <a:lvl1pPr algn="l">
              <a:defRPr sz="48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 rtlCol="0"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 rtlCol="0"/>
          <a:lstStyle/>
          <a:p>
            <a:pPr rtl="0"/>
            <a:fld id="{5355920F-8813-44EC-AED1-120E4BCB0925}" type="datetime1">
              <a:rPr lang="en-GB" noProof="0" smtClean="0"/>
              <a:t>01/10/2021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4E16477-E8D2-43C0-A50E-845846FEAC04}" type="datetime1">
              <a:rPr lang="en-GB" noProof="0" smtClean="0"/>
              <a:t>01/10/2021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 rtlCol="0"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2B697E2-EEA4-4363-9F6C-1C2D4F12F198}" type="datetime1">
              <a:rPr lang="en-GB" noProof="0" smtClean="0"/>
              <a:t>01/10/2021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ECD9C7-69D7-4946-BBD8-85389B2495AE}" type="datetime1">
              <a:rPr lang="en-GB" noProof="0" smtClean="0"/>
              <a:t>01/10/2021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rtlCol="0"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rtlCol="0"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CD82FEF-FDBD-44C3-8D53-FA6833181DB4}" type="datetime1">
              <a:rPr lang="en-GB" noProof="0" smtClean="0"/>
              <a:t>01/10/2021</a:t>
            </a:fld>
            <a:endParaRPr lang="en-GB" noProof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1989A33-01B0-4BA9-8EB6-B677C28A548B}" type="datetime1">
              <a:rPr lang="en-GB" noProof="0" smtClean="0"/>
              <a:t>01/10/2021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799F48B-A9D1-4B0C-AE5C-DBE22274E5F5}" type="datetime1">
              <a:rPr lang="en-GB" noProof="0" smtClean="0"/>
              <a:t>01/10/2021</a:t>
            </a:fld>
            <a:endParaRPr lang="en-GB" noProof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rtlCol="0" anchor="ctr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7F28C62-ABFA-480E-806B-CB4677ED0797}" type="datetime1">
              <a:rPr lang="en-GB" noProof="0" smtClean="0"/>
              <a:t>01/10/2021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B0F450E-E848-4464-994A-64854034B5ED}" type="datetime1">
              <a:rPr lang="en-GB" noProof="0" smtClean="0"/>
              <a:t>01/10/2021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rtlCol="0" anchor="b">
            <a:normAutofit/>
          </a:bodyPr>
          <a:lstStyle>
            <a:lvl1pPr>
              <a:defRPr sz="32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 rtl="0">
              <a:buNone/>
            </a:pPr>
            <a:r>
              <a:rPr lang="en-GB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 rtlCol="0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1E812C-795D-4E09-AF62-732DA0C7EE74}" type="datetime1">
              <a:rPr lang="en-GB" noProof="0" smtClean="0"/>
              <a:t>01/10/2021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rtlCol="0" anchor="ctr">
            <a:normAutofit/>
          </a:bodyPr>
          <a:lstStyle>
            <a:lvl1pPr>
              <a:defRPr sz="36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rtlCol="0"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FF9F7AA-89A2-4A57-827F-54802C50BB91}" type="datetime1">
              <a:rPr lang="en-GB" noProof="0" smtClean="0"/>
              <a:t>01/10/2021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rtlCol="0" anchor="ctr">
            <a:normAutofit/>
          </a:bodyPr>
          <a:lstStyle>
            <a:lvl1pPr>
              <a:defRPr sz="36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rtlCol="0"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1261511-2BA3-4532-9E9C-698507BF3378}" type="datetime1">
              <a:rPr lang="en-GB" noProof="0" smtClean="0"/>
              <a:t>01/10/2021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en-GB" sz="8000" noProof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en-GB" sz="8000" noProof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rtlCol="0"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903A195-93D0-4BEC-9F67-1AFA8DB8220C}" type="datetime1">
              <a:rPr lang="en-GB" noProof="0" smtClean="0"/>
              <a:t>01/10/2021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5D5347D-0EBE-449D-BD9B-CB5F47DC29E5}" type="datetime1">
              <a:rPr lang="en-GB" noProof="0" smtClean="0"/>
              <a:t>01/10/2021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 rtl="0">
              <a:buNone/>
            </a:pPr>
            <a:r>
              <a:rPr lang="en-GB" noProof="0"/>
              <a:t>Click icon to add picture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 rtl="0">
              <a:buNone/>
            </a:pPr>
            <a:r>
              <a:rPr lang="en-GB" noProof="0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 rtl="0">
              <a:buNone/>
            </a:pPr>
            <a:r>
              <a:rPr lang="en-GB" noProof="0"/>
              <a:t>Click icon to add picture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9078C67-0F9B-40DA-9AB4-C2F5141636FA}" type="datetime1">
              <a:rPr lang="en-GB" noProof="0" smtClean="0"/>
              <a:t>01/10/2021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 anchor="t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6401448-49AC-400C-BF53-87065CDDDF0B}" type="datetime1">
              <a:rPr lang="en-GB" noProof="0" smtClean="0"/>
              <a:t>01/10/2021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147C008-C388-4CCE-8316-F1EAEF6206CE}" type="datetime1">
              <a:rPr lang="en-GB" noProof="0" smtClean="0"/>
              <a:t>01/10/2021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endParaRPr lang="en-GB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97984CB5-8AAC-4564-8117-67D63242CF48}" type="datetime1">
              <a:rPr lang="en-GB" noProof="0" smtClean="0"/>
              <a:t>01/10/2021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6D22F896-40B5-4ADD-8801-0D06FADFA09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images.google.com/imgres?imgurl=http://www.childrensmiraclenetwork.org/images/coke_logo2.jpg&amp;imgrefurl=http://www.childrensmiraclenetwork.org/sponsors.php%3Fview%3D33&amp;h=200&amp;w=200&amp;sz=12&amp;hl=en&amp;start=2&amp;tbnid=cCflsKy4BbU_mM:&amp;tbnh=104&amp;tbnw=104&amp;prev=/images%3Fq%3Dcoca%2Bcola%2Blogo%26svnum%3D10%26hl%3Den%26lr%3D" TargetMode="External"/><Relationship Id="rId3" Type="http://schemas.openxmlformats.org/officeDocument/2006/relationships/image" Target="../media/image4.png"/><Relationship Id="rId7" Type="http://schemas.openxmlformats.org/officeDocument/2006/relationships/image" Target="../media/image7.jpeg"/><Relationship Id="rId12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11" Type="http://schemas.openxmlformats.org/officeDocument/2006/relationships/hyperlink" Target="http://images.google.com/imgres?imgurl=http://www.wilmingtonvolleyballcamps.com/Adidas-Logo.jpg&amp;imgrefurl=http://www.wilmingtonvolleyballcamps.com/&amp;h=147&amp;w=200&amp;sz=13&amp;tbnid=aPq7U3gv-fNRdM:&amp;tbnh=76&amp;tbnw=104&amp;prev=/images%3Fq%3Dadidas%2Blogo&amp;start=1&amp;sa=X&amp;oi=images&amp;ct=image&amp;cd=1" TargetMode="External"/><Relationship Id="rId5" Type="http://schemas.openxmlformats.org/officeDocument/2006/relationships/hyperlink" Target="http://images.google.com/imgres?imgurl=http://bilder.galaxy916.de/burger_king/burger_logo.gif&amp;imgrefurl=http://bilder.galaxy916.de/burger_king/burgerking.htm&amp;h=471&amp;w=472&amp;sz=20&amp;tbnid=CZwkt979S_S7IM:&amp;tbnh=129&amp;tbnw=129&amp;prev=/images%3Fq%3Dburger%2Bking%2Blogo&amp;start=3&amp;sa=X&amp;oi=images&amp;ct=image&amp;cd=3" TargetMode="External"/><Relationship Id="rId10" Type="http://schemas.openxmlformats.org/officeDocument/2006/relationships/image" Target="../media/image9.png"/><Relationship Id="rId4" Type="http://schemas.openxmlformats.org/officeDocument/2006/relationships/image" Target="../media/image5.pn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www.youtube.com/watch?v=PGaLWuLzHBU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87259" y="2112746"/>
            <a:ext cx="9881467" cy="2625508"/>
          </a:xfrm>
        </p:spPr>
        <p:txBody>
          <a:bodyPr vert="horz" lIns="91440" tIns="45720" rIns="91440" bIns="45720" rtlCol="0" anchor="t">
            <a:noAutofit/>
          </a:bodyPr>
          <a:lstStyle/>
          <a:p>
            <a:pPr fontAlgn="base"/>
            <a:r>
              <a:rPr lang="en-GB" sz="3200" dirty="0">
                <a:solidFill>
                  <a:schemeClr val="bg1"/>
                </a:solidFill>
                <a:latin typeface="Calibri" panose="020F0502020204030204" pitchFamily="34" charset="0"/>
                <a:ea typeface="Segoe UI"/>
                <a:cs typeface="Calibri" panose="020F0502020204030204" pitchFamily="34" charset="0"/>
              </a:rPr>
              <a:t>LO: To investigate patterns</a:t>
            </a:r>
          </a:p>
          <a:p>
            <a:pPr fontAlgn="base"/>
            <a:r>
              <a:rPr lang="en-GB" sz="3200" dirty="0">
                <a:solidFill>
                  <a:schemeClr val="bg1"/>
                </a:solidFill>
                <a:latin typeface="Calibri" panose="020F0502020204030204" pitchFamily="34" charset="0"/>
                <a:ea typeface="Segoe UI"/>
                <a:cs typeface="Calibri" panose="020F0502020204030204" pitchFamily="34" charset="0"/>
              </a:rPr>
              <a:t>LO: to communicate geographically</a:t>
            </a:r>
          </a:p>
          <a:p>
            <a:pPr fontAlgn="base"/>
            <a:r>
              <a:rPr lang="en-GB" sz="3200" dirty="0">
                <a:solidFill>
                  <a:schemeClr val="bg1"/>
                </a:solidFill>
                <a:latin typeface="Calibri" panose="020F0502020204030204" pitchFamily="34" charset="0"/>
                <a:ea typeface="Segoe UI"/>
                <a:cs typeface="Calibri" panose="020F0502020204030204" pitchFamily="34" charset="0"/>
              </a:rPr>
              <a:t>C: globalisation</a:t>
            </a:r>
          </a:p>
          <a:p>
            <a:pPr fontAlgn="base"/>
            <a:endParaRPr lang="en-GB" sz="900" dirty="0">
              <a:solidFill>
                <a:schemeClr val="bg1"/>
              </a:solidFill>
              <a:latin typeface="Maiandra GD"/>
              <a:ea typeface="Segoe UI"/>
              <a:cs typeface="Segoe UI"/>
            </a:endParaRPr>
          </a:p>
        </p:txBody>
      </p:sp>
    </p:spTree>
    <p:extLst>
      <p:ext uri="{BB962C8B-B14F-4D97-AF65-F5344CB8AC3E}">
        <p14:creationId xmlns:p14="http://schemas.microsoft.com/office/powerpoint/2010/main" val="38561443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20050829-ad-mcdonalds-logo-smile-with-red-maple-leaf-ca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9135" y="1957026"/>
            <a:ext cx="2484438" cy="248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7" descr="starbucks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3034" y="2307142"/>
            <a:ext cx="2341562" cy="229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8" descr="gap-lo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2930093"/>
            <a:ext cx="180022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9" descr="http://bilder.galaxy916.de/burger_king/burgerking.htm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3062" y="4730318"/>
            <a:ext cx="2159000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11" descr="tick_black20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7986" y="2744789"/>
            <a:ext cx="1943100" cy="188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12" descr="coke_logo2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1396" y="4764882"/>
            <a:ext cx="1944687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14" descr="Ford-Logo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4940300"/>
            <a:ext cx="3059113" cy="189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68" name="AutoShape 20"/>
          <p:cNvSpPr>
            <a:spLocks noChangeArrowheads="1"/>
          </p:cNvSpPr>
          <p:nvPr/>
        </p:nvSpPr>
        <p:spPr bwMode="auto">
          <a:xfrm>
            <a:off x="9053802" y="2377281"/>
            <a:ext cx="2447925" cy="227647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2147483647 w 21600"/>
              <a:gd name="T13" fmla="*/ 2147483647 h 21600"/>
              <a:gd name="T14" fmla="*/ 2147483647 w 21600"/>
              <a:gd name="T15" fmla="*/ 2147483647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069" name="Oval 21"/>
          <p:cNvSpPr>
            <a:spLocks noChangeArrowheads="1"/>
          </p:cNvSpPr>
          <p:nvPr/>
        </p:nvSpPr>
        <p:spPr bwMode="auto">
          <a:xfrm>
            <a:off x="6421006" y="2338748"/>
            <a:ext cx="1728787" cy="15573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70" name="Oval 22"/>
          <p:cNvSpPr>
            <a:spLocks noChangeArrowheads="1"/>
          </p:cNvSpPr>
          <p:nvPr/>
        </p:nvSpPr>
        <p:spPr bwMode="auto">
          <a:xfrm>
            <a:off x="7905857" y="4902200"/>
            <a:ext cx="1655763" cy="15573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71" name="Oval 23"/>
          <p:cNvSpPr>
            <a:spLocks noChangeArrowheads="1"/>
          </p:cNvSpPr>
          <p:nvPr/>
        </p:nvSpPr>
        <p:spPr bwMode="auto">
          <a:xfrm>
            <a:off x="1743437" y="3437731"/>
            <a:ext cx="1368425" cy="11509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72" name="Oval 24"/>
          <p:cNvSpPr>
            <a:spLocks noChangeArrowheads="1"/>
          </p:cNvSpPr>
          <p:nvPr/>
        </p:nvSpPr>
        <p:spPr bwMode="auto">
          <a:xfrm>
            <a:off x="4069556" y="3199245"/>
            <a:ext cx="946944" cy="948894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75" name="Oval 27"/>
          <p:cNvSpPr>
            <a:spLocks noChangeArrowheads="1"/>
          </p:cNvSpPr>
          <p:nvPr/>
        </p:nvSpPr>
        <p:spPr bwMode="auto">
          <a:xfrm>
            <a:off x="5535525" y="4965411"/>
            <a:ext cx="1332272" cy="1450976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76" name="Oval 28"/>
          <p:cNvSpPr>
            <a:spLocks noChangeArrowheads="1"/>
          </p:cNvSpPr>
          <p:nvPr/>
        </p:nvSpPr>
        <p:spPr bwMode="auto">
          <a:xfrm>
            <a:off x="2136776" y="5337176"/>
            <a:ext cx="1871662" cy="7921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4118" name="Picture 31" descr="http://www.wilmingtonvolleyballcamps.com/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1010" y="5068887"/>
            <a:ext cx="1782762" cy="122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80" name="Oval 32"/>
          <p:cNvSpPr>
            <a:spLocks noChangeArrowheads="1"/>
          </p:cNvSpPr>
          <p:nvPr/>
        </p:nvSpPr>
        <p:spPr bwMode="auto">
          <a:xfrm>
            <a:off x="10057461" y="5565775"/>
            <a:ext cx="2087563" cy="6477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820230" y="39827"/>
            <a:ext cx="898366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Starter – How many logos can you identify?</a:t>
            </a:r>
          </a:p>
        </p:txBody>
      </p:sp>
    </p:spTree>
    <p:extLst>
      <p:ext uri="{BB962C8B-B14F-4D97-AF65-F5344CB8AC3E}">
        <p14:creationId xmlns:p14="http://schemas.microsoft.com/office/powerpoint/2010/main" val="624728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9" grpId="0" animBg="1"/>
      <p:bldP spid="2070" grpId="0" animBg="1"/>
      <p:bldP spid="2071" grpId="0" animBg="1"/>
      <p:bldP spid="2072" grpId="0" animBg="1"/>
      <p:bldP spid="2075" grpId="0" animBg="1"/>
      <p:bldP spid="2076" grpId="0" animBg="1"/>
      <p:bldP spid="208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9990" y="775536"/>
            <a:ext cx="10561060" cy="1478570"/>
          </a:xfrm>
        </p:spPr>
        <p:txBody>
          <a:bodyPr>
            <a:normAutofit fontScale="90000"/>
          </a:bodyPr>
          <a:lstStyle/>
          <a:p>
            <a:b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Talk to your partner!</a:t>
            </a:r>
            <a:b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Why were you able to recognise so </a:t>
            </a:r>
            <a:b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many of these symbols?</a:t>
            </a:r>
            <a:b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Do you think a child in Ghana or </a:t>
            </a:r>
            <a:r>
              <a:rPr lang="en-GB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india</a:t>
            </a: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would be able to recognise as many as you did?</a:t>
            </a:r>
            <a:b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Explain your reasoning behind your answer.</a:t>
            </a:r>
            <a:b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2727" y="88323"/>
            <a:ext cx="3479799" cy="347979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510" y="4417146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033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18518"/>
            <a:ext cx="10496405" cy="1478570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Globalisation – what do you think it means?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31818" y="2323378"/>
            <a:ext cx="9905999" cy="3541714"/>
          </a:xfrm>
        </p:spPr>
        <p:txBody>
          <a:bodyPr/>
          <a:lstStyle/>
          <a:p>
            <a:pPr marL="0" indent="0">
              <a:buNone/>
            </a:pPr>
            <a:r>
              <a:rPr lang="en-GB" altLang="en-US" sz="3200" b="1" dirty="0">
                <a:latin typeface="Calibri" panose="020F0502020204030204" pitchFamily="34" charset="0"/>
                <a:cs typeface="Calibri" panose="020F0502020204030204" pitchFamily="34" charset="0"/>
              </a:rPr>
              <a:t>Globalisation is the process by which the world is becoming increasingly interconnected.  We now communicate, trade, travel and share each other’s cultures more easily around the world.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3938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/>
          </p:cNvSpPr>
          <p:nvPr/>
        </p:nvSpPr>
        <p:spPr>
          <a:xfrm>
            <a:off x="2678546" y="634857"/>
            <a:ext cx="8686800" cy="170656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1"/>
            <a:r>
              <a:rPr lang="en-GB" altLang="en-US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HOW GLOBAL ARE YOU?</a:t>
            </a:r>
            <a:endParaRPr lang="en-US" altLang="en-US" sz="32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Rectangle 3"/>
          <p:cNvSpPr txBox="1">
            <a:spLocks/>
          </p:cNvSpPr>
          <p:nvPr/>
        </p:nvSpPr>
        <p:spPr bwMode="auto">
          <a:xfrm>
            <a:off x="2036619" y="1887538"/>
            <a:ext cx="82296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defTabSz="914400"/>
            <a:r>
              <a:rPr lang="en-GB" altLang="en-US" b="1" kern="0" dirty="0">
                <a:latin typeface="Calibri" panose="020F0502020204030204" pitchFamily="34" charset="0"/>
                <a:cs typeface="Calibri" panose="020F0502020204030204" pitchFamily="34" charset="0"/>
              </a:rPr>
              <a:t>Where were your parents born?</a:t>
            </a:r>
          </a:p>
          <a:p>
            <a:pPr defTabSz="914400"/>
            <a:r>
              <a:rPr lang="en-GB" altLang="en-US" b="1" kern="0" dirty="0">
                <a:latin typeface="Calibri" panose="020F0502020204030204" pitchFamily="34" charset="0"/>
                <a:cs typeface="Calibri" panose="020F0502020204030204" pitchFamily="34" charset="0"/>
              </a:rPr>
              <a:t>Where were your clothes made?</a:t>
            </a:r>
          </a:p>
          <a:p>
            <a:pPr defTabSz="914400"/>
            <a:r>
              <a:rPr lang="en-GB" altLang="en-US" b="1" kern="0" dirty="0">
                <a:latin typeface="Calibri" panose="020F0502020204030204" pitchFamily="34" charset="0"/>
                <a:cs typeface="Calibri" panose="020F0502020204030204" pitchFamily="34" charset="0"/>
              </a:rPr>
              <a:t>Where are the films you watch made?</a:t>
            </a:r>
          </a:p>
          <a:p>
            <a:pPr defTabSz="914400"/>
            <a:r>
              <a:rPr lang="en-GB" altLang="en-US" b="1" kern="0" dirty="0">
                <a:latin typeface="Calibri" panose="020F0502020204030204" pitchFamily="34" charset="0"/>
                <a:cs typeface="Calibri" panose="020F0502020204030204" pitchFamily="34" charset="0"/>
              </a:rPr>
              <a:t>What type of food do you eat?</a:t>
            </a:r>
          </a:p>
          <a:p>
            <a:pPr defTabSz="914400"/>
            <a:r>
              <a:rPr lang="en-GB" altLang="en-US" b="1" kern="0" dirty="0">
                <a:latin typeface="Calibri" panose="020F0502020204030204" pitchFamily="34" charset="0"/>
                <a:cs typeface="Calibri" panose="020F0502020204030204" pitchFamily="34" charset="0"/>
              </a:rPr>
              <a:t>Where do you go on holiday?</a:t>
            </a:r>
          </a:p>
          <a:p>
            <a:pPr defTabSz="914400"/>
            <a:r>
              <a:rPr lang="en-GB" altLang="en-US" b="1" kern="0" dirty="0">
                <a:latin typeface="Calibri" panose="020F0502020204030204" pitchFamily="34" charset="0"/>
                <a:cs typeface="Calibri" panose="020F0502020204030204" pitchFamily="34" charset="0"/>
              </a:rPr>
              <a:t>What sports do you like? What countries are they played in?</a:t>
            </a:r>
            <a:endParaRPr lang="en-US" altLang="en-US" b="1" kern="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81684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32873" y="608887"/>
            <a:ext cx="10335491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en-GB" sz="32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WHAT DO YOU THINK A GLOBAL SUPPLY CHAIN IS?</a:t>
            </a:r>
          </a:p>
          <a:p>
            <a:pPr algn="just" fontAlgn="base"/>
            <a:endParaRPr lang="en-GB" sz="32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en-GB" sz="3200" dirty="0">
                <a:latin typeface="GeographEditWeb"/>
              </a:rPr>
              <a:t>A</a:t>
            </a:r>
            <a:r>
              <a:rPr lang="en-GB" sz="3200" i="1" dirty="0">
                <a:latin typeface="GeographEditWeb"/>
              </a:rPr>
              <a:t> supply chain</a:t>
            </a:r>
            <a:r>
              <a:rPr lang="en-GB" sz="3200" dirty="0">
                <a:latin typeface="GeographEditWeb"/>
              </a:rPr>
              <a:t> is a network of people and activities that help move a product from its place of origin to its final destination.</a:t>
            </a:r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endParaRPr lang="en-GB" sz="32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endParaRPr lang="en-GB" sz="32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en-GB" sz="2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 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US" sz="54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en-GB" sz="2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Watch the video about how the cocoa bean gets to the shops</a:t>
            </a:r>
            <a:r>
              <a:rPr lang="en-GB" sz="800" dirty="0">
                <a:solidFill>
                  <a:srgbClr val="000000"/>
                </a:solidFill>
                <a:latin typeface="Maiandra GD" panose="020E0502030308020204" pitchFamily="34" charset="0"/>
              </a:rPr>
              <a:t>. </a:t>
            </a:r>
          </a:p>
          <a:p>
            <a:pPr algn="just" fontAlgn="base"/>
            <a:r>
              <a:rPr lang="en-US" dirty="0">
                <a:solidFill>
                  <a:srgbClr val="000000"/>
                </a:solidFill>
                <a:latin typeface="Segoe UI" panose="020B0502040204020203" pitchFamily="34" charset="0"/>
                <a:hlinkClick r:id="rId2"/>
              </a:rPr>
              <a:t>https://www.youtube.com/watch?v=PGaLWuLzHBU</a:t>
            </a:r>
            <a:r>
              <a:rPr lang="en-US" dirty="0">
                <a:solidFill>
                  <a:srgbClr val="000000"/>
                </a:solidFill>
                <a:latin typeface="Segoe UI" panose="020B0502040204020203" pitchFamily="34" charset="0"/>
              </a:rPr>
              <a:t> 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65869" y="3842327"/>
            <a:ext cx="3708788" cy="2783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216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99127" y="141651"/>
            <a:ext cx="10834255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What do you think is needed to make a chocolate bar? Where do you think these resources come from?</a:t>
            </a:r>
          </a:p>
          <a:p>
            <a:r>
              <a:rPr lang="en-GB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Discuss with your partner and write a list of everything you can think of on your whiteboard.</a:t>
            </a:r>
          </a:p>
          <a:p>
            <a:endParaRPr lang="en-GB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Cocoa—West Africa, Central and South America, and parts of Asia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Nuts—China and India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Aluminum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Foil (for wrapper)—West Indies, North America, and Australia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Sugar—Brazil (primarily), India, and China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Paper (for wrapper)—North America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Raisins—California, Turkey, Chile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Milk—Worldwide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Syrup—United States, Europe, Brazil, and Mexico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Vanilla—Madagascar, Indonesia, China, and Mexico</a:t>
            </a:r>
            <a:endParaRPr lang="en-GB" b="0" i="0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8549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FE3F6-C9FE-45E2-ABE1-510A97F5BE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802" y="0"/>
            <a:ext cx="9905998" cy="1478570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  <a:latin typeface="Calibri"/>
                <a:cs typeface="Calibri"/>
              </a:rPr>
              <a:t>Activity</a:t>
            </a:r>
            <a:endParaRPr lang="en-US" dirty="0">
              <a:solidFill>
                <a:schemeClr val="bg1"/>
              </a:solidFill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570CBF-1EC3-4E0F-9F18-CE02CAD01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4802" y="491525"/>
            <a:ext cx="10667998" cy="3541714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endParaRPr lang="en-US" b="1" u="sng" dirty="0">
              <a:ea typeface="+mn-lt"/>
              <a:cs typeface="+mn-lt"/>
            </a:endParaRPr>
          </a:p>
          <a:p>
            <a:r>
              <a:rPr lang="en-GB" sz="2800" dirty="0">
                <a:latin typeface="Calibri"/>
                <a:ea typeface="+mn-lt"/>
                <a:cs typeface="+mn-lt"/>
              </a:rPr>
              <a:t>Imagine a chocolate bar is made just for you and is coming all the way to </a:t>
            </a:r>
            <a:r>
              <a:rPr lang="en-GB" sz="2800" dirty="0" err="1">
                <a:latin typeface="Calibri"/>
                <a:ea typeface="+mn-lt"/>
                <a:cs typeface="+mn-lt"/>
              </a:rPr>
              <a:t>Binfield</a:t>
            </a:r>
            <a:r>
              <a:rPr lang="en-GB" sz="2800" dirty="0">
                <a:latin typeface="Calibri"/>
                <a:ea typeface="+mn-lt"/>
                <a:cs typeface="+mn-lt"/>
              </a:rPr>
              <a:t>. On your map, use an atlas to locate all the countries and continents that produce the different things that are needed to make a chocolate bar. </a:t>
            </a:r>
          </a:p>
          <a:p>
            <a:endParaRPr lang="en-GB" sz="2800" dirty="0">
              <a:latin typeface="Calibri"/>
              <a:ea typeface="+mn-lt"/>
              <a:cs typeface="+mn-lt"/>
            </a:endParaRPr>
          </a:p>
          <a:p>
            <a:r>
              <a:rPr lang="en-GB" sz="2800" dirty="0">
                <a:latin typeface="Calibri"/>
                <a:ea typeface="+mn-lt"/>
                <a:cs typeface="+mn-lt"/>
              </a:rPr>
              <a:t>Draw arrows connecting the different aspects of the food chain to </a:t>
            </a:r>
            <a:r>
              <a:rPr lang="en-GB" sz="2800" dirty="0" err="1">
                <a:latin typeface="Calibri"/>
                <a:ea typeface="+mn-lt"/>
                <a:cs typeface="+mn-lt"/>
              </a:rPr>
              <a:t>Binfield</a:t>
            </a:r>
            <a:r>
              <a:rPr lang="en-GB" sz="2800" dirty="0">
                <a:latin typeface="Calibri"/>
                <a:ea typeface="+mn-lt"/>
                <a:cs typeface="+mn-lt"/>
              </a:rPr>
              <a:t> Village.</a:t>
            </a:r>
            <a:endParaRPr lang="en-GB" sz="2800" dirty="0">
              <a:latin typeface="Calibri"/>
              <a:cs typeface="Calibri"/>
            </a:endParaRP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7237" y="3613822"/>
            <a:ext cx="5482101" cy="304992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384FB2C-D448-4487-90D2-5581DA522507}"/>
              </a:ext>
            </a:extLst>
          </p:cNvPr>
          <p:cNvSpPr txBox="1"/>
          <p:nvPr/>
        </p:nvSpPr>
        <p:spPr>
          <a:xfrm>
            <a:off x="7734300" y="3613822"/>
            <a:ext cx="40386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Red Pen: imagine you are a child worker on a cocoa plantation in Ghana, and companies stop buying your cocoa beans. Write an explanation of the impact you think this would this have on you and your community.</a:t>
            </a:r>
          </a:p>
        </p:txBody>
      </p:sp>
    </p:spTree>
    <p:extLst>
      <p:ext uri="{BB962C8B-B14F-4D97-AF65-F5344CB8AC3E}">
        <p14:creationId xmlns:p14="http://schemas.microsoft.com/office/powerpoint/2010/main" val="41145658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56509" y="683491"/>
            <a:ext cx="73613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Plenary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79418" y="1754909"/>
            <a:ext cx="880225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Discuss with your partner: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Is globalisation is good for everyone involved?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What could be the positive effects?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What could be the negative effects? </a:t>
            </a:r>
          </a:p>
        </p:txBody>
      </p:sp>
    </p:spTree>
    <p:extLst>
      <p:ext uri="{BB962C8B-B14F-4D97-AF65-F5344CB8AC3E}">
        <p14:creationId xmlns:p14="http://schemas.microsoft.com/office/powerpoint/2010/main" val="36156113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E57273E-ED2C-4285-8B1C-F62329C05E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7B0F959-9F7C-493B-89C8-24ACA1B25D2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28DD839-3A51-428A-8739-F7588066D4C6}">
  <ds:schemaRefs>
    <ds:schemaRef ds:uri="http://purl.org/dc/elements/1.1/"/>
    <ds:schemaRef ds:uri="http://schemas.microsoft.com/office/2006/documentManagement/types"/>
    <ds:schemaRef ds:uri="933c73ff-1f47-478d-836a-52d41c4c8390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b7193443-4924-4c98-83f1-322a08f13154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Circuit</Template>
  <TotalTime>125</TotalTime>
  <Words>495</Words>
  <Application>Microsoft Office PowerPoint</Application>
  <PresentationFormat>Widescreen</PresentationFormat>
  <Paragraphs>57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GeographEditWeb</vt:lpstr>
      <vt:lpstr>Maiandra GD</vt:lpstr>
      <vt:lpstr>Segoe UI</vt:lpstr>
      <vt:lpstr>Tw Cen MT</vt:lpstr>
      <vt:lpstr>Circuit</vt:lpstr>
      <vt:lpstr>PowerPoint Presentation</vt:lpstr>
      <vt:lpstr>PowerPoint Presentation</vt:lpstr>
      <vt:lpstr>          Talk to your partner!   Why were you able to recognise so  many of these symbols?  Do you think a child in Ghana or india would be able to recognise as many as you did?  Explain your reasoning behind your answer.  </vt:lpstr>
      <vt:lpstr>Globalisation – what do you think it means?</vt:lpstr>
      <vt:lpstr>PowerPoint Presentation</vt:lpstr>
      <vt:lpstr>PowerPoint Presentation</vt:lpstr>
      <vt:lpstr>PowerPoint Presentation</vt:lpstr>
      <vt:lpstr>Activity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richard levens</dc:creator>
  <cp:lastModifiedBy>richard levens</cp:lastModifiedBy>
  <cp:revision>267</cp:revision>
  <dcterms:created xsi:type="dcterms:W3CDTF">2021-09-24T19:11:42Z</dcterms:created>
  <dcterms:modified xsi:type="dcterms:W3CDTF">2021-10-01T19:28:56Z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