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6" r:id="rId5"/>
    <p:sldId id="259" r:id="rId6"/>
    <p:sldId id="267" r:id="rId7"/>
    <p:sldId id="260" r:id="rId8"/>
    <p:sldId id="268" r:id="rId9"/>
    <p:sldId id="261" r:id="rId10"/>
    <p:sldId id="269" r:id="rId11"/>
    <p:sldId id="262" r:id="rId12"/>
    <p:sldId id="270" r:id="rId13"/>
    <p:sldId id="263" r:id="rId14"/>
    <p:sldId id="271" r:id="rId15"/>
    <p:sldId id="264" r:id="rId16"/>
    <p:sldId id="272" r:id="rId17"/>
    <p:sldId id="265" r:id="rId18"/>
    <p:sldId id="273" r:id="rId19"/>
    <p:sldId id="274" r:id="rId20"/>
    <p:sldId id="289" r:id="rId21"/>
    <p:sldId id="292" r:id="rId22"/>
    <p:sldId id="291" r:id="rId23"/>
    <p:sldId id="275" r:id="rId24"/>
    <p:sldId id="276" r:id="rId25"/>
    <p:sldId id="277" r:id="rId26"/>
    <p:sldId id="280" r:id="rId27"/>
    <p:sldId id="279" r:id="rId28"/>
    <p:sldId id="281" r:id="rId29"/>
    <p:sldId id="282" r:id="rId30"/>
    <p:sldId id="283" r:id="rId31"/>
    <p:sldId id="290" r:id="rId32"/>
    <p:sldId id="284" r:id="rId33"/>
    <p:sldId id="285" r:id="rId34"/>
    <p:sldId id="288" r:id="rId35"/>
    <p:sldId id="287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84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025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849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279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264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600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46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02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527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65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5430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166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4783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901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854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03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1A480-61F0-458B-941A-9AC5AF94337C}" type="datetimeFigureOut">
              <a:rPr lang="en-GB" smtClean="0"/>
              <a:t>15/12/2021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D3214E1-E7CC-41A7-BC58-A129FF6F7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505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444D8-26CE-4EF7-A6B6-884A23394B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660" y="2404534"/>
            <a:ext cx="9561443" cy="1646302"/>
          </a:xfrm>
        </p:spPr>
        <p:txBody>
          <a:bodyPr/>
          <a:lstStyle/>
          <a:p>
            <a:r>
              <a:rPr lang="en-GB" sz="5300" dirty="0">
                <a:latin typeface="Comic Sans MS" panose="030F0702030302020204" pitchFamily="66" charset="0"/>
              </a:rPr>
              <a:t>Wednesday 5</a:t>
            </a:r>
            <a:r>
              <a:rPr lang="en-GB" sz="5300" baseline="30000" dirty="0">
                <a:latin typeface="Comic Sans MS" panose="030F0702030302020204" pitchFamily="66" charset="0"/>
              </a:rPr>
              <a:t>th</a:t>
            </a:r>
            <a:r>
              <a:rPr lang="en-GB" sz="5300" dirty="0">
                <a:latin typeface="Comic Sans MS" panose="030F0702030302020204" pitchFamily="66" charset="0"/>
              </a:rPr>
              <a:t> January 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CBBC5-1E53-4415-B70B-324445ED7B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660" y="4050833"/>
            <a:ext cx="9055343" cy="2449358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spell correctly.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Grammar Recap</a:t>
            </a:r>
          </a:p>
        </p:txBody>
      </p:sp>
    </p:spTree>
    <p:extLst>
      <p:ext uri="{BB962C8B-B14F-4D97-AF65-F5344CB8AC3E}">
        <p14:creationId xmlns:p14="http://schemas.microsoft.com/office/powerpoint/2010/main" val="3529194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82C90-D66D-4E1A-93B3-272D06AD2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538330"/>
            <a:ext cx="8596668" cy="250303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do you know about word classes?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any word classes?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 of your ideas. </a:t>
            </a:r>
          </a:p>
        </p:txBody>
      </p:sp>
      <p:pic>
        <p:nvPicPr>
          <p:cNvPr id="2050" name="Picture 2" descr="English Language Terminology: Word Classes">
            <a:extLst>
              <a:ext uri="{FF2B5EF4-FFF2-40B4-BE49-F238E27FC236}">
                <a16:creationId xmlns:a16="http://schemas.microsoft.com/office/drawing/2014/main" id="{C62812AD-F0D8-4FCB-B9DA-D5AE8A19C8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6" t="15579" r="6556" b="12319"/>
          <a:stretch/>
        </p:blipFill>
        <p:spPr bwMode="auto">
          <a:xfrm>
            <a:off x="2787797" y="244612"/>
            <a:ext cx="4375742" cy="272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781AA7-4A0A-450A-BEBF-3CE915C73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2" name="Picture 4" descr="Think clipart 3 » Clipart Station">
            <a:extLst>
              <a:ext uri="{FF2B5EF4-FFF2-40B4-BE49-F238E27FC236}">
                <a16:creationId xmlns:a16="http://schemas.microsoft.com/office/drawing/2014/main" id="{D0A8B021-198B-415D-9719-DF38DB5CF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687" y="3329470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63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Verbs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verb?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017850E4-2E58-4D42-9B1E-DE417C62D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686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Verbs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380567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verb is a word used to describe an action, state or occurrence.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Verbs can be used to describe an action, that’s doing something.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They can also be used to describe a state of being, that’s feeling something.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Or a verb can be used to describe an occurrence, that’s something happening. </a:t>
            </a:r>
          </a:p>
        </p:txBody>
      </p:sp>
      <p:pic>
        <p:nvPicPr>
          <p:cNvPr id="3074" name="Picture 2" descr="Teacher&amp;#39;s Pet - Parts of Speech Posters - FREE Classroom Display Resource -  EYFS, KS1, KS2, speech, wr… | Elementary reading, Teaching ideas ks2,  Teaching ideas ks1">
            <a:extLst>
              <a:ext uri="{FF2B5EF4-FFF2-40B4-BE49-F238E27FC236}">
                <a16:creationId xmlns:a16="http://schemas.microsoft.com/office/drawing/2014/main" id="{D27A499A-07F0-438F-8B47-9224424D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3040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050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Nouns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noun?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38FF6E7D-01D0-45E6-A1A7-2CBC8A29E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830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Nouns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306023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noun is a naming word.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It is a thing, a person, an animal or a place.</a:t>
            </a:r>
          </a:p>
        </p:txBody>
      </p:sp>
      <p:pic>
        <p:nvPicPr>
          <p:cNvPr id="12290" name="Picture 2" descr="Pin by Dawn Wharfe on dawn&amp;#39;s board | Teaching literacy, Superhero classroom  theme, Superhero theme">
            <a:extLst>
              <a:ext uri="{FF2B5EF4-FFF2-40B4-BE49-F238E27FC236}">
                <a16:creationId xmlns:a16="http://schemas.microsoft.com/office/drawing/2014/main" id="{F882EBD5-CD5B-44AE-9D06-40ED615B8A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3040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052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an adverb?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BD819A50-6DDC-47F9-9162-C41551B40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652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Adverbs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146996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 adverb is simply a word that describes a verb (an action or a doing word).</a:t>
            </a:r>
          </a:p>
        </p:txBody>
      </p:sp>
      <p:pic>
        <p:nvPicPr>
          <p:cNvPr id="13314" name="Picture 2" descr="School House Rocks - Adverbs, Adjective Adverb Trail, Adv...">
            <a:extLst>
              <a:ext uri="{FF2B5EF4-FFF2-40B4-BE49-F238E27FC236}">
                <a16:creationId xmlns:a16="http://schemas.microsoft.com/office/drawing/2014/main" id="{8652E5C5-327E-48A6-93DD-596422E56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940" y="1930400"/>
            <a:ext cx="6127060" cy="433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861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Adjectives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an adjective?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0C1C9B1A-6E7E-4673-9B15-81D8E2B3C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669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Adjectives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166875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An adjective is a word that describes a noun.</a:t>
            </a:r>
          </a:p>
        </p:txBody>
      </p:sp>
      <p:pic>
        <p:nvPicPr>
          <p:cNvPr id="14338" name="Picture 2" descr="Teacher&amp;#39;s Pet - FREE Classroom Display Resources for Early Years (EYFS),  Key Stage 1 (KS1) and Key Stage … | Classroom displays, Primary teaching,  Classroom writing">
            <a:extLst>
              <a:ext uri="{FF2B5EF4-FFF2-40B4-BE49-F238E27FC236}">
                <a16:creationId xmlns:a16="http://schemas.microsoft.com/office/drawing/2014/main" id="{FFF64FAD-0076-46A3-BCE4-2F25A63B7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42466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751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Determiners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determiner?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B7E6F5FE-5BAD-4E31-97C9-72CD7AC4E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79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Determiners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166875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Words that add detail to nouns, e.g. how many of something there is, what order they come in, or which thing is being discussed.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Examples of determiners are: the, a, an, her, his, our, my, your, their, which, whose, this, these, that, more, less, several, some, many.</a:t>
            </a:r>
          </a:p>
        </p:txBody>
      </p:sp>
      <p:pic>
        <p:nvPicPr>
          <p:cNvPr id="15362" name="Picture 2" descr="What is a Determiner? | Determiners KS2 English">
            <a:extLst>
              <a:ext uri="{FF2B5EF4-FFF2-40B4-BE49-F238E27FC236}">
                <a16:creationId xmlns:a16="http://schemas.microsoft.com/office/drawing/2014/main" id="{C45CF531-0A1C-45CD-81A0-C293F745B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11601"/>
            <a:ext cx="600075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096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pronoun?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C72777C6-9AFC-4104-AAA3-EFDC7D759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178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Pronouns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418666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pronoun is a word used to replace a noun.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Examples of pronouns are: he, she, it, they.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700150-9FBB-4FE4-B849-265B62B732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46" t="19130" r="20924" b="6811"/>
          <a:stretch/>
        </p:blipFill>
        <p:spPr>
          <a:xfrm>
            <a:off x="6258339" y="1585558"/>
            <a:ext cx="5933661" cy="4159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842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Conjunctions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conjunction?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48C31669-4BAE-45C8-A9F5-3239F2023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090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Conjunctions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conjunction connects two clauses in a sentence.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2AEF0B-9CF0-4B0A-BF70-A9622C115D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40" t="20869" r="21331" b="8889"/>
          <a:stretch/>
        </p:blipFill>
        <p:spPr>
          <a:xfrm>
            <a:off x="149085" y="2765135"/>
            <a:ext cx="5913783" cy="4082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34467C-B26B-4927-B2A8-AFD0CBF838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77" t="20869" r="21250" b="8889"/>
          <a:stretch/>
        </p:blipFill>
        <p:spPr>
          <a:xfrm>
            <a:off x="6062868" y="2765135"/>
            <a:ext cx="5939057" cy="408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39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Preposition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is a preposition?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think of an example?</a:t>
            </a:r>
          </a:p>
        </p:txBody>
      </p:sp>
      <p:pic>
        <p:nvPicPr>
          <p:cNvPr id="4" name="Picture 4" descr="Think clipart 3 » Clipart Station">
            <a:extLst>
              <a:ext uri="{FF2B5EF4-FFF2-40B4-BE49-F238E27FC236}">
                <a16:creationId xmlns:a16="http://schemas.microsoft.com/office/drawing/2014/main" id="{E7B88C56-D879-44B8-9E87-ADC669720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887" y="3730101"/>
            <a:ext cx="2408038" cy="2311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8304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0D72-A36D-4872-AD0E-2121B10C5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Preposition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5D72C-1A7F-4E31-BEE6-A55B953B9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236449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preposition is a word that tells you where or when something is in relation to something else.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Examples of prepositions include words like after, before, on, under, inside and outside.</a:t>
            </a:r>
          </a:p>
        </p:txBody>
      </p:sp>
      <p:pic>
        <p:nvPicPr>
          <p:cNvPr id="17410" name="Picture 2" descr="Teacher&amp;#39;s Pet - FREE Classroom Display Resources for Early Years (EYFS),  Key Stage 1 (KS1) and Key Stage 2 (… | Prepositions, Teaching ideas ks2,  Resource classroom">
            <a:extLst>
              <a:ext uri="{FF2B5EF4-FFF2-40B4-BE49-F238E27FC236}">
                <a16:creationId xmlns:a16="http://schemas.microsoft.com/office/drawing/2014/main" id="{EF138447-EA40-4CDF-AB27-E05ED7432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3040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067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EB07-3BA7-4B2D-AE87-D4448AFCE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Word Class Activity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648A-3453-4821-8B15-E53215832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793040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1. Colour code the word classes.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2. Read the extract.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3. Highlight the different word classes you can find.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C80A7A-51FF-4BEC-ACF2-E5DE0DECA9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24" t="20001" r="45299" b="11907"/>
          <a:stretch/>
        </p:blipFill>
        <p:spPr>
          <a:xfrm>
            <a:off x="7031937" y="-9940"/>
            <a:ext cx="5160063" cy="686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75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D8BAE-6A5C-4D10-9F3B-81BE776B6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Before we begin…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02FC4-C186-4BC6-BE9F-8C80E1D07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08568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Modal verbs are used with other verbs to describe how likely something is to happen or to show how certain we are of something happening. 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One day, the girl might be Queen.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Modal verbs include: may, ought to, could, should, must, will, would,, might, can.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Which of these modal verbs suggests a possible event?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Which suggest a definite event?</a:t>
            </a:r>
          </a:p>
        </p:txBody>
      </p:sp>
    </p:spTree>
    <p:extLst>
      <p:ext uri="{BB962C8B-B14F-4D97-AF65-F5344CB8AC3E}">
        <p14:creationId xmlns:p14="http://schemas.microsoft.com/office/powerpoint/2010/main" val="4152006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926574-EFE1-4F42-B033-9EB72F8D96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35" t="18406" r="35191" b="6232"/>
          <a:stretch/>
        </p:blipFill>
        <p:spPr>
          <a:xfrm>
            <a:off x="3695699" y="0"/>
            <a:ext cx="48006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3243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D8BAE-6A5C-4D10-9F3B-81BE776B6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Before we begin…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02FC4-C186-4BC6-BE9F-8C80E1D07C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In addition to modal verbs, some adverbs can be used to describe how likely it is that something will happen.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These are called </a:t>
            </a:r>
            <a:r>
              <a:rPr lang="en-GB" sz="2100" i="1" dirty="0">
                <a:latin typeface="Comic Sans MS" panose="030F0702030302020204" pitchFamily="66" charset="0"/>
              </a:rPr>
              <a:t>‘adverbs of possibility.’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Some of the most common adverbs of possibility are: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i="1" dirty="0">
                <a:latin typeface="Comic Sans MS" panose="030F0702030302020204" pitchFamily="66" charset="0"/>
              </a:rPr>
              <a:t>He is definitely coming to the party.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Maybe I’ll win the lottery this week.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DD3E2A9-5D5B-4D0C-831A-8C55552C2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32438"/>
              </p:ext>
            </p:extLst>
          </p:nvPr>
        </p:nvGraphicFramePr>
        <p:xfrm>
          <a:off x="911668" y="4100975"/>
          <a:ext cx="8128000" cy="822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67463798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4826117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73880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392747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Certainly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Definitely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Maybe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Possibly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5299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Clearly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Obviously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Perhaps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latin typeface="Comic Sans MS" panose="030F0702030302020204" pitchFamily="66" charset="0"/>
                        </a:rPr>
                        <a:t>Probably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44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3699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71D99-4772-4AB7-BAAA-75B61B59D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73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Escape The Room!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75B19EC-81E3-4FDB-9E5F-B89D4EFB0378}"/>
              </a:ext>
            </a:extLst>
          </p:cNvPr>
          <p:cNvSpPr txBox="1">
            <a:spLocks/>
          </p:cNvSpPr>
          <p:nvPr/>
        </p:nvSpPr>
        <p:spPr>
          <a:xfrm>
            <a:off x="677334" y="2446656"/>
            <a:ext cx="8596668" cy="4508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dirty="0">
                <a:latin typeface="Comic Sans MS" panose="030F0702030302020204" pitchFamily="66" charset="0"/>
              </a:rPr>
              <a:t>You were on your way home when you realised that you had left your homework in your tray.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run back into class to get it and hear a loud bang.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have accidentally been locked in the classroom and you could be here all night!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Solve the clues and puzzles hidden around the room and reveal the keypad code needed to open the door,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The clues could be anywhere, so you need to keep your eyes peeled and your mind sharp!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Good luck!</a:t>
            </a:r>
          </a:p>
        </p:txBody>
      </p:sp>
      <p:pic>
        <p:nvPicPr>
          <p:cNvPr id="18434" name="Picture 2" descr="Escape from London Room | Tampa&amp;#39;s Can You Escape?">
            <a:extLst>
              <a:ext uri="{FF2B5EF4-FFF2-40B4-BE49-F238E27FC236}">
                <a16:creationId xmlns:a16="http://schemas.microsoft.com/office/drawing/2014/main" id="{23043AE9-6A38-4D0C-8C87-589FBE13A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502" y="54928"/>
            <a:ext cx="5715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410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1445C-5C78-428E-A6A1-69AA372C0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702282"/>
            <a:ext cx="9132588" cy="3880773"/>
          </a:xfrm>
        </p:spPr>
        <p:txBody>
          <a:bodyPr>
            <a:no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Ask an adult to hide the clues around the house! </a:t>
            </a:r>
            <a:r>
              <a:rPr lang="en-GB" altLang="en-US" sz="2100" i="1" dirty="0">
                <a:solidFill>
                  <a:schemeClr val="tx1"/>
                </a:solidFill>
                <a:latin typeface="Comic Sans MS" panose="030F0702030302020204" pitchFamily="66" charset="0"/>
              </a:rPr>
              <a:t>(You could hide them yourself or just look at the clues – whatever is best for you.)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endParaRPr lang="en-GB" altLang="en-US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When you find a clue that has been hidden, find the answer and reveal one of the digits to the keypad code.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Record your answer on the answer sheet.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Once you have discovered the ten-digit code for the keypad, check the answer and find out if you can escape the room!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9458" name="Picture 2" descr="Rules stamp Royalty Free Vector Image - VectorStock">
            <a:extLst>
              <a:ext uri="{FF2B5EF4-FFF2-40B4-BE49-F238E27FC236}">
                <a16:creationId xmlns:a16="http://schemas.microsoft.com/office/drawing/2014/main" id="{6A3D524F-B1A5-48DD-95B9-0942582595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2" b="24493"/>
          <a:stretch/>
        </p:blipFill>
        <p:spPr bwMode="auto">
          <a:xfrm>
            <a:off x="2193284" y="129209"/>
            <a:ext cx="5564768" cy="257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564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16E7C-AF4D-440F-A52C-4CB709386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1B707-B2A8-4B6D-BF3D-16D8CD7E6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715000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Complete the Escape the Room game.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Escape from London Room | Tampa&amp;#39;s Can You Escape?">
            <a:extLst>
              <a:ext uri="{FF2B5EF4-FFF2-40B4-BE49-F238E27FC236}">
                <a16:creationId xmlns:a16="http://schemas.microsoft.com/office/drawing/2014/main" id="{0280915F-0BCD-4B89-8A0C-3068997E3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03" y="4701209"/>
            <a:ext cx="5715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504D3E-18D7-429E-8DFE-9695F02BBD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250" t="21159" r="61196" b="16087"/>
          <a:stretch/>
        </p:blipFill>
        <p:spPr>
          <a:xfrm>
            <a:off x="6838644" y="0"/>
            <a:ext cx="5353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25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BD102-7B75-4D9E-977E-DE07A9040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2C40C-5D3D-4E1F-B5C6-340C079F1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Any children who have correctly found the code can move on to the red pen question.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Create your own ‘escape room’ with </a:t>
            </a:r>
            <a:r>
              <a:rPr lang="en-GB" sz="21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SPaG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 clues.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Use the clues from today’s lesson as a model.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</a:t>
            </a:r>
            <a:r>
              <a:rPr lang="en-GB" sz="21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SPaG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 questions will you ask?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will your answers be?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Make sure you create an answer sheet for whoever is leading the escape room activity!</a:t>
            </a:r>
          </a:p>
        </p:txBody>
      </p:sp>
    </p:spTree>
    <p:extLst>
      <p:ext uri="{BB962C8B-B14F-4D97-AF65-F5344CB8AC3E}">
        <p14:creationId xmlns:p14="http://schemas.microsoft.com/office/powerpoint/2010/main" val="39461455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6D5C5A-631F-43C2-9048-AB2CBA4404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10" t="36667" r="19212" b="20434"/>
          <a:stretch/>
        </p:blipFill>
        <p:spPr>
          <a:xfrm>
            <a:off x="1152939" y="3816626"/>
            <a:ext cx="7166114" cy="29419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411438-6421-4B52-8E00-376884FF8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7813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E359EB-961D-4A45-8EDB-DB80BE46A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06844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Do you have the code for the door?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Check your answers on our class page!</a:t>
            </a:r>
          </a:p>
        </p:txBody>
      </p:sp>
    </p:spTree>
    <p:extLst>
      <p:ext uri="{BB962C8B-B14F-4D97-AF65-F5344CB8AC3E}">
        <p14:creationId xmlns:p14="http://schemas.microsoft.com/office/powerpoint/2010/main" val="32339038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0223B7-3461-4E8A-B35F-A84680B3F1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8051" y="2404534"/>
            <a:ext cx="9064488" cy="164630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Thursday 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 January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A08E8FD-EDE8-4179-BA1D-23F9ED4B83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515" y="4050833"/>
            <a:ext cx="9064488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organise writing appropriately.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spell correctly.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appropriately.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Grammar Recap</a:t>
            </a:r>
          </a:p>
        </p:txBody>
      </p:sp>
    </p:spTree>
    <p:extLst>
      <p:ext uri="{BB962C8B-B14F-4D97-AF65-F5344CB8AC3E}">
        <p14:creationId xmlns:p14="http://schemas.microsoft.com/office/powerpoint/2010/main" val="32171923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8CD6C-E7B5-4F6E-837E-22BB9D7A7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0A1EE-9F65-4158-8925-C996F973B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329753" cy="425015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Complete the challenge </a:t>
            </a:r>
            <a:r>
              <a:rPr lang="en-GB" sz="2100" b="1" u="sng" dirty="0">
                <a:latin typeface="Comic Sans MS" panose="030F0702030302020204" pitchFamily="66" charset="0"/>
              </a:rPr>
              <a:t>independently</a:t>
            </a:r>
            <a:r>
              <a:rPr lang="en-GB" sz="2100" dirty="0">
                <a:latin typeface="Comic Sans MS" panose="030F0702030302020204" pitchFamily="66" charset="0"/>
              </a:rPr>
              <a:t>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do not have to answer </a:t>
            </a:r>
            <a:r>
              <a:rPr lang="en-GB" sz="2100" b="1" u="sng" dirty="0">
                <a:latin typeface="Comic Sans MS" panose="030F0702030302020204" pitchFamily="66" charset="0"/>
              </a:rPr>
              <a:t>every</a:t>
            </a:r>
            <a:r>
              <a:rPr lang="en-GB" sz="2100" dirty="0">
                <a:latin typeface="Comic Sans MS" panose="030F0702030302020204" pitchFamily="66" charset="0"/>
              </a:rPr>
              <a:t> question – if there is a question that is too hard, you should skip it and move on.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could start with the 1-point questions and then move on to the 2/3-point questions.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Divers: </a:t>
            </a:r>
            <a:r>
              <a:rPr lang="en-GB" sz="2100" dirty="0">
                <a:latin typeface="Comic Sans MS" panose="030F0702030302020204" pitchFamily="66" charset="0"/>
              </a:rPr>
              <a:t>Challenge! Start with the 2/3-point questions.</a:t>
            </a:r>
            <a:endParaRPr lang="en-GB" sz="2100" b="1" dirty="0">
              <a:latin typeface="Comic Sans MS" panose="030F0702030302020204" pitchFamily="66" charset="0"/>
            </a:endParaRPr>
          </a:p>
          <a:p>
            <a:endParaRPr lang="en-GB" sz="2100" b="1" dirty="0">
              <a:latin typeface="Comic Sans MS" panose="030F0702030302020204" pitchFamily="66" charset="0"/>
            </a:endParaRPr>
          </a:p>
          <a:p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8AE2F5-A4B3-424C-B9F9-542BB548CE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28" t="20000" r="43505" b="10580"/>
          <a:stretch/>
        </p:blipFill>
        <p:spPr>
          <a:xfrm>
            <a:off x="7076661" y="0"/>
            <a:ext cx="5115339" cy="6825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7511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671B3-1D0B-4148-A92A-3237CA89B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45546-B055-4C9D-95AF-1FA34721D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137057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Check your answers!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CB014F-75DB-4808-A949-AE29C42203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09" t="19275" r="45054" b="7826"/>
          <a:stretch/>
        </p:blipFill>
        <p:spPr>
          <a:xfrm>
            <a:off x="5947539" y="0"/>
            <a:ext cx="6244461" cy="6858000"/>
          </a:xfrm>
          <a:prstGeom prst="rect">
            <a:avLst/>
          </a:prstGeom>
        </p:spPr>
      </p:pic>
      <p:pic>
        <p:nvPicPr>
          <p:cNvPr id="22530" name="Picture 2" descr="Send Your Request - Reward Images Png - Free Transparent PNG Clipart Images  Download">
            <a:extLst>
              <a:ext uri="{FF2B5EF4-FFF2-40B4-BE49-F238E27FC236}">
                <a16:creationId xmlns:a16="http://schemas.microsoft.com/office/drawing/2014/main" id="{C1EDC423-DD78-4C61-980D-B7F656EF8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8" r="13645" b="6733"/>
          <a:stretch/>
        </p:blipFill>
        <p:spPr bwMode="auto">
          <a:xfrm>
            <a:off x="1795114" y="4099346"/>
            <a:ext cx="3034645" cy="257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074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52BF4-C98C-424C-947B-D2D96A39D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Before we begin…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B2580-B1E3-4D7A-8864-183144DDA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The subjunctive is a verb form or mood used to express things that could or should happen.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It is used to explore a hypothetical situation (e.g. </a:t>
            </a:r>
            <a:r>
              <a:rPr lang="en-GB" sz="2100" i="1" dirty="0">
                <a:latin typeface="Comic Sans MS" panose="030F0702030302020204" pitchFamily="66" charset="0"/>
              </a:rPr>
              <a:t>If I were you…</a:t>
            </a:r>
            <a:r>
              <a:rPr lang="en-GB" sz="2100" dirty="0">
                <a:latin typeface="Comic Sans MS" panose="030F0702030302020204" pitchFamily="66" charset="0"/>
              </a:rPr>
              <a:t>) or to express a wish, a hope, a command, a demand, or a suggestion (e.g. </a:t>
            </a:r>
            <a:r>
              <a:rPr lang="en-GB" sz="2100" i="1" dirty="0">
                <a:latin typeface="Comic Sans MS" panose="030F0702030302020204" pitchFamily="66" charset="0"/>
              </a:rPr>
              <a:t>I demand he be present</a:t>
            </a:r>
            <a:r>
              <a:rPr lang="en-GB" sz="2100" dirty="0">
                <a:latin typeface="Comic Sans MS" panose="030F0702030302020204" pitchFamily="66" charset="0"/>
              </a:rPr>
              <a:t>). 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For example:</a:t>
            </a:r>
          </a:p>
        </p:txBody>
      </p:sp>
      <p:pic>
        <p:nvPicPr>
          <p:cNvPr id="1026" name="Picture 2" descr="https://www.theschoolrun.com/sites/theschoolrun.com/files/u9/subjunctive_examples.png">
            <a:extLst>
              <a:ext uri="{FF2B5EF4-FFF2-40B4-BE49-F238E27FC236}">
                <a16:creationId xmlns:a16="http://schemas.microsoft.com/office/drawing/2014/main" id="{06D44B71-7D0B-40E4-A7D5-66A16D01C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988" y="3727174"/>
            <a:ext cx="5821784" cy="313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8913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earching Illustrations and Stock Art. 396,382 Searching illustration and  vector EPS clipart graphics available to search from thousands of royalty  free stock clip art designers.">
            <a:extLst>
              <a:ext uri="{FF2B5EF4-FFF2-40B4-BE49-F238E27FC236}">
                <a16:creationId xmlns:a16="http://schemas.microsoft.com/office/drawing/2014/main" id="{BB2D44EF-776A-4165-B6B0-96E085ECC3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3"/>
          <a:stretch/>
        </p:blipFill>
        <p:spPr bwMode="auto">
          <a:xfrm>
            <a:off x="5940699" y="4084982"/>
            <a:ext cx="3034335" cy="277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F2AD93-021D-4DE3-BA15-D2FB38621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SPaG</a:t>
            </a:r>
            <a:r>
              <a:rPr lang="en-GB" sz="5400" dirty="0">
                <a:latin typeface="Comic Sans MS" panose="030F0702030302020204" pitchFamily="66" charset="0"/>
              </a:rPr>
              <a:t> Hunt!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71B25-32C6-4F8B-B5E3-19C8D9B06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297701" cy="388077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Ask an adult to hide the </a:t>
            </a:r>
            <a:r>
              <a:rPr lang="en-GB" altLang="en-US" sz="21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SPaG</a:t>
            </a: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 questions around the house! </a:t>
            </a:r>
            <a:r>
              <a:rPr lang="en-GB" altLang="en-US" sz="2100" i="1" dirty="0">
                <a:solidFill>
                  <a:schemeClr val="tx1"/>
                </a:solidFill>
                <a:latin typeface="Comic Sans MS" panose="030F0702030302020204" pitchFamily="66" charset="0"/>
              </a:rPr>
              <a:t>(You could hide them yourself or just look at the questions – whatever is best for you.)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endParaRPr lang="en-GB" altLang="en-US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Find the questions and then answer them on the answer sheet.</a:t>
            </a:r>
          </a:p>
        </p:txBody>
      </p:sp>
    </p:spTree>
    <p:extLst>
      <p:ext uri="{BB962C8B-B14F-4D97-AF65-F5344CB8AC3E}">
        <p14:creationId xmlns:p14="http://schemas.microsoft.com/office/powerpoint/2010/main" val="8129468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42F46-FEB5-41E2-A825-7CF88B270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C9F1C-E6F8-4322-BAB5-6EFF68D79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Complete the </a:t>
            </a:r>
            <a:r>
              <a:rPr lang="en-GB" sz="2100" dirty="0" err="1">
                <a:latin typeface="Comic Sans MS" panose="030F0702030302020204" pitchFamily="66" charset="0"/>
              </a:rPr>
              <a:t>SPaG</a:t>
            </a:r>
            <a:r>
              <a:rPr lang="en-GB" sz="2100" dirty="0">
                <a:latin typeface="Comic Sans MS" panose="030F0702030302020204" pitchFamily="66" charset="0"/>
              </a:rPr>
              <a:t> Question hunt!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0D819D-21D0-48C1-A397-CCDC006920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20" t="17681" r="21005" b="10870"/>
          <a:stretch/>
        </p:blipFill>
        <p:spPr>
          <a:xfrm>
            <a:off x="8050696" y="0"/>
            <a:ext cx="4141304" cy="682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0298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C7AEC-ACCD-4CDB-971A-3E703BF43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48174-CB85-49F3-803D-46245F205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22659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SPaG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 Challenges!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22EA527-D1B4-4E3B-97AD-E6744584AD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993576"/>
              </p:ext>
            </p:extLst>
          </p:nvPr>
        </p:nvGraphicFramePr>
        <p:xfrm>
          <a:off x="444530" y="2518852"/>
          <a:ext cx="9365394" cy="4251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121798">
                  <a:extLst>
                    <a:ext uri="{9D8B030D-6E8A-4147-A177-3AD203B41FA5}">
                      <a16:colId xmlns:a16="http://schemas.microsoft.com/office/drawing/2014/main" val="575126324"/>
                    </a:ext>
                  </a:extLst>
                </a:gridCol>
                <a:gridCol w="3121798">
                  <a:extLst>
                    <a:ext uri="{9D8B030D-6E8A-4147-A177-3AD203B41FA5}">
                      <a16:colId xmlns:a16="http://schemas.microsoft.com/office/drawing/2014/main" val="3118019668"/>
                    </a:ext>
                  </a:extLst>
                </a:gridCol>
                <a:gridCol w="3121798">
                  <a:extLst>
                    <a:ext uri="{9D8B030D-6E8A-4147-A177-3AD203B41FA5}">
                      <a16:colId xmlns:a16="http://schemas.microsoft.com/office/drawing/2014/main" val="2999106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100" b="1" u="sng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Complete</a:t>
                      </a:r>
                      <a:r>
                        <a:rPr lang="en-GB" sz="21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these sentences in an interesting way.</a:t>
                      </a:r>
                    </a:p>
                    <a:p>
                      <a:endParaRPr lang="en-GB" sz="21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Even through it rained,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Despite being exhausted,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Although the forecast wasn’t good,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Without realising,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Although it was an awful idea,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1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</a:t>
                      </a:r>
                      <a:r>
                        <a:rPr lang="en-GB" sz="2100" b="1" u="sng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fronted adverbial</a:t>
                      </a:r>
                      <a:r>
                        <a:rPr lang="en-GB" sz="2100" b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100" b="0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would make sense?</a:t>
                      </a:r>
                    </a:p>
                    <a:p>
                      <a:endParaRPr lang="en-GB" sz="2100" b="0" u="none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100" b="0" i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…the board drifted away towards the horizon.</a:t>
                      </a:r>
                    </a:p>
                    <a:p>
                      <a:endParaRPr lang="en-GB" sz="2100" b="0" u="none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100" b="0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List as many as you can.</a:t>
                      </a:r>
                      <a:endParaRPr lang="en-GB" sz="21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1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Extend these sentences using a </a:t>
                      </a:r>
                      <a:r>
                        <a:rPr lang="en-GB" sz="2100" b="1" u="sng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subordinate clause</a:t>
                      </a:r>
                      <a:r>
                        <a:rPr lang="en-GB" sz="2100" b="0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endParaRPr lang="en-GB" sz="2100" b="0" u="none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Connor blew out his birthday candles.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Jim pressed the seeds into the soil.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The troll was lurking under the bridge.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2100" b="0" i="1" u="none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The dragon breathed fire over the village.</a:t>
                      </a:r>
                      <a:endParaRPr lang="en-GB" sz="2100" b="0" i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47916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2058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211AD-23BE-4AD4-A7D8-4DD467E41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Plenary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6530B-250D-440F-AC8A-08B11B89C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Check the answers on </a:t>
            </a:r>
            <a:r>
              <a:rPr lang="en-GB" sz="2100">
                <a:latin typeface="Comic Sans MS" panose="030F0702030302020204" pitchFamily="66" charset="0"/>
              </a:rPr>
              <a:t>the class page!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4578" name="Picture 2" descr="GDPR self-assessment - Hart Square">
            <a:extLst>
              <a:ext uri="{FF2B5EF4-FFF2-40B4-BE49-F238E27FC236}">
                <a16:creationId xmlns:a16="http://schemas.microsoft.com/office/drawing/2014/main" id="{A1434162-EABA-4690-AE3C-D6FA3C30F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855" y="2862469"/>
            <a:ext cx="7169625" cy="350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3512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217</TotalTime>
  <Words>1195</Words>
  <Application>Microsoft Office PowerPoint</Application>
  <PresentationFormat>Widescreen</PresentationFormat>
  <Paragraphs>156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Comic Sans MS</vt:lpstr>
      <vt:lpstr>Trebuchet MS</vt:lpstr>
      <vt:lpstr>Wingdings 3</vt:lpstr>
      <vt:lpstr>Facet</vt:lpstr>
      <vt:lpstr>Wednesday 5th January 2022</vt:lpstr>
      <vt:lpstr>PowerPoint Presentation</vt:lpstr>
      <vt:lpstr>Verbs </vt:lpstr>
      <vt:lpstr>Verbs </vt:lpstr>
      <vt:lpstr>Nouns </vt:lpstr>
      <vt:lpstr>Nouns </vt:lpstr>
      <vt:lpstr>Adverbs </vt:lpstr>
      <vt:lpstr>Adverbs </vt:lpstr>
      <vt:lpstr>Adjectives  </vt:lpstr>
      <vt:lpstr>Adjectives  </vt:lpstr>
      <vt:lpstr>Determiners</vt:lpstr>
      <vt:lpstr>Determiners</vt:lpstr>
      <vt:lpstr>Pronouns</vt:lpstr>
      <vt:lpstr>Pronouns</vt:lpstr>
      <vt:lpstr>Conjunctions </vt:lpstr>
      <vt:lpstr>Conjunctions </vt:lpstr>
      <vt:lpstr>Preposition </vt:lpstr>
      <vt:lpstr>Preposition </vt:lpstr>
      <vt:lpstr>Word Class Activity Sheet</vt:lpstr>
      <vt:lpstr>Before we begin…</vt:lpstr>
      <vt:lpstr>PowerPoint Presentation</vt:lpstr>
      <vt:lpstr>Before we begin…</vt:lpstr>
      <vt:lpstr>Escape The Room!</vt:lpstr>
      <vt:lpstr>PowerPoint Presentation</vt:lpstr>
      <vt:lpstr>Activity </vt:lpstr>
      <vt:lpstr>Red Pen</vt:lpstr>
      <vt:lpstr>Plenary </vt:lpstr>
      <vt:lpstr>Thursday 6th  January 2021</vt:lpstr>
      <vt:lpstr>Starter</vt:lpstr>
      <vt:lpstr>Starter </vt:lpstr>
      <vt:lpstr>Before we begin…</vt:lpstr>
      <vt:lpstr>SPaG Hunt!</vt:lpstr>
      <vt:lpstr>Activity </vt:lpstr>
      <vt:lpstr>Red Pen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5th January 2022</dc:title>
  <dc:creator>Emily Fenner</dc:creator>
  <cp:lastModifiedBy>Emily Fenner</cp:lastModifiedBy>
  <cp:revision>9</cp:revision>
  <dcterms:created xsi:type="dcterms:W3CDTF">2021-12-15T12:20:00Z</dcterms:created>
  <dcterms:modified xsi:type="dcterms:W3CDTF">2021-12-15T16:01:01Z</dcterms:modified>
</cp:coreProperties>
</file>