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3" r:id="rId4"/>
  </p:sldMasterIdLst>
  <p:sldIdLst>
    <p:sldId id="256" r:id="rId5"/>
    <p:sldId id="258" r:id="rId6"/>
    <p:sldId id="259" r:id="rId7"/>
    <p:sldId id="263" r:id="rId8"/>
    <p:sldId id="264" r:id="rId9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3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1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256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5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122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119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625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809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52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188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35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87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331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29" y="-393509"/>
            <a:ext cx="10843544" cy="3352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6600" u="sng" dirty="0" smtClean="0">
                <a:latin typeface="HfW precursive" panose="00000500000000000000" pitchFamily="2" charset="0"/>
              </a:rPr>
              <a:t>Thursday </a:t>
            </a:r>
            <a:r>
              <a:rPr lang="en-GB" sz="6600" u="sng" dirty="0" smtClean="0">
                <a:latin typeface="HfW precursive" panose="00000500000000000000" pitchFamily="2" charset="0"/>
              </a:rPr>
              <a:t>10</a:t>
            </a:r>
            <a:r>
              <a:rPr lang="en-GB" sz="6600" u="sng" dirty="0" smtClean="0">
                <a:latin typeface="HfW precursive" panose="00000500000000000000" pitchFamily="2" charset="0"/>
              </a:rPr>
              <a:t>th February </a:t>
            </a:r>
            <a:r>
              <a:rPr lang="en-GB" sz="6600" u="sng" dirty="0" smtClean="0">
                <a:latin typeface="HfW precursive" panose="00000500000000000000" pitchFamily="2" charset="0"/>
              </a:rPr>
              <a:t>2022</a:t>
            </a:r>
            <a:endParaRPr lang="en-GB" sz="6600" u="sng" dirty="0">
              <a:latin typeface="HfW precursive" panose="000005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3184874"/>
            <a:ext cx="7503534" cy="367312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5400" u="sng" dirty="0">
                <a:latin typeface="HfW precursive" panose="00000500000000000000" pitchFamily="2" charset="0"/>
              </a:rPr>
              <a:t>L.O: </a:t>
            </a:r>
            <a:r>
              <a:rPr lang="en-GB" sz="5400" u="sng" dirty="0" smtClean="0">
                <a:latin typeface="HfW precursive" panose="00000500000000000000" pitchFamily="2" charset="0"/>
              </a:rPr>
              <a:t>To understand texts</a:t>
            </a:r>
            <a:endParaRPr lang="en-GB" sz="5400" u="sng" dirty="0">
              <a:latin typeface="HfW precursive" panose="00000500000000000000" pitchFamily="2" charset="0"/>
              <a:cs typeface="Calibri Light"/>
            </a:endParaRPr>
          </a:p>
          <a:p>
            <a:r>
              <a:rPr lang="en-GB" sz="5400" u="sng" dirty="0">
                <a:latin typeface="HfW precursive" panose="00000500000000000000" pitchFamily="2" charset="0"/>
              </a:rPr>
              <a:t>C: The Iron </a:t>
            </a:r>
            <a:r>
              <a:rPr lang="en-GB" sz="5400" u="sng" dirty="0" smtClean="0">
                <a:latin typeface="HfW precursive" panose="00000500000000000000" pitchFamily="2" charset="0"/>
              </a:rPr>
              <a:t>Man- </a:t>
            </a:r>
            <a:r>
              <a:rPr lang="en-GB" sz="5400" u="sng" dirty="0" smtClean="0">
                <a:latin typeface="HfW precursive" panose="00000500000000000000" pitchFamily="2" charset="0"/>
              </a:rPr>
              <a:t>prediction skills</a:t>
            </a:r>
            <a:r>
              <a:rPr lang="en-GB" sz="5400" u="sng" dirty="0" smtClean="0">
                <a:latin typeface="HfW precursive" panose="00000500000000000000" pitchFamily="2" charset="0"/>
              </a:rPr>
              <a:t>.</a:t>
            </a:r>
            <a:r>
              <a:rPr lang="en-GB" sz="3600" u="sng" dirty="0">
                <a:latin typeface="HfW precursive" panose="00000500000000000000" pitchFamily="2" charset="0"/>
              </a:rPr>
              <a:t> </a:t>
            </a:r>
            <a:endParaRPr lang="en-GB" sz="3600" u="sng" dirty="0" smtClean="0">
              <a:latin typeface="HfW precursive" panose="00000500000000000000" pitchFamily="2" charset="0"/>
            </a:endParaRPr>
          </a:p>
          <a:p>
            <a:endParaRPr lang="en-GB" sz="3600" u="sng" dirty="0">
              <a:solidFill>
                <a:srgbClr val="FFFF00"/>
              </a:solidFill>
              <a:latin typeface="HfW precursive" panose="000005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1CBBE-3D9F-424B-B099-94D5ABFC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3263" y="1625238"/>
            <a:ext cx="3858163" cy="4867954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07058" y="2580116"/>
            <a:ext cx="4292252" cy="429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0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5281" y="2781647"/>
            <a:ext cx="7490211" cy="1658198"/>
          </a:xfrm>
        </p:spPr>
        <p:txBody>
          <a:bodyPr>
            <a:normAutofit fontScale="90000"/>
          </a:bodyPr>
          <a:lstStyle/>
          <a:p>
            <a:r>
              <a:rPr lang="en-GB" sz="4400" dirty="0" smtClean="0">
                <a:latin typeface="HfW precursive" panose="00000500000000000000" pitchFamily="2" charset="0"/>
              </a:rPr>
              <a:t>Starter: Can you describe the Iron Man?</a:t>
            </a:r>
            <a:br>
              <a:rPr lang="en-GB" sz="4400" dirty="0" smtClean="0">
                <a:latin typeface="HfW precursive" panose="00000500000000000000" pitchFamily="2" charset="0"/>
              </a:rPr>
            </a:br>
            <a:r>
              <a:rPr lang="en-GB" sz="4400" dirty="0">
                <a:latin typeface="HfW precursive" panose="00000500000000000000" pitchFamily="2" charset="0"/>
              </a:rPr>
              <a:t/>
            </a:r>
            <a:br>
              <a:rPr lang="en-GB" sz="4400" dirty="0">
                <a:latin typeface="HfW precursive" panose="00000500000000000000" pitchFamily="2" charset="0"/>
              </a:rPr>
            </a:br>
            <a:r>
              <a:rPr lang="en-GB" sz="4400" dirty="0" smtClean="0">
                <a:latin typeface="HfW precursive" panose="00000500000000000000" pitchFamily="2" charset="0"/>
              </a:rPr>
              <a:t/>
            </a:r>
            <a:br>
              <a:rPr lang="en-GB" sz="4400" dirty="0" smtClean="0">
                <a:latin typeface="HfW precursive" panose="00000500000000000000" pitchFamily="2" charset="0"/>
              </a:rPr>
            </a:br>
            <a:r>
              <a:rPr lang="en-GB" sz="4400" dirty="0">
                <a:latin typeface="HfW precursive" panose="00000500000000000000" pitchFamily="2" charset="0"/>
              </a:rPr>
              <a:t/>
            </a:r>
            <a:br>
              <a:rPr lang="en-GB" sz="4400" dirty="0">
                <a:latin typeface="HfW precursive" panose="00000500000000000000" pitchFamily="2" charset="0"/>
              </a:rPr>
            </a:br>
            <a:r>
              <a:rPr lang="en-GB" sz="4400" dirty="0" smtClean="0">
                <a:latin typeface="HfW precursive" panose="00000500000000000000" pitchFamily="2" charset="0"/>
              </a:rPr>
              <a:t>You can’t use these words “metal”, “giant” or “monster”. </a:t>
            </a:r>
            <a:endParaRPr lang="en-GB" sz="4400" dirty="0">
              <a:latin typeface="HfW precursive" panose="000005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p.75-78 “nearer, nearer”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8" name="Picture 2" descr="The Iron Man: Chris Mould Illustrated Edition: 1 : Hughes, Ted, Mould,  Chris: Amazon.co.uk: Books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70" y="2068229"/>
            <a:ext cx="2319515" cy="339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888" y="3056086"/>
            <a:ext cx="6309300" cy="165819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dirty="0">
                <a:latin typeface="HfW precursive" panose="00000500000000000000" pitchFamily="2" charset="0"/>
              </a:rPr>
              <a:t>Today we are going to use our </a:t>
            </a:r>
            <a:r>
              <a:rPr lang="en-GB" sz="3600" dirty="0" smtClean="0">
                <a:solidFill>
                  <a:schemeClr val="accent2">
                    <a:lumMod val="50000"/>
                  </a:schemeClr>
                </a:solidFill>
                <a:latin typeface="HfW precursive" panose="00000500000000000000" pitchFamily="2" charset="0"/>
              </a:rPr>
              <a:t>Predicting Pip </a:t>
            </a:r>
            <a:r>
              <a:rPr lang="en-GB" sz="3600" dirty="0" smtClean="0">
                <a:latin typeface="HfW precursive" panose="00000500000000000000" pitchFamily="2" charset="0"/>
              </a:rPr>
              <a:t>skills </a:t>
            </a:r>
            <a:r>
              <a:rPr lang="en-GB" sz="3600" dirty="0">
                <a:latin typeface="HfW precursive" panose="00000500000000000000" pitchFamily="2" charset="0"/>
              </a:rPr>
              <a:t>to think about </a:t>
            </a:r>
            <a:r>
              <a:rPr lang="en-GB" sz="3600" dirty="0" smtClean="0">
                <a:latin typeface="HfW precursive" panose="00000500000000000000" pitchFamily="2" charset="0"/>
              </a:rPr>
              <a:t>what is going to happen next. </a:t>
            </a:r>
            <a:endParaRPr lang="en-GB" sz="3600" dirty="0">
              <a:latin typeface="HfW precursive" panose="000005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p.64-73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p.75-78 “nearer, nearer”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052" name="Picture 4" descr="Reading – St Mary&amp;#39;s Catholic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205" y="151073"/>
            <a:ext cx="4653985" cy="660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46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888" y="3056086"/>
            <a:ext cx="6309300" cy="165819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dirty="0">
                <a:latin typeface="HfW precursive" panose="00000500000000000000" pitchFamily="2" charset="0"/>
              </a:rPr>
              <a:t>Think, Pair, Share:</a:t>
            </a:r>
            <a:r>
              <a:rPr lang="en-GB" sz="3600" dirty="0">
                <a:solidFill>
                  <a:schemeClr val="accent2">
                    <a:lumMod val="50000"/>
                  </a:schemeClr>
                </a:solidFill>
                <a:latin typeface="HfW precursive" panose="00000500000000000000" pitchFamily="2" charset="0"/>
              </a:rPr>
              <a:t> What do you think is going to happen? </a:t>
            </a:r>
            <a:r>
              <a:rPr lang="en-GB" sz="3600" dirty="0">
                <a:latin typeface="HfW precursive" panose="00000500000000000000" pitchFamily="2" charset="0"/>
              </a:rPr>
              <a:t/>
            </a:r>
            <a:br>
              <a:rPr lang="en-GB" sz="3600" dirty="0">
                <a:latin typeface="HfW precursive" panose="00000500000000000000" pitchFamily="2" charset="0"/>
              </a:rPr>
            </a:br>
            <a:r>
              <a:rPr lang="en-GB" sz="3600" dirty="0">
                <a:latin typeface="HfW precursive" panose="00000500000000000000" pitchFamily="2" charset="0"/>
              </a:rPr>
              <a:t>-	Maybe the Iron Man is going to catch the star</a:t>
            </a:r>
            <a:br>
              <a:rPr lang="en-GB" sz="3600" dirty="0">
                <a:latin typeface="HfW precursive" panose="00000500000000000000" pitchFamily="2" charset="0"/>
              </a:rPr>
            </a:br>
            <a:r>
              <a:rPr lang="en-GB" sz="3600" dirty="0">
                <a:latin typeface="HfW precursive" panose="00000500000000000000" pitchFamily="2" charset="0"/>
              </a:rPr>
              <a:t>-	Maybe it is going to explode like a firework!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p.64-73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0028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p.75-78 “nearer, nearer”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052" name="Picture 4" descr="Reading – St Mary&amp;#39;s Catholic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205" y="151073"/>
            <a:ext cx="4653985" cy="660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1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362" y="1941270"/>
            <a:ext cx="6309300" cy="165819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dirty="0" smtClean="0">
                <a:latin typeface="HfW precursive" panose="00000500000000000000" pitchFamily="2" charset="0"/>
              </a:rPr>
              <a:t>Can you draw your prediction with a caption?</a:t>
            </a:r>
            <a:endParaRPr lang="en-GB" sz="3600" dirty="0">
              <a:latin typeface="HfW precursive" panose="000005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p.64-73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0028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p.75-78 “nearer, nearer”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052" name="Picture 4" descr="Reading – St Mary&amp;#39;s Catholic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205" y="151073"/>
            <a:ext cx="4653985" cy="660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11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1492</TotalTime>
  <Words>77</Words>
  <Application>Microsoft Office PowerPoint</Application>
  <PresentationFormat>Widescreen</PresentationFormat>
  <Paragraphs>14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HfW precursive</vt:lpstr>
      <vt:lpstr>Metropolitan</vt:lpstr>
      <vt:lpstr>Thursday 10th February 2022</vt:lpstr>
      <vt:lpstr>Starter: Can you describe the Iron Man?    You can’t use these words “metal”, “giant” or “monster”. </vt:lpstr>
      <vt:lpstr>Today we are going to use our Predicting Pip skills to think about what is going to happen next. </vt:lpstr>
      <vt:lpstr>Think, Pair, Share: What do you think is going to happen?  - Maybe the Iron Man is going to catch the star - Maybe it is going to explode like a firework!</vt:lpstr>
      <vt:lpstr>Can you draw your prediction with a caption?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35</cp:revision>
  <dcterms:created xsi:type="dcterms:W3CDTF">2020-10-29T12:54:05Z</dcterms:created>
  <dcterms:modified xsi:type="dcterms:W3CDTF">2022-02-03T21:56:47Z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