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74" r:id="rId3"/>
    <p:sldId id="262" r:id="rId4"/>
    <p:sldId id="263" r:id="rId5"/>
    <p:sldId id="265" r:id="rId6"/>
    <p:sldId id="264" r:id="rId7"/>
    <p:sldId id="261" r:id="rId8"/>
    <p:sldId id="266" r:id="rId9"/>
    <p:sldId id="275" r:id="rId10"/>
    <p:sldId id="267" r:id="rId11"/>
    <p:sldId id="272" r:id="rId12"/>
    <p:sldId id="273" r:id="rId13"/>
    <p:sldId id="268" r:id="rId14"/>
    <p:sldId id="259" r:id="rId15"/>
    <p:sldId id="285" r:id="rId16"/>
    <p:sldId id="279" r:id="rId17"/>
    <p:sldId id="280" r:id="rId18"/>
    <p:sldId id="281" r:id="rId19"/>
    <p:sldId id="282" r:id="rId20"/>
    <p:sldId id="283" r:id="rId21"/>
    <p:sldId id="284" r:id="rId22"/>
    <p:sldId id="271" r:id="rId23"/>
    <p:sldId id="258" r:id="rId24"/>
    <p:sldId id="290" r:id="rId25"/>
    <p:sldId id="305" r:id="rId26"/>
    <p:sldId id="286" r:id="rId27"/>
    <p:sldId id="287" r:id="rId28"/>
    <p:sldId id="288" r:id="rId29"/>
    <p:sldId id="289" r:id="rId30"/>
    <p:sldId id="293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269" r:id="rId43"/>
    <p:sldId id="260" r:id="rId44"/>
    <p:sldId id="257" r:id="rId45"/>
    <p:sldId id="277" r:id="rId46"/>
    <p:sldId id="278" r:id="rId47"/>
    <p:sldId id="270" r:id="rId4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5488" y="2166364"/>
            <a:ext cx="11247120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7472" y="3913632"/>
            <a:ext cx="11506200" cy="4572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556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558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-6843" y="3887812"/>
            <a:ext cx="12195668" cy="457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5488" y="2167128"/>
            <a:ext cx="11247120" cy="173736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7472" y="3913212"/>
            <a:ext cx="11503152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588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04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442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74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995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01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928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826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0554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88722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1846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9600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28763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6771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F95A08A-6195-4102-BE35-B737503C04D3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9099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4569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61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39890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42763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244229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8651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22937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0730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32307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3666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47786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6273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8448FB36-73DC-4ABD-9B9B-A3341AFBA342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6DC1C4D0-CED8-4945-8829-6FA05897B1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139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  <p:sldLayoutId id="2147483710" r:id="rId18"/>
    <p:sldLayoutId id="2147483711" r:id="rId19"/>
    <p:sldLayoutId id="2147483712" r:id="rId20"/>
    <p:sldLayoutId id="2147483713" r:id="rId21"/>
    <p:sldLayoutId id="2147483714" r:id="rId22"/>
    <p:sldLayoutId id="2147483715" r:id="rId23"/>
    <p:sldLayoutId id="2147483716" r:id="rId24"/>
    <p:sldLayoutId id="2147483717" r:id="rId25"/>
    <p:sldLayoutId id="2147483718" r:id="rId26"/>
    <p:sldLayoutId id="2147483719" r:id="rId27"/>
    <p:sldLayoutId id="2147483720" r:id="rId28"/>
    <p:sldLayoutId id="2147483721" r:id="rId29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teach/class-clips-video/english-ks2-wonderful-words-suffixes-part-1/zdnd7nb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bbc.co.uk/teach/class-clips-video/english-ks2-wonderful-words-suffixes-part-1/zdnd7nb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bc.co.uk/bitesize/topics/zbmv2sg/articles/zfqh92p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english-ks2-wonderful-words-homophone-sentence-show/zfwygwx" TargetMode="External"/><Relationship Id="rId2" Type="http://schemas.openxmlformats.org/officeDocument/2006/relationships/hyperlink" Target="https://www.bbc.co.uk/teach/class-clips-video/english-ks2-wonderful-words-homophones/z732t3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5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809D-847A-416C-BBDB-F459A91CA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Doubling consonants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0FB9B-C806-480C-AF2F-BED7C79E9C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707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77947-B821-4382-B7C7-09CFA9EF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Watch to: 1:33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3EC34-8CAD-45ED-B672-C8C97FD057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https://www.bbc.co.uk/teach/class-clips-video/english-ks2-wonderful-words-suffixes-part-1/zdnd7nb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019953-4260-41AF-8F26-A430D0A8C0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6" t="11593" r="11060" b="9333"/>
          <a:stretch/>
        </p:blipFill>
        <p:spPr>
          <a:xfrm>
            <a:off x="2531757" y="2746914"/>
            <a:ext cx="7128486" cy="400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34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09362DB-1F03-4EF9-AD24-73D36DAA28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261" t="33188" r="21168" b="23044"/>
          <a:stretch/>
        </p:blipFill>
        <p:spPr>
          <a:xfrm>
            <a:off x="398476" y="1113183"/>
            <a:ext cx="11395048" cy="463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308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3D6F35-E640-4BA6-8C20-9D517CC664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97" t="58261" r="19538" b="14928"/>
          <a:stretch/>
        </p:blipFill>
        <p:spPr>
          <a:xfrm>
            <a:off x="362600" y="2042491"/>
            <a:ext cx="11466801" cy="2773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3506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29E90F-B345-4497-A250-1CE730F625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750" t="28116" r="20435" b="32464"/>
          <a:stretch/>
        </p:blipFill>
        <p:spPr>
          <a:xfrm>
            <a:off x="316982" y="1321904"/>
            <a:ext cx="11558037" cy="4214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56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D4B139-B461-418E-9057-2BFC689A3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271" y="284176"/>
            <a:ext cx="2276060" cy="1508760"/>
          </a:xfrm>
        </p:spPr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Activity: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4F7415-F436-4ABD-A897-CD45582F7B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67" t="18406" r="5109" b="11015"/>
          <a:stretch/>
        </p:blipFill>
        <p:spPr>
          <a:xfrm>
            <a:off x="2531653" y="0"/>
            <a:ext cx="9660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82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809D-847A-416C-BBDB-F459A91CA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Suffixes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0FB9B-C806-480C-AF2F-BED7C79E9C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418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48938-3990-4EE0-B84B-567BA5C9E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0C820-F063-4BE8-A2EC-0868C294F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Suffixes are an important element of spelling.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They are strings of letters added at the end of a word which alter the meaning of a word.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word to which the suffix is added is called the root word. </a:t>
            </a:r>
          </a:p>
          <a:p>
            <a:r>
              <a:rPr lang="en-GB" dirty="0">
                <a:latin typeface="Comic Sans MS" panose="030F0702030302020204" pitchFamily="66" charset="0"/>
              </a:rPr>
              <a:t>Suffixes can be added to different types of words.</a:t>
            </a:r>
          </a:p>
        </p:txBody>
      </p:sp>
    </p:spTree>
    <p:extLst>
      <p:ext uri="{BB962C8B-B14F-4D97-AF65-F5344CB8AC3E}">
        <p14:creationId xmlns:p14="http://schemas.microsoft.com/office/powerpoint/2010/main" val="2145931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6DCF3-1954-4E3F-B2F8-9C65A353E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Watch: from 1:33 to end 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ED97D3-D605-4D43-933C-758465AAF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https://www.bbc.co.uk/teach/class-clips-video/english-ks2-wonderful-words-suffixes-part-1/zdnd7nb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49704A-1583-4FE7-9C47-743811A51D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6" t="11593" r="11060" b="9333"/>
          <a:stretch/>
        </p:blipFill>
        <p:spPr>
          <a:xfrm>
            <a:off x="2531757" y="2746914"/>
            <a:ext cx="7128486" cy="4009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316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C3CB36-3954-4BEB-9695-F55A7D75D1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20" t="23768" r="11875" b="27971"/>
          <a:stretch/>
        </p:blipFill>
        <p:spPr>
          <a:xfrm>
            <a:off x="235139" y="1402346"/>
            <a:ext cx="11721723" cy="405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327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046834-8CE6-4E67-919F-7F2BC0DAC0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7" t="12898" r="46522" b="14493"/>
          <a:stretch/>
        </p:blipFill>
        <p:spPr>
          <a:xfrm>
            <a:off x="2960542" y="203406"/>
            <a:ext cx="6270917" cy="6451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821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859296-BFEC-4671-879B-EEE5369D09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7" t="16813" r="29076" b="17826"/>
          <a:stretch/>
        </p:blipFill>
        <p:spPr>
          <a:xfrm>
            <a:off x="1256625" y="315507"/>
            <a:ext cx="9678751" cy="6226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6930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AD6BDD-8EC4-4E28-BAA4-687E3F75A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Activity: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1B0FE5-AA25-4126-8C11-A6AAC86C11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7" t="26144" r="32419" b="41449"/>
          <a:stretch/>
        </p:blipFill>
        <p:spPr>
          <a:xfrm>
            <a:off x="119268" y="1974863"/>
            <a:ext cx="6549888" cy="222247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E9066A9-DB03-49A2-8D08-B0E6D805A3F0}"/>
              </a:ext>
            </a:extLst>
          </p:cNvPr>
          <p:cNvSpPr txBox="1"/>
          <p:nvPr/>
        </p:nvSpPr>
        <p:spPr>
          <a:xfrm>
            <a:off x="6788425" y="1974863"/>
            <a:ext cx="5178287" cy="452431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Read each sentence carefully then add a suffix to the word in brackets so that it makes sense in the sentence.</a:t>
            </a:r>
          </a:p>
          <a:p>
            <a:endParaRPr lang="en-GB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Choose from the suffixes: -</a:t>
            </a:r>
            <a:r>
              <a:rPr lang="en-GB" i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er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, -</a:t>
            </a:r>
            <a:r>
              <a:rPr lang="en-GB" i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ing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, -</a:t>
            </a:r>
            <a:r>
              <a:rPr lang="en-GB" i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est</a:t>
            </a:r>
            <a:r>
              <a:rPr lang="en-GB" i="1" dirty="0">
                <a:solidFill>
                  <a:schemeClr val="bg1"/>
                </a:solidFill>
                <a:latin typeface="Comic Sans MS" panose="030F0702030302020204" pitchFamily="66" charset="0"/>
              </a:rPr>
              <a:t>, -ed.</a:t>
            </a:r>
          </a:p>
          <a:p>
            <a:endParaRPr lang="en-GB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1. Sally was busy (write) in her diary.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2. Kim (carry) the shopping in from the car.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3. I got told off for (spy) on my sister.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4.The new sofa was much (wide) then the last one.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FE8EEC8-7272-477E-8A8B-C26ACFF24903}"/>
              </a:ext>
            </a:extLst>
          </p:cNvPr>
          <p:cNvSpPr txBox="1"/>
          <p:nvPr/>
        </p:nvSpPr>
        <p:spPr>
          <a:xfrm>
            <a:off x="119268" y="4467853"/>
            <a:ext cx="6549888" cy="20313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Comic Sans MS" panose="030F0702030302020204" pitchFamily="66" charset="0"/>
              </a:rPr>
              <a:t>Extension: </a:t>
            </a:r>
          </a:p>
          <a:p>
            <a:endParaRPr lang="en-GB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Write your own sentences using the words you have created.</a:t>
            </a:r>
          </a:p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Try to write compound and complex sentences with interesting vocabulary. </a:t>
            </a:r>
          </a:p>
          <a:p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1972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809D-847A-416C-BBDB-F459A91CA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plurals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0FB9B-C806-480C-AF2F-BED7C79E9C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48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6A7AC-88C8-46AD-AD85-F41AF9464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Watch: 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9AB2D-5BC9-4A5F-AF2D-2A9AAC95A2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https://www.bbc.co.uk/bitesize/topics/zbmv2sg/articles/zfqh92p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E67883-A732-4372-AF5A-1A5D1CAAC6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01" t="20000" r="18478" b="8261"/>
          <a:stretch/>
        </p:blipFill>
        <p:spPr>
          <a:xfrm>
            <a:off x="2786269" y="2506566"/>
            <a:ext cx="6619461" cy="415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873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695A9726-A03E-4904-8E0E-D7A428E892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Singular and Plural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35F553-783A-4A06-B9BC-FE0C401FADE0}"/>
              </a:ext>
            </a:extLst>
          </p:cNvPr>
          <p:cNvSpPr>
            <a:spLocks/>
          </p:cNvSpPr>
          <p:nvPr/>
        </p:nvSpPr>
        <p:spPr bwMode="auto">
          <a:xfrm>
            <a:off x="2279650" y="1555751"/>
            <a:ext cx="7632700" cy="77311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word ‘singular’ means just one of something.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For example, a house or a boy.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A8F006-4745-4B6F-A7B7-7AF5132DE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564" y="1101726"/>
            <a:ext cx="1182687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1D8E635-1B5B-4311-A335-769C48D5E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8213" y="5043489"/>
            <a:ext cx="5226050" cy="1049337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 word ‘singular’ is very similar so ‘single’.</a:t>
            </a:r>
            <a:br>
              <a:rPr lang="en-GB" altLang="en-US">
                <a:solidFill>
                  <a:schemeClr val="bg1"/>
                </a:solidFill>
              </a:rPr>
            </a:br>
            <a:r>
              <a:rPr lang="en-GB" altLang="en-US">
                <a:solidFill>
                  <a:schemeClr val="bg1"/>
                </a:solidFill>
              </a:rPr>
              <a:t>This can help us to remember the meanings of singular and plural.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2409805-7603-425D-92F4-E1D7AB52B431}"/>
              </a:ext>
            </a:extLst>
          </p:cNvPr>
          <p:cNvSpPr>
            <a:spLocks/>
          </p:cNvSpPr>
          <p:nvPr/>
        </p:nvSpPr>
        <p:spPr bwMode="auto">
          <a:xfrm>
            <a:off x="2274888" y="2784476"/>
            <a:ext cx="7632700" cy="77311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word ‘plural’ means more than one of something.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For example, houses or boys.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47A6B91-7430-456F-93CF-F751D4590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25" y="3181350"/>
            <a:ext cx="908050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70588C8-0414-41C3-96AA-5E56648EF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3178175"/>
            <a:ext cx="908050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6A5A7DE-CF88-457A-A3F9-89A5AED04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0675" y="3178175"/>
            <a:ext cx="909638" cy="105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4">
            <a:extLst>
              <a:ext uri="{FF2B5EF4-FFF2-40B4-BE49-F238E27FC236}">
                <a16:creationId xmlns:a16="http://schemas.microsoft.com/office/drawing/2014/main" id="{79A009E1-88AC-4C79-8208-52F43B993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888" y="4283076"/>
            <a:ext cx="2032000" cy="2570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5E7EE65D-8898-40A4-BFDA-42F72A853E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Singular and Plural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3BC19D-C8AC-49D8-B104-763E433889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55751"/>
            <a:ext cx="76327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we make a singular noun into a plural noun,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the spelling at the end of the noun changes.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FE28AAE-1804-4296-BCC8-6E52EB850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888" y="3425826"/>
            <a:ext cx="76327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For most nouns, </a:t>
            </a: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s</a:t>
            </a:r>
            <a:r>
              <a:rPr lang="en-GB" altLang="en-US">
                <a:solidFill>
                  <a:schemeClr val="tx1"/>
                </a:solidFill>
              </a:rPr>
              <a:t> or </a:t>
            </a: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es</a:t>
            </a:r>
            <a:r>
              <a:rPr lang="en-GB" altLang="en-US">
                <a:solidFill>
                  <a:schemeClr val="tx1"/>
                </a:solidFill>
              </a:rPr>
              <a:t> is added to the end of the noun,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or a </a:t>
            </a: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y</a:t>
            </a:r>
            <a:r>
              <a:rPr lang="en-GB" altLang="en-US">
                <a:solidFill>
                  <a:schemeClr val="tx1"/>
                </a:solidFill>
              </a:rPr>
              <a:t> is replaced with </a:t>
            </a: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ies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B64275-3E07-4821-907A-0289EFE19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05189" y="2571750"/>
            <a:ext cx="904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house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96579E-6ABE-43E2-91A0-82BFF139F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3112" y="2571751"/>
            <a:ext cx="10493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houses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5C3B79-491D-410C-96A0-7CF79FB75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9551" y="2571750"/>
            <a:ext cx="904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boy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5F4FD99-438D-4816-8512-E7E815AA3F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7476" y="2571750"/>
            <a:ext cx="906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boys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13939872-5A73-4584-B35D-40735965358F}"/>
              </a:ext>
            </a:extLst>
          </p:cNvPr>
          <p:cNvCxnSpPr/>
          <p:nvPr/>
        </p:nvCxnSpPr>
        <p:spPr>
          <a:xfrm>
            <a:off x="4273551" y="2768600"/>
            <a:ext cx="309563" cy="0"/>
          </a:xfrm>
          <a:prstGeom prst="straightConnector1">
            <a:avLst/>
          </a:prstGeom>
          <a:ln w="38100">
            <a:solidFill>
              <a:srgbClr val="F081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8CF81A21-0826-4801-8868-6F2B11B19F56}"/>
              </a:ext>
            </a:extLst>
          </p:cNvPr>
          <p:cNvCxnSpPr/>
          <p:nvPr/>
        </p:nvCxnSpPr>
        <p:spPr>
          <a:xfrm>
            <a:off x="7464425" y="2768600"/>
            <a:ext cx="311150" cy="0"/>
          </a:xfrm>
          <a:prstGeom prst="straightConnector1">
            <a:avLst/>
          </a:prstGeom>
          <a:ln w="38100">
            <a:solidFill>
              <a:srgbClr val="F0811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377DE01-2919-4A6A-9FFE-C9867113FAB1}"/>
              </a:ext>
            </a:extLst>
          </p:cNvPr>
          <p:cNvCxnSpPr>
            <a:cxnSpLocks/>
          </p:cNvCxnSpPr>
          <p:nvPr/>
        </p:nvCxnSpPr>
        <p:spPr>
          <a:xfrm>
            <a:off x="5186363" y="2865438"/>
            <a:ext cx="303212" cy="4762"/>
          </a:xfrm>
          <a:prstGeom prst="line">
            <a:avLst/>
          </a:prstGeom>
          <a:ln w="28575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7361B4E8-1985-4ED0-AE06-5874440A4E75}"/>
              </a:ext>
            </a:extLst>
          </p:cNvPr>
          <p:cNvCxnSpPr/>
          <p:nvPr/>
        </p:nvCxnSpPr>
        <p:spPr>
          <a:xfrm>
            <a:off x="8324851" y="2870200"/>
            <a:ext cx="111125" cy="0"/>
          </a:xfrm>
          <a:prstGeom prst="line">
            <a:avLst/>
          </a:prstGeom>
          <a:ln w="28575">
            <a:solidFill>
              <a:srgbClr val="F081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D7A8F82E-A1ED-43CE-9AA6-764CF5F0F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1388" y="4580034"/>
            <a:ext cx="76327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Deciding which plural spelling to use is the tricky part.</a:t>
            </a:r>
          </a:p>
        </p:txBody>
      </p:sp>
      <p:pic>
        <p:nvPicPr>
          <p:cNvPr id="10254" name="Picture 25">
            <a:extLst>
              <a:ext uri="{FF2B5EF4-FFF2-40B4-BE49-F238E27FC236}">
                <a16:creationId xmlns:a16="http://schemas.microsoft.com/office/drawing/2014/main" id="{2F56D947-1346-47D2-833C-744DCD1C4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5457826"/>
            <a:ext cx="1074738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26">
            <a:extLst>
              <a:ext uri="{FF2B5EF4-FFF2-40B4-BE49-F238E27FC236}">
                <a16:creationId xmlns:a16="http://schemas.microsoft.com/office/drawing/2014/main" id="{C58D52B7-68DC-4800-8E12-FE8876F67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414" y="5457826"/>
            <a:ext cx="1074737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27">
            <a:extLst>
              <a:ext uri="{FF2B5EF4-FFF2-40B4-BE49-F238E27FC236}">
                <a16:creationId xmlns:a16="http://schemas.microsoft.com/office/drawing/2014/main" id="{06ABBEFA-BD8A-4028-824A-0DB1EF8DF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9" y="5457826"/>
            <a:ext cx="1074737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2" grpId="0"/>
      <p:bldP spid="12" grpId="0"/>
      <p:bldP spid="16" grpId="0"/>
      <p:bldP spid="17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26706C68-5668-42EA-90C2-8B2EA021D9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Adding ‘s’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20DD77-E6C0-443C-947D-A0E03BA81C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285876"/>
            <a:ext cx="763270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 make most nouns plural, we simply add an ‘s’ to the end of the word.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C65339-4C2E-401A-9263-BAA98E858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1" y="4073525"/>
            <a:ext cx="2613025" cy="1741488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58C1A61-FBC0-4F21-971C-8F9E3422BB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4073525"/>
            <a:ext cx="2628900" cy="1741488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5CBB8A-C753-4E82-9D3A-210469394D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07"/>
          <a:stretch>
            <a:fillRect/>
          </a:stretch>
        </p:blipFill>
        <p:spPr bwMode="auto">
          <a:xfrm>
            <a:off x="6832600" y="1866900"/>
            <a:ext cx="2628900" cy="1562100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866BE4B-C122-4A07-BDD8-C981A9B1E9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1" y="1866900"/>
            <a:ext cx="2613025" cy="1562100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13B0A8-4380-4700-AA8E-CB1300FA0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663" y="3465514"/>
            <a:ext cx="2921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zebras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0772FB5-ED96-46AF-88FE-B3D6405F8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3465514"/>
            <a:ext cx="2921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peas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E92AE3-6482-4454-B690-ABCFC4368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663" y="5857875"/>
            <a:ext cx="2921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footballers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65EDD49-6AAA-4EDE-82CE-166ABF14F9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6550" y="5851525"/>
            <a:ext cx="2921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logs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5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BE92DFDA-5B18-4E56-801B-0EAA16CD2D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Adding ‘es’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114E3F-561C-4531-99BD-CA3DC7A7A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285876"/>
            <a:ext cx="763270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the noun ends in ch, sh, s, ss, x, zz or z, most of the time we add 'es'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DDE595-03F8-4D81-B7A5-18474ED39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3675" y="3465514"/>
            <a:ext cx="2921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sandwiches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4A3EA0-7DE4-4715-A7EC-15A830E2C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6375" y="3429000"/>
            <a:ext cx="2921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glasses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8601BC7-0DB2-4B0C-B546-D9AEA83D5C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3675" y="5857875"/>
            <a:ext cx="2921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buses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09C6259-A848-4F71-A5A2-E3280B0050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6375" y="5815014"/>
            <a:ext cx="2921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boxes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6D1270-7ED0-4B2E-BD1A-F0BF592BB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68"/>
          <a:stretch>
            <a:fillRect/>
          </a:stretch>
        </p:blipFill>
        <p:spPr bwMode="auto">
          <a:xfrm>
            <a:off x="6826250" y="4257676"/>
            <a:ext cx="2381250" cy="1546225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966ABF-D4D3-4196-85F5-6970E648CE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0" y="1841500"/>
            <a:ext cx="2381250" cy="1587500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242A4E-EF1B-472A-88F8-A82F8C7E90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4257675"/>
            <a:ext cx="2381250" cy="1582738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BE88C8-ABF3-40B5-831A-2801D3EB47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1841500"/>
            <a:ext cx="2381250" cy="1587500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3" grpId="0"/>
      <p:bldP spid="25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D0F5B214-8FD9-45D3-9FB8-51D16B5BD7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Adding ‘s’ or ‘ies’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8D55D9-0F01-49FA-AB87-14FE7A27F2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163" y="1473201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the noun ends in a vowel (a, e, i, o or u) and ‘y’, most of the time we add ‘s’.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2340C71-F850-45FC-96CC-5002D8D8AC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163" y="2244726"/>
            <a:ext cx="76327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if the noun ends in a consonant and a ‘y’, most of the time we replace ‘y’ with ‘ies’.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C6D962-DD25-474C-A6C5-E6A06AAB0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8" t="8038" r="37743" b="19966"/>
          <a:stretch>
            <a:fillRect/>
          </a:stretch>
        </p:blipFill>
        <p:spPr bwMode="auto">
          <a:xfrm>
            <a:off x="6572250" y="3429001"/>
            <a:ext cx="1550988" cy="187166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E430073-E21A-4758-9F43-79DE7B8B1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88" y="3429001"/>
            <a:ext cx="1560512" cy="187166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9192240-6188-4D97-841D-6CD228B1C3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8" r="12904"/>
          <a:stretch>
            <a:fillRect/>
          </a:stretch>
        </p:blipFill>
        <p:spPr bwMode="auto">
          <a:xfrm>
            <a:off x="2316164" y="3429001"/>
            <a:ext cx="1550987" cy="187166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12B30DF-22B8-44C9-AE8E-353BE57226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0" r="13094" b="5910"/>
          <a:stretch>
            <a:fillRect/>
          </a:stretch>
        </p:blipFill>
        <p:spPr bwMode="auto">
          <a:xfrm>
            <a:off x="8397875" y="3429001"/>
            <a:ext cx="1550988" cy="1871663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8EBC9A2-9975-4D78-A72C-48C1A1422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86039" y="5286375"/>
            <a:ext cx="1011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DF1177-2E2E-4692-B81C-DD4E504B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6425" y="5286375"/>
            <a:ext cx="1011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babies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2188B2B-2790-46A8-8AE9-B71DA9AE5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0539" y="5286375"/>
            <a:ext cx="1011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key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842A3C0-5F24-4DA5-BEC7-5303C3FC66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70925" y="5286375"/>
            <a:ext cx="1011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keys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D5F430B-77C1-48A4-87C5-736C760EE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1636" flipV="1">
            <a:off x="3292476" y="5715000"/>
            <a:ext cx="1431925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6F17D33-C3A4-4CC2-AD7A-FBBA2FC49F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1636" flipV="1">
            <a:off x="7577139" y="5715000"/>
            <a:ext cx="1430337" cy="31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8" grpId="0"/>
      <p:bldP spid="19" grpId="0"/>
      <p:bldP spid="20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C6BECA54-9FF7-4C05-A26F-39DCE5936AD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Look out for…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572EA49-0035-464F-B8BB-B5CA1DC423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163" y="1473201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English language is complicated and there are lots of exceptions to these rules.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FD2A73-62DE-48F2-AC43-DDDB4BF625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6163" y="2244726"/>
            <a:ext cx="763270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exception to look out for is nouns that end in ‘f’ or ‘fe’. These become ‘ves’ when they are made into plurals.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6B355D-9859-4ADA-9E24-9FD1042F78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3014" y="5286375"/>
            <a:ext cx="10112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loaf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75AC82B-1039-4A47-A9B1-2514DE2B0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4575" y="5286375"/>
            <a:ext cx="1011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loaves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66A85A-768B-4EC6-96C9-A612FEC51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335339"/>
            <a:ext cx="2760662" cy="1838325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5C9969-85AD-4F2F-992A-35802A4BB5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01" y="3335339"/>
            <a:ext cx="2759075" cy="1838325"/>
          </a:xfrm>
          <a:prstGeom prst="rect">
            <a:avLst/>
          </a:prstGeom>
          <a:noFill/>
          <a:ln w="19050">
            <a:solidFill>
              <a:srgbClr val="F08115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193770-0DA9-44B9-923A-B7DFD7F11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81636" flipV="1">
            <a:off x="5135563" y="5554663"/>
            <a:ext cx="1847850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8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17AA0-8088-4DD0-B6AC-B4CF45DBE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Activity: with your partner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B8955F-FA11-4A48-9CD5-A7562F6040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45" t="19157" r="28402" b="14483"/>
          <a:stretch/>
        </p:blipFill>
        <p:spPr>
          <a:xfrm>
            <a:off x="0" y="1792936"/>
            <a:ext cx="5444039" cy="45509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8726AE4-129F-4F96-8385-4229FDCEBF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550" t="20870" r="24602" b="12770"/>
          <a:stretch/>
        </p:blipFill>
        <p:spPr>
          <a:xfrm>
            <a:off x="5870713" y="2307019"/>
            <a:ext cx="6321287" cy="455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793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809D-847A-416C-BBDB-F459A91CA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homophones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0FB9B-C806-480C-AF2F-BED7C79E9C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153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Teaching Homophones - Make Take &amp;amp; Teach">
            <a:extLst>
              <a:ext uri="{FF2B5EF4-FFF2-40B4-BE49-F238E27FC236}">
                <a16:creationId xmlns:a16="http://schemas.microsoft.com/office/drawing/2014/main" id="{0A346179-0897-4ADC-8337-2A275FF28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0"/>
            <a:ext cx="5305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66578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33F11-598E-410F-984D-B99F32567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Watch: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430AC-125D-4480-9100-C938498581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https://www.bbc.co.uk/teach/class-clips-video/english-ks2-wonderful-words-homophones/z732t39</a:t>
            </a:r>
            <a:r>
              <a:rPr lang="en-GB" dirty="0"/>
              <a:t> </a:t>
            </a:r>
          </a:p>
          <a:p>
            <a:r>
              <a:rPr lang="en-GB" dirty="0">
                <a:hlinkClick r:id="rId3"/>
              </a:rPr>
              <a:t>https://www.bbc.co.uk/teach/class-clips-video/english-ks2-wonderful-words-homophone-sentence-show/zfwygwx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82217E-7A09-4A48-BF70-859B9A5380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866" t="9334" r="11304" b="10725"/>
          <a:stretch/>
        </p:blipFill>
        <p:spPr>
          <a:xfrm>
            <a:off x="6044494" y="3349487"/>
            <a:ext cx="6025151" cy="3436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9303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 colourful poster to show the difference between their, there and they&amp;#39;re  with pictures and explanations… | Teaching writing, Teaching phonics, Learn  english words">
            <a:extLst>
              <a:ext uri="{FF2B5EF4-FFF2-40B4-BE49-F238E27FC236}">
                <a16:creationId xmlns:a16="http://schemas.microsoft.com/office/drawing/2014/main" id="{0077E106-91A3-4751-94A5-1526918F7E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852" y="-1"/>
            <a:ext cx="4850296" cy="687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2926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Your and You&amp;#39;re Grammar Poster by Penny Lane | Teachers Pay Teachers">
            <a:extLst>
              <a:ext uri="{FF2B5EF4-FFF2-40B4-BE49-F238E27FC236}">
                <a16:creationId xmlns:a16="http://schemas.microsoft.com/office/drawing/2014/main" id="{7329D440-9A16-4473-8F67-4D7336F01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852" y="-7444"/>
            <a:ext cx="4850296" cy="687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4499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C67E8F-C563-426B-9421-C95BE4858C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85" t="17970" r="36576" b="14348"/>
          <a:stretch/>
        </p:blipFill>
        <p:spPr>
          <a:xfrm>
            <a:off x="3685761" y="0"/>
            <a:ext cx="4820478" cy="686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769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7DBA0D-D52E-4F54-8AF0-3A84E6174F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77" t="17536" r="36332" b="13333"/>
          <a:stretch/>
        </p:blipFill>
        <p:spPr>
          <a:xfrm>
            <a:off x="3685761" y="0"/>
            <a:ext cx="4820478" cy="684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6991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 used a map to find the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correct name for flat fish is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place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plaice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62" t="-495" r="7572" b="495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8" r="34086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642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3910888"/>
            <a:ext cx="7327900" cy="23105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cat lifted its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Will you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me a drink please?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people don’t have much money.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 small hole in the skin is called a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53355" y="3018786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paw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90224" y="3018786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pour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1" r="29533"/>
          <a:stretch/>
        </p:blipFill>
        <p:spPr bwMode="auto">
          <a:xfrm>
            <a:off x="4234117" y="987134"/>
            <a:ext cx="1826058" cy="195347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1" r="14861"/>
          <a:stretch/>
        </p:blipFill>
        <p:spPr>
          <a:xfrm>
            <a:off x="2274823" y="987134"/>
            <a:ext cx="1848473" cy="19534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EF46413-8CD0-4EB1-B71D-DA66DFAA9B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1" r="18841"/>
          <a:stretch/>
        </p:blipFill>
        <p:spPr bwMode="auto">
          <a:xfrm>
            <a:off x="8092714" y="987134"/>
            <a:ext cx="1826058" cy="1953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0F74F7-2473-4BA0-B804-B024B11F38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8" r="18458"/>
          <a:stretch/>
        </p:blipFill>
        <p:spPr>
          <a:xfrm>
            <a:off x="6145946" y="987134"/>
            <a:ext cx="1848473" cy="1953472"/>
          </a:xfrm>
          <a:prstGeom prst="rect">
            <a:avLst/>
          </a:prstGeom>
        </p:spPr>
      </p:pic>
      <p:sp>
        <p:nvSpPr>
          <p:cNvPr id="6" name="TextBox 8">
            <a:extLst>
              <a:ext uri="{FF2B5EF4-FFF2-40B4-BE49-F238E27FC236}">
                <a16:creationId xmlns:a16="http://schemas.microsoft.com/office/drawing/2014/main" id="{1099DD4D-FD36-4ACE-996C-74D20ECBE5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5946" y="3018786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poor</a:t>
            </a:r>
          </a:p>
        </p:txBody>
      </p:sp>
      <p:sp>
        <p:nvSpPr>
          <p:cNvPr id="14" name="TextBox 9">
            <a:extLst>
              <a:ext uri="{FF2B5EF4-FFF2-40B4-BE49-F238E27FC236}">
                <a16:creationId xmlns:a16="http://schemas.microsoft.com/office/drawing/2014/main" id="{3B527B6A-4240-4B3D-9C50-40417424F8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2815" y="3018786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pore</a:t>
            </a:r>
          </a:p>
        </p:txBody>
      </p:sp>
    </p:spTree>
    <p:extLst>
      <p:ext uri="{BB962C8B-B14F-4D97-AF65-F5344CB8AC3E}">
        <p14:creationId xmlns:p14="http://schemas.microsoft.com/office/powerpoint/2010/main" val="13578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wind nearly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the woman off her feet.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colour of the flower is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blew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blue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0" r="7190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01" r="9115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015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lion let out a huge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 bought some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steaks to cook for tea.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roar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raw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1" r="18841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8" r="14368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8664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climber took in the view from the mountain </a:t>
            </a:r>
            <a:r>
              <a:rPr lang="en-GB" altLang="en-US" u="sng" dirty="0">
                <a:solidFill>
                  <a:schemeClr val="tx1"/>
                </a:solidFill>
              </a:rPr>
              <a:t>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children took a sneaky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out of the window.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peak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peek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3" r="18853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6" r="14516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7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cat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hungrily at the goldfish.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man carefully went down the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stares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stairs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33" b="7037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" r="-16" b="21786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7522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farmer had a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of cows.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man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a strange noise.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herd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heard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2" r="14952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solidFill>
            <a:srgbClr val="ACDDFC"/>
          </a:solidFill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16" r="14516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259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260583"/>
            <a:ext cx="7327900" cy="18508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“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what?!” He said, clearly not bothered.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My aunty loves to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farmers used their tractors to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the field.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4150" y="3454650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so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1663" y="345852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sew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" t="1984" r="-57" b="26626"/>
          <a:stretch/>
        </p:blipFill>
        <p:spPr bwMode="auto">
          <a:xfrm>
            <a:off x="4872265" y="836405"/>
            <a:ext cx="2447471" cy="2618244"/>
          </a:xfrm>
          <a:prstGeom prst="rect">
            <a:avLst/>
          </a:prstGeom>
          <a:solidFill>
            <a:srgbClr val="ACDDFC"/>
          </a:solidFill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21" b="15021"/>
          <a:stretch/>
        </p:blipFill>
        <p:spPr>
          <a:xfrm>
            <a:off x="2273554" y="836404"/>
            <a:ext cx="2477514" cy="2618244"/>
          </a:xfrm>
          <a:prstGeom prst="rect">
            <a:avLst/>
          </a:prstGeom>
        </p:spPr>
      </p:pic>
      <p:sp>
        <p:nvSpPr>
          <p:cNvPr id="2" name="TextBox 9">
            <a:extLst>
              <a:ext uri="{FF2B5EF4-FFF2-40B4-BE49-F238E27FC236}">
                <a16:creationId xmlns:a16="http://schemas.microsoft.com/office/drawing/2014/main" id="{665E9AD6-19FE-4398-AA22-08B76EA9B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0330" y="3454650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sow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08CC09-1B66-48C1-A68A-7E4ADF58A5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6" r="14946"/>
          <a:stretch/>
        </p:blipFill>
        <p:spPr bwMode="auto">
          <a:xfrm>
            <a:off x="7440932" y="832533"/>
            <a:ext cx="2447471" cy="2618244"/>
          </a:xfrm>
          <a:prstGeom prst="rect">
            <a:avLst/>
          </a:prstGeom>
          <a:solidFill>
            <a:srgbClr val="ACDDFC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2859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You need to wear a hard hat on the building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She looked around but no one was in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site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sight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2" r="32638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solidFill>
            <a:srgbClr val="ACDDFC"/>
          </a:solidFill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80" r="18680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816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missing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of the puzzle was found.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Hopefully one day, we will find world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piece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peace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2E24F9-D920-42ED-8FEC-D5A24B7B82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32" r="18832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solidFill>
            <a:srgbClr val="ACDDFC"/>
          </a:solidFill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7" r="23387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7584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cyclist gripped his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to slow down.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burglar tried </a:t>
            </a:r>
            <a:r>
              <a:rPr lang="en-GB" altLang="en-US">
                <a:solidFill>
                  <a:schemeClr val="tx1"/>
                </a:solidFill>
              </a:rPr>
              <a:t>to </a:t>
            </a:r>
            <a:r>
              <a:rPr lang="en-GB" altLang="en-US" u="sng">
                <a:solidFill>
                  <a:schemeClr val="tx1"/>
                </a:solidFill>
              </a:rPr>
              <a:t>               </a:t>
            </a:r>
            <a:r>
              <a:rPr lang="en-GB" altLang="en-US">
                <a:solidFill>
                  <a:schemeClr val="tx1"/>
                </a:solidFill>
              </a:rPr>
              <a:t> in </a:t>
            </a:r>
            <a:r>
              <a:rPr lang="en-GB" altLang="en-US" dirty="0">
                <a:solidFill>
                  <a:schemeClr val="tx1"/>
                </a:solidFill>
              </a:rPr>
              <a:t>to the house.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brake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break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45" b="14745"/>
          <a:stretch/>
        </p:blipFill>
        <p:spPr>
          <a:xfrm>
            <a:off x="2789430" y="742874"/>
            <a:ext cx="2808288" cy="296780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F4B5625-392B-40F2-B261-A9C08C14AB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6" r="30736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06841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67A55AC-2C31-461A-9A8D-8611AD6C55D2}"/>
              </a:ext>
            </a:extLst>
          </p:cNvPr>
          <p:cNvSpPr/>
          <p:nvPr/>
        </p:nvSpPr>
        <p:spPr>
          <a:xfrm>
            <a:off x="2432050" y="4626620"/>
            <a:ext cx="7327900" cy="1391167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003E7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80000" rIns="108000" bIns="288000" anchor="ctr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girl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a juicy apple.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black ball in a game of pool has the number </a:t>
            </a:r>
            <a:r>
              <a:rPr lang="en-GB" altLang="en-US" u="sng" dirty="0">
                <a:solidFill>
                  <a:schemeClr val="tx1"/>
                </a:solidFill>
              </a:rPr>
              <a:t>               </a:t>
            </a:r>
            <a:r>
              <a:rPr lang="en-GB" altLang="en-US" dirty="0">
                <a:solidFill>
                  <a:schemeClr val="tx1"/>
                </a:solidFill>
              </a:rPr>
              <a:t> on it.</a:t>
            </a: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228752B-A2D9-44CB-A445-E811BA14DA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7411" y="3710682"/>
            <a:ext cx="18914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ate</a:t>
            </a: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EF628DA1-99FC-4F52-A12E-7F71E9FB23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8183" y="3710682"/>
            <a:ext cx="208879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+mn-lt"/>
              </a:rPr>
              <a:t>eight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08CADC-4ECA-4510-B224-7CD66919BF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" t="9190" r="775" b="8144"/>
          <a:stretch/>
        </p:blipFill>
        <p:spPr>
          <a:xfrm>
            <a:off x="3018420" y="742874"/>
            <a:ext cx="2349387" cy="296780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F4B5625-392B-40F2-B261-A9C08C14AB6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46" r="14946"/>
          <a:stretch/>
        </p:blipFill>
        <p:spPr bwMode="auto">
          <a:xfrm>
            <a:off x="6525462" y="742874"/>
            <a:ext cx="2774234" cy="2967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395286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82FCF-6788-46F3-8E12-93E8A372F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Activity: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DDC172-5221-4C0D-AC04-1F96BDE899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255" t="19855" r="18234" b="10000"/>
          <a:stretch/>
        </p:blipFill>
        <p:spPr>
          <a:xfrm>
            <a:off x="7062669" y="0"/>
            <a:ext cx="51293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8270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1809D-847A-416C-BBDB-F459A91CA1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Commonly misspelled words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60FB9B-C806-480C-AF2F-BED7C79E9C4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1526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37D0A1-D94E-4499-BF59-2DC6FD94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Be careful!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D5C574-FE58-49F8-BB10-DD37E6D22C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24" t="40000" r="11386" b="43044"/>
          <a:stretch/>
        </p:blipFill>
        <p:spPr>
          <a:xfrm>
            <a:off x="267075" y="2713382"/>
            <a:ext cx="11657850" cy="1431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2898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5CB8B6-08A2-46A6-9210-D0A6A5924A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946" t="20435" r="11467" b="24783"/>
          <a:stretch/>
        </p:blipFill>
        <p:spPr>
          <a:xfrm>
            <a:off x="1007165" y="201516"/>
            <a:ext cx="10177670" cy="6454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03479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5036335-1226-4EF4-89A9-37492F109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Commonly misspelled words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C7C02C7-42B7-4F68-9E73-0EF6B3A21D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190" t="23768" r="11794" b="22029"/>
          <a:stretch/>
        </p:blipFill>
        <p:spPr>
          <a:xfrm>
            <a:off x="2253484" y="1908312"/>
            <a:ext cx="7682949" cy="487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9285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A23389-AA6F-4D3F-9E01-3DA65DD5A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023" y="253534"/>
            <a:ext cx="9784080" cy="1508760"/>
          </a:xfrm>
        </p:spPr>
        <p:txBody>
          <a:bodyPr/>
          <a:lstStyle/>
          <a:p>
            <a:r>
              <a:rPr lang="en-US" cap="none" dirty="0">
                <a:latin typeface="Comic Sans MS" panose="030F0702030302020204" pitchFamily="66" charset="0"/>
              </a:rPr>
              <a:t>Activity: </a:t>
            </a:r>
            <a:endParaRPr lang="en-GB" cap="none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7DDA6B-4764-46DE-BA0F-F880E1834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005" y="2121010"/>
            <a:ext cx="8302073" cy="4206240"/>
          </a:xfrm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</a:rPr>
              <a:t>Choose some of the commonly misspelled words that you know you find difficult to spell.</a:t>
            </a:r>
          </a:p>
          <a:p>
            <a:r>
              <a:rPr lang="en-US" dirty="0">
                <a:latin typeface="Comic Sans MS" panose="030F0702030302020204" pitchFamily="66" charset="0"/>
              </a:rPr>
              <a:t>Create a poster with these words and think of different ways to help you remember the correct spelling.</a:t>
            </a:r>
          </a:p>
          <a:p>
            <a:r>
              <a:rPr lang="en-US" dirty="0">
                <a:latin typeface="Comic Sans MS" panose="030F0702030302020204" pitchFamily="66" charset="0"/>
              </a:rPr>
              <a:t>You may: write some of the word in a different </a:t>
            </a:r>
            <a:r>
              <a:rPr lang="en-US" dirty="0" err="1">
                <a:latin typeface="Comic Sans MS" panose="030F0702030302020204" pitchFamily="66" charset="0"/>
              </a:rPr>
              <a:t>colour</a:t>
            </a:r>
            <a:r>
              <a:rPr lang="en-US" dirty="0">
                <a:latin typeface="Comic Sans MS" panose="030F0702030302020204" pitchFamily="66" charset="0"/>
              </a:rPr>
              <a:t> to make it stand out, think of a mnemonic to help you remember the order of the letters, draw a picture using the word etc. </a:t>
            </a:r>
          </a:p>
          <a:p>
            <a:r>
              <a:rPr lang="en-US" dirty="0">
                <a:latin typeface="Comic Sans MS" panose="030F0702030302020204" pitchFamily="66" charset="0"/>
              </a:rPr>
              <a:t>Keep this poster in your tray to help you in your English lessons this year.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Spelling Tips Posters | Teaching Ideas">
            <a:extLst>
              <a:ext uri="{FF2B5EF4-FFF2-40B4-BE49-F238E27FC236}">
                <a16:creationId xmlns:a16="http://schemas.microsoft.com/office/drawing/2014/main" id="{C61DB5FA-CBBA-488E-A80C-7E7FBA829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639" y="193564"/>
            <a:ext cx="22955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ecause, Their &amp;amp; &amp;#39;Ould Mnemonic Posters">
            <a:extLst>
              <a:ext uri="{FF2B5EF4-FFF2-40B4-BE49-F238E27FC236}">
                <a16:creationId xmlns:a16="http://schemas.microsoft.com/office/drawing/2014/main" id="{99E7C79F-3343-47CA-ABAF-CF8D9796A7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8" r="10122"/>
          <a:stretch/>
        </p:blipFill>
        <p:spPr bwMode="auto">
          <a:xfrm>
            <a:off x="5409164" y="193564"/>
            <a:ext cx="2295525" cy="162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pelling Tips Posters | Teaching Ideas">
            <a:extLst>
              <a:ext uri="{FF2B5EF4-FFF2-40B4-BE49-F238E27FC236}">
                <a16:creationId xmlns:a16="http://schemas.microsoft.com/office/drawing/2014/main" id="{9025E08A-544E-4C7B-87D6-F27487F19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689" y="189175"/>
            <a:ext cx="229552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augh2.GIF 960×720 pixels | Spelling curriculum, Spelling word activities,  Teaching spelling">
            <a:extLst>
              <a:ext uri="{FF2B5EF4-FFF2-40B4-BE49-F238E27FC236}">
                <a16:creationId xmlns:a16="http://schemas.microsoft.com/office/drawing/2014/main" id="{B2D09F76-7987-4F9E-997E-E81A30766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948" y="189175"/>
            <a:ext cx="2165814" cy="162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6 posters to help children remember how to spell tricky words | Teaching  Resources">
            <a:extLst>
              <a:ext uri="{FF2B5EF4-FFF2-40B4-BE49-F238E27FC236}">
                <a16:creationId xmlns:a16="http://schemas.microsoft.com/office/drawing/2014/main" id="{36338E81-C713-4C8D-980C-1D95AF8790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4145" y="2011680"/>
            <a:ext cx="337185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4126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F56617"/>
      </a:dk2>
      <a:lt2>
        <a:srgbClr val="DDDDDD"/>
      </a:lt2>
      <a:accent1>
        <a:srgbClr val="FFC000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0"/>
      </a:accent6>
      <a:hlink>
        <a:srgbClr val="FF9933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B7CF026C-957E-4F4E-893C-D02C23AB63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1395</TotalTime>
  <Words>957</Words>
  <Application>Microsoft Office PowerPoint</Application>
  <PresentationFormat>Widescreen</PresentationFormat>
  <Paragraphs>135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Arial</vt:lpstr>
      <vt:lpstr>Comic Sans MS</vt:lpstr>
      <vt:lpstr>Corbel</vt:lpstr>
      <vt:lpstr>Sassoon Infant Rg</vt:lpstr>
      <vt:lpstr>Twinkl</vt:lpstr>
      <vt:lpstr>Twinkl SemiBold</vt:lpstr>
      <vt:lpstr>Wingdings</vt:lpstr>
      <vt:lpstr>Banded</vt:lpstr>
      <vt:lpstr>Doubling consonants</vt:lpstr>
      <vt:lpstr>Watch to: 1:33</vt:lpstr>
      <vt:lpstr>PowerPoint Presentation</vt:lpstr>
      <vt:lpstr>PowerPoint Presentation</vt:lpstr>
      <vt:lpstr>PowerPoint Presentation</vt:lpstr>
      <vt:lpstr>Activity:</vt:lpstr>
      <vt:lpstr>Suffixes </vt:lpstr>
      <vt:lpstr>PowerPoint Presentation</vt:lpstr>
      <vt:lpstr>Watch: from 1:33 to end </vt:lpstr>
      <vt:lpstr>PowerPoint Presentation</vt:lpstr>
      <vt:lpstr>PowerPoint Presentation</vt:lpstr>
      <vt:lpstr>PowerPoint Presentation</vt:lpstr>
      <vt:lpstr>Activity:</vt:lpstr>
      <vt:lpstr>plurals</vt:lpstr>
      <vt:lpstr>Watch: </vt:lpstr>
      <vt:lpstr>Singular and Plural</vt:lpstr>
      <vt:lpstr>Singular and Plural</vt:lpstr>
      <vt:lpstr>Adding ‘s’</vt:lpstr>
      <vt:lpstr>Adding ‘es’</vt:lpstr>
      <vt:lpstr>Adding ‘s’ or ‘ies’</vt:lpstr>
      <vt:lpstr>Look out for…</vt:lpstr>
      <vt:lpstr>Activity: with your partner</vt:lpstr>
      <vt:lpstr>homophones</vt:lpstr>
      <vt:lpstr>PowerPoint Presentation</vt:lpstr>
      <vt:lpstr>Watch: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Activity:</vt:lpstr>
      <vt:lpstr>Commonly misspelled words</vt:lpstr>
      <vt:lpstr>Be careful!</vt:lpstr>
      <vt:lpstr>PowerPoint Presentation</vt:lpstr>
      <vt:lpstr>Commonly misspelled words</vt:lpstr>
      <vt:lpstr>Activity: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Doubling consonants</dc:title>
  <dc:creator>Emily Fenner</dc:creator>
  <cp:lastModifiedBy>Emily Fenner</cp:lastModifiedBy>
  <cp:revision>13</cp:revision>
  <dcterms:created xsi:type="dcterms:W3CDTF">2021-09-03T13:23:00Z</dcterms:created>
  <dcterms:modified xsi:type="dcterms:W3CDTF">2021-09-04T12:38:30Z</dcterms:modified>
</cp:coreProperties>
</file>