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90" y="1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7B9E8DA-E554-4A99-9C0D-6E299B17720B}"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40FE2F-F0A3-4733-9FD7-97666AFA0E72}" type="slidenum">
              <a:rPr lang="en-GB" smtClean="0"/>
              <a:t>‹#›</a:t>
            </a:fld>
            <a:endParaRPr lang="en-GB"/>
          </a:p>
        </p:txBody>
      </p:sp>
    </p:spTree>
    <p:extLst>
      <p:ext uri="{BB962C8B-B14F-4D97-AF65-F5344CB8AC3E}">
        <p14:creationId xmlns:p14="http://schemas.microsoft.com/office/powerpoint/2010/main" val="40860201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7B9E8DA-E554-4A99-9C0D-6E299B17720B}"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40FE2F-F0A3-4733-9FD7-97666AFA0E72}" type="slidenum">
              <a:rPr lang="en-GB" smtClean="0"/>
              <a:t>‹#›</a:t>
            </a:fld>
            <a:endParaRPr lang="en-GB"/>
          </a:p>
        </p:txBody>
      </p:sp>
    </p:spTree>
    <p:extLst>
      <p:ext uri="{BB962C8B-B14F-4D97-AF65-F5344CB8AC3E}">
        <p14:creationId xmlns:p14="http://schemas.microsoft.com/office/powerpoint/2010/main" val="12905620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7B9E8DA-E554-4A99-9C0D-6E299B17720B}"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40FE2F-F0A3-4733-9FD7-97666AFA0E72}" type="slidenum">
              <a:rPr lang="en-GB" smtClean="0"/>
              <a:t>‹#›</a:t>
            </a:fld>
            <a:endParaRPr lang="en-GB"/>
          </a:p>
        </p:txBody>
      </p:sp>
    </p:spTree>
    <p:extLst>
      <p:ext uri="{BB962C8B-B14F-4D97-AF65-F5344CB8AC3E}">
        <p14:creationId xmlns:p14="http://schemas.microsoft.com/office/powerpoint/2010/main" val="18720551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7B9E8DA-E554-4A99-9C0D-6E299B17720B}" type="datetimeFigureOut">
              <a:rPr lang="en-GB" smtClean="0"/>
              <a:t>26/01/2022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40FE2F-F0A3-4733-9FD7-97666AFA0E72}" type="slidenum">
              <a:rPr lang="en-GB" smtClean="0"/>
              <a:t>‹#›</a:t>
            </a:fld>
            <a:endParaRPr lang="en-GB"/>
          </a:p>
        </p:txBody>
      </p:sp>
    </p:spTree>
    <p:extLst>
      <p:ext uri="{BB962C8B-B14F-4D97-AF65-F5344CB8AC3E}">
        <p14:creationId xmlns:p14="http://schemas.microsoft.com/office/powerpoint/2010/main" val="3874411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7B9E8DA-E554-4A99-9C0D-6E299B17720B}" type="datetimeFigureOut">
              <a:rPr lang="en-GB" smtClean="0"/>
              <a:t>26/01/2022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D40FE2F-F0A3-4733-9FD7-97666AFA0E72}" type="slidenum">
              <a:rPr lang="en-GB" smtClean="0"/>
              <a:t>‹#›</a:t>
            </a:fld>
            <a:endParaRPr lang="en-GB"/>
          </a:p>
        </p:txBody>
      </p:sp>
    </p:spTree>
    <p:extLst>
      <p:ext uri="{BB962C8B-B14F-4D97-AF65-F5344CB8AC3E}">
        <p14:creationId xmlns:p14="http://schemas.microsoft.com/office/powerpoint/2010/main" val="10745210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7B9E8DA-E554-4A99-9C0D-6E299B17720B}" type="datetimeFigureOut">
              <a:rPr lang="en-GB" smtClean="0"/>
              <a:t>26/01/2022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D40FE2F-F0A3-4733-9FD7-97666AFA0E72}" type="slidenum">
              <a:rPr lang="en-GB" smtClean="0"/>
              <a:t>‹#›</a:t>
            </a:fld>
            <a:endParaRPr lang="en-GB"/>
          </a:p>
        </p:txBody>
      </p:sp>
    </p:spTree>
    <p:extLst>
      <p:ext uri="{BB962C8B-B14F-4D97-AF65-F5344CB8AC3E}">
        <p14:creationId xmlns:p14="http://schemas.microsoft.com/office/powerpoint/2010/main" val="2635223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B9E8DA-E554-4A99-9C0D-6E299B17720B}" type="datetimeFigureOut">
              <a:rPr lang="en-GB" smtClean="0"/>
              <a:t>26/01/2022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D40FE2F-F0A3-4733-9FD7-97666AFA0E72}" type="slidenum">
              <a:rPr lang="en-GB" smtClean="0"/>
              <a:t>‹#›</a:t>
            </a:fld>
            <a:endParaRPr lang="en-GB"/>
          </a:p>
        </p:txBody>
      </p:sp>
    </p:spTree>
    <p:extLst>
      <p:ext uri="{BB962C8B-B14F-4D97-AF65-F5344CB8AC3E}">
        <p14:creationId xmlns:p14="http://schemas.microsoft.com/office/powerpoint/2010/main" val="16061296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7B9E8DA-E554-4A99-9C0D-6E299B17720B}" type="datetimeFigureOut">
              <a:rPr lang="en-GB" smtClean="0"/>
              <a:t>26/01/2022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40FE2F-F0A3-4733-9FD7-97666AFA0E72}" type="slidenum">
              <a:rPr lang="en-GB" smtClean="0"/>
              <a:t>‹#›</a:t>
            </a:fld>
            <a:endParaRPr lang="en-GB"/>
          </a:p>
        </p:txBody>
      </p:sp>
    </p:spTree>
    <p:extLst>
      <p:ext uri="{BB962C8B-B14F-4D97-AF65-F5344CB8AC3E}">
        <p14:creationId xmlns:p14="http://schemas.microsoft.com/office/powerpoint/2010/main" val="22083104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37B9E8DA-E554-4A99-9C0D-6E299B17720B}" type="datetimeFigureOut">
              <a:rPr lang="en-GB" smtClean="0"/>
              <a:t>26/01/2022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D40FE2F-F0A3-4733-9FD7-97666AFA0E72}" type="slidenum">
              <a:rPr lang="en-GB" smtClean="0"/>
              <a:t>‹#›</a:t>
            </a:fld>
            <a:endParaRPr lang="en-GB"/>
          </a:p>
        </p:txBody>
      </p:sp>
    </p:spTree>
    <p:extLst>
      <p:ext uri="{BB962C8B-B14F-4D97-AF65-F5344CB8AC3E}">
        <p14:creationId xmlns:p14="http://schemas.microsoft.com/office/powerpoint/2010/main" val="21929219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7B9E8DA-E554-4A99-9C0D-6E299B17720B}"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40FE2F-F0A3-4733-9FD7-97666AFA0E72}" type="slidenum">
              <a:rPr lang="en-GB" smtClean="0"/>
              <a:t>‹#›</a:t>
            </a:fld>
            <a:endParaRPr lang="en-GB"/>
          </a:p>
        </p:txBody>
      </p:sp>
    </p:spTree>
    <p:extLst>
      <p:ext uri="{BB962C8B-B14F-4D97-AF65-F5344CB8AC3E}">
        <p14:creationId xmlns:p14="http://schemas.microsoft.com/office/powerpoint/2010/main" val="2462017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7B9E8DA-E554-4A99-9C0D-6E299B17720B}"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40FE2F-F0A3-4733-9FD7-97666AFA0E72}"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9910532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7B9E8DA-E554-4A99-9C0D-6E299B17720B}"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40FE2F-F0A3-4733-9FD7-97666AFA0E72}" type="slidenum">
              <a:rPr lang="en-GB" smtClean="0"/>
              <a:t>‹#›</a:t>
            </a:fld>
            <a:endParaRPr lang="en-GB"/>
          </a:p>
        </p:txBody>
      </p:sp>
    </p:spTree>
    <p:extLst>
      <p:ext uri="{BB962C8B-B14F-4D97-AF65-F5344CB8AC3E}">
        <p14:creationId xmlns:p14="http://schemas.microsoft.com/office/powerpoint/2010/main" val="40478998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7B9E8DA-E554-4A99-9C0D-6E299B17720B}"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40FE2F-F0A3-4733-9FD7-97666AFA0E72}"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717731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7B9E8DA-E554-4A99-9C0D-6E299B17720B}"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40FE2F-F0A3-4733-9FD7-97666AFA0E72}" type="slidenum">
              <a:rPr lang="en-GB" smtClean="0"/>
              <a:t>‹#›</a:t>
            </a:fld>
            <a:endParaRPr lang="en-GB"/>
          </a:p>
        </p:txBody>
      </p:sp>
    </p:spTree>
    <p:extLst>
      <p:ext uri="{BB962C8B-B14F-4D97-AF65-F5344CB8AC3E}">
        <p14:creationId xmlns:p14="http://schemas.microsoft.com/office/powerpoint/2010/main" val="42582178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7B9E8DA-E554-4A99-9C0D-6E299B17720B}"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40FE2F-F0A3-4733-9FD7-97666AFA0E72}" type="slidenum">
              <a:rPr lang="en-GB" smtClean="0"/>
              <a:t>‹#›</a:t>
            </a:fld>
            <a:endParaRPr lang="en-GB"/>
          </a:p>
        </p:txBody>
      </p:sp>
    </p:spTree>
    <p:extLst>
      <p:ext uri="{BB962C8B-B14F-4D97-AF65-F5344CB8AC3E}">
        <p14:creationId xmlns:p14="http://schemas.microsoft.com/office/powerpoint/2010/main" val="39411683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7B9E8DA-E554-4A99-9C0D-6E299B17720B}" type="datetimeFigureOut">
              <a:rPr lang="en-GB" smtClean="0"/>
              <a:t>26/01/2022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D40FE2F-F0A3-4733-9FD7-97666AFA0E72}" type="slidenum">
              <a:rPr lang="en-GB" smtClean="0"/>
              <a:t>‹#›</a:t>
            </a:fld>
            <a:endParaRPr lang="en-GB"/>
          </a:p>
        </p:txBody>
      </p:sp>
    </p:spTree>
    <p:extLst>
      <p:ext uri="{BB962C8B-B14F-4D97-AF65-F5344CB8AC3E}">
        <p14:creationId xmlns:p14="http://schemas.microsoft.com/office/powerpoint/2010/main" val="23345202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7B9E8DA-E554-4A99-9C0D-6E299B17720B}" type="datetimeFigureOut">
              <a:rPr lang="en-GB" smtClean="0"/>
              <a:t>26/01/2022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D40FE2F-F0A3-4733-9FD7-97666AFA0E72}" type="slidenum">
              <a:rPr lang="en-GB" smtClean="0"/>
              <a:t>‹#›</a:t>
            </a:fld>
            <a:endParaRPr lang="en-GB"/>
          </a:p>
        </p:txBody>
      </p:sp>
    </p:spTree>
    <p:extLst>
      <p:ext uri="{BB962C8B-B14F-4D97-AF65-F5344CB8AC3E}">
        <p14:creationId xmlns:p14="http://schemas.microsoft.com/office/powerpoint/2010/main" val="30894693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4982" y="2755220"/>
            <a:ext cx="9144000" cy="2387600"/>
          </a:xfrm>
        </p:spPr>
        <p:txBody>
          <a:bodyPr>
            <a:normAutofit fontScale="90000"/>
          </a:bodyPr>
          <a:lstStyle/>
          <a:p>
            <a:r>
              <a:rPr lang="en-GB" u="sng" dirty="0"/>
              <a:t>To understand beliefs and teachings. </a:t>
            </a:r>
            <a:r>
              <a:rPr lang="en-GB" u="sng" dirty="0" smtClean="0"/>
              <a:t/>
            </a:r>
            <a:br>
              <a:rPr lang="en-GB" u="sng" dirty="0" smtClean="0"/>
            </a:br>
            <a:r>
              <a:rPr lang="en-US" u="sng" dirty="0"/>
              <a:t>To understand practices and lifestyles</a:t>
            </a:r>
            <a:r>
              <a:rPr lang="en-US" u="sng" dirty="0" smtClean="0"/>
              <a:t>.</a:t>
            </a:r>
            <a:br>
              <a:rPr lang="en-US" u="sng" dirty="0" smtClean="0"/>
            </a:br>
            <a:r>
              <a:rPr lang="en-US" u="sng" dirty="0"/>
              <a:t>To understand values.</a:t>
            </a:r>
            <a:r>
              <a:rPr lang="en-US" dirty="0"/>
              <a:t> </a:t>
            </a:r>
            <a:endParaRPr lang="en-GB" dirty="0"/>
          </a:p>
        </p:txBody>
      </p:sp>
    </p:spTree>
    <p:extLst>
      <p:ext uri="{BB962C8B-B14F-4D97-AF65-F5344CB8AC3E}">
        <p14:creationId xmlns:p14="http://schemas.microsoft.com/office/powerpoint/2010/main" val="7484931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5640" y="2160589"/>
            <a:ext cx="10098519" cy="3880773"/>
          </a:xfrm>
        </p:spPr>
        <p:txBody>
          <a:bodyPr>
            <a:normAutofit/>
          </a:bodyPr>
          <a:lstStyle/>
          <a:p>
            <a:pPr marL="0" indent="0">
              <a:buNone/>
            </a:pPr>
            <a:r>
              <a:rPr lang="en-US" sz="3200" i="1" dirty="0"/>
              <a:t>Happiness is a state of mind; </a:t>
            </a:r>
            <a:r>
              <a:rPr lang="en-US" sz="3200" dirty="0"/>
              <a:t>what does this mean?</a:t>
            </a:r>
            <a:endParaRPr lang="en-GB" sz="3200" dirty="0"/>
          </a:p>
        </p:txBody>
      </p:sp>
      <p:pic>
        <p:nvPicPr>
          <p:cNvPr id="4" name="Picture 3"/>
          <p:cNvPicPr>
            <a:picLocks noChangeAspect="1"/>
          </p:cNvPicPr>
          <p:nvPr/>
        </p:nvPicPr>
        <p:blipFill>
          <a:blip r:embed="rId2"/>
          <a:stretch>
            <a:fillRect/>
          </a:stretch>
        </p:blipFill>
        <p:spPr>
          <a:xfrm>
            <a:off x="325640" y="3228243"/>
            <a:ext cx="4057650" cy="2933700"/>
          </a:xfrm>
          <a:prstGeom prst="rect">
            <a:avLst/>
          </a:prstGeom>
        </p:spPr>
      </p:pic>
    </p:spTree>
    <p:extLst>
      <p:ext uri="{BB962C8B-B14F-4D97-AF65-F5344CB8AC3E}">
        <p14:creationId xmlns:p14="http://schemas.microsoft.com/office/powerpoint/2010/main" val="7740145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25695" y="4289547"/>
            <a:ext cx="2600325" cy="1514475"/>
          </a:xfrm>
          <a:prstGeom prst="rect">
            <a:avLst/>
          </a:prstGeom>
        </p:spPr>
      </p:pic>
      <p:sp>
        <p:nvSpPr>
          <p:cNvPr id="3" name="Rectangle 2"/>
          <p:cNvSpPr/>
          <p:nvPr/>
        </p:nvSpPr>
        <p:spPr>
          <a:xfrm>
            <a:off x="280107" y="1586525"/>
            <a:ext cx="9707955" cy="1077218"/>
          </a:xfrm>
          <a:prstGeom prst="rect">
            <a:avLst/>
          </a:prstGeom>
        </p:spPr>
        <p:txBody>
          <a:bodyPr wrap="square">
            <a:spAutoFit/>
          </a:bodyPr>
          <a:lstStyle/>
          <a:p>
            <a:r>
              <a:rPr lang="en-GB" sz="3200" dirty="0">
                <a:solidFill>
                  <a:srgbClr val="000000"/>
                </a:solidFill>
                <a:latin typeface="Arial" panose="020B0604020202020204" pitchFamily="34" charset="0"/>
              </a:rPr>
              <a:t>Everyone wants to be happy but very few people understand the </a:t>
            </a:r>
            <a:r>
              <a:rPr lang="en-GB" sz="3200" dirty="0" smtClean="0">
                <a:solidFill>
                  <a:srgbClr val="000000"/>
                </a:solidFill>
                <a:latin typeface="Arial" panose="020B0604020202020204" pitchFamily="34" charset="0"/>
              </a:rPr>
              <a:t>real </a:t>
            </a:r>
            <a:r>
              <a:rPr lang="en-GB" sz="3200" dirty="0">
                <a:solidFill>
                  <a:srgbClr val="000000"/>
                </a:solidFill>
                <a:latin typeface="Arial" panose="020B0604020202020204" pitchFamily="34" charset="0"/>
              </a:rPr>
              <a:t>causes of happiness. </a:t>
            </a:r>
            <a:endParaRPr lang="en-GB" sz="3200" dirty="0"/>
          </a:p>
        </p:txBody>
      </p:sp>
    </p:spTree>
    <p:extLst>
      <p:ext uri="{BB962C8B-B14F-4D97-AF65-F5344CB8AC3E}">
        <p14:creationId xmlns:p14="http://schemas.microsoft.com/office/powerpoint/2010/main" val="28544225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0559" y="124659"/>
            <a:ext cx="10274105" cy="4401205"/>
          </a:xfrm>
          <a:prstGeom prst="rect">
            <a:avLst/>
          </a:prstGeom>
        </p:spPr>
        <p:txBody>
          <a:bodyPr wrap="square">
            <a:spAutoFit/>
          </a:bodyPr>
          <a:lstStyle/>
          <a:p>
            <a:r>
              <a:rPr lang="en-GB" sz="2800" dirty="0">
                <a:solidFill>
                  <a:srgbClr val="000000"/>
                </a:solidFill>
                <a:latin typeface="Arial" panose="020B0604020202020204" pitchFamily="34" charset="0"/>
              </a:rPr>
              <a:t>We tend to look for happiness outside ourselves, thinking that if we had the right house, the right car, the right job, and the right friends we would be truly happy. </a:t>
            </a:r>
            <a:r>
              <a:rPr lang="en-GB" sz="2800" dirty="0">
                <a:solidFill>
                  <a:srgbClr val="000000"/>
                </a:solidFill>
                <a:latin typeface="WordVisiCarriageReturn_MSFontService"/>
              </a:rPr>
              <a:t> </a:t>
            </a:r>
            <a:endParaRPr lang="en-GB" sz="2800" dirty="0" smtClean="0">
              <a:solidFill>
                <a:srgbClr val="000000"/>
              </a:solidFill>
              <a:latin typeface="WordVisiCarriageReturn_MSFontService"/>
            </a:endParaRPr>
          </a:p>
          <a:p>
            <a:r>
              <a:rPr lang="en-GB" sz="2800" dirty="0">
                <a:solidFill>
                  <a:srgbClr val="000000"/>
                </a:solidFill>
                <a:latin typeface="WordVisiCarriageReturn_MSFontService"/>
              </a:rPr>
              <a:t/>
            </a:r>
            <a:br>
              <a:rPr lang="en-GB" sz="2800" dirty="0">
                <a:solidFill>
                  <a:srgbClr val="000000"/>
                </a:solidFill>
                <a:latin typeface="WordVisiCarriageReturn_MSFontService"/>
              </a:rPr>
            </a:br>
            <a:r>
              <a:rPr lang="en-GB" sz="2800" dirty="0">
                <a:solidFill>
                  <a:srgbClr val="000000"/>
                </a:solidFill>
                <a:latin typeface="Arial" panose="020B0604020202020204" pitchFamily="34" charset="0"/>
              </a:rPr>
              <a:t>We spend almost all our time adjusting the external world, trying to make it conform to our wishes. </a:t>
            </a:r>
            <a:r>
              <a:rPr lang="en-GB" sz="2800" dirty="0">
                <a:solidFill>
                  <a:srgbClr val="000000"/>
                </a:solidFill>
                <a:latin typeface="WordVisiCarriageReturn_MSFontService"/>
              </a:rPr>
              <a:t> </a:t>
            </a:r>
            <a:endParaRPr lang="en-GB" sz="2800" dirty="0" smtClean="0">
              <a:solidFill>
                <a:srgbClr val="000000"/>
              </a:solidFill>
              <a:latin typeface="WordVisiCarriageReturn_MSFontService"/>
            </a:endParaRPr>
          </a:p>
          <a:p>
            <a:r>
              <a:rPr lang="en-GB" sz="2800" dirty="0">
                <a:solidFill>
                  <a:srgbClr val="000000"/>
                </a:solidFill>
                <a:latin typeface="WordVisiCarriageReturn_MSFontService"/>
              </a:rPr>
              <a:t/>
            </a:r>
            <a:br>
              <a:rPr lang="en-GB" sz="2800" dirty="0">
                <a:solidFill>
                  <a:srgbClr val="000000"/>
                </a:solidFill>
                <a:latin typeface="WordVisiCarriageReturn_MSFontService"/>
              </a:rPr>
            </a:br>
            <a:r>
              <a:rPr lang="en-GB" sz="2800" dirty="0">
                <a:solidFill>
                  <a:srgbClr val="000000"/>
                </a:solidFill>
                <a:latin typeface="Arial" panose="020B0604020202020204" pitchFamily="34" charset="0"/>
              </a:rPr>
              <a:t>All our life we have tried to surround ourselves with people and things that make us feel comfortable, secure, or stimulated, yet still we have not found pure and lasting happiness. </a:t>
            </a:r>
            <a:endParaRPr lang="en-GB" sz="2800" dirty="0"/>
          </a:p>
        </p:txBody>
      </p:sp>
      <p:pic>
        <p:nvPicPr>
          <p:cNvPr id="3" name="Picture 2"/>
          <p:cNvPicPr>
            <a:picLocks noChangeAspect="1"/>
          </p:cNvPicPr>
          <p:nvPr/>
        </p:nvPicPr>
        <p:blipFill>
          <a:blip r:embed="rId2"/>
          <a:stretch>
            <a:fillRect/>
          </a:stretch>
        </p:blipFill>
        <p:spPr>
          <a:xfrm>
            <a:off x="781489" y="4480387"/>
            <a:ext cx="2200862" cy="1525931"/>
          </a:xfrm>
          <a:prstGeom prst="rect">
            <a:avLst/>
          </a:prstGeom>
        </p:spPr>
      </p:pic>
      <p:pic>
        <p:nvPicPr>
          <p:cNvPr id="4" name="Picture 3"/>
          <p:cNvPicPr>
            <a:picLocks noChangeAspect="1"/>
          </p:cNvPicPr>
          <p:nvPr/>
        </p:nvPicPr>
        <p:blipFill>
          <a:blip r:embed="rId3"/>
          <a:stretch>
            <a:fillRect/>
          </a:stretch>
        </p:blipFill>
        <p:spPr>
          <a:xfrm>
            <a:off x="3626386" y="5243352"/>
            <a:ext cx="2181225" cy="1304925"/>
          </a:xfrm>
          <a:prstGeom prst="rect">
            <a:avLst/>
          </a:prstGeom>
        </p:spPr>
      </p:pic>
      <p:pic>
        <p:nvPicPr>
          <p:cNvPr id="5" name="Picture 4"/>
          <p:cNvPicPr>
            <a:picLocks noChangeAspect="1"/>
          </p:cNvPicPr>
          <p:nvPr/>
        </p:nvPicPr>
        <p:blipFill>
          <a:blip r:embed="rId4"/>
          <a:stretch>
            <a:fillRect/>
          </a:stretch>
        </p:blipFill>
        <p:spPr>
          <a:xfrm>
            <a:off x="6953983" y="4733100"/>
            <a:ext cx="1697648" cy="1815177"/>
          </a:xfrm>
          <a:prstGeom prst="rect">
            <a:avLst/>
          </a:prstGeom>
        </p:spPr>
      </p:pic>
    </p:spTree>
    <p:extLst>
      <p:ext uri="{BB962C8B-B14F-4D97-AF65-F5344CB8AC3E}">
        <p14:creationId xmlns:p14="http://schemas.microsoft.com/office/powerpoint/2010/main" val="26569387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98696" y="443861"/>
            <a:ext cx="10231901" cy="3539430"/>
          </a:xfrm>
          <a:prstGeom prst="rect">
            <a:avLst/>
          </a:prstGeom>
        </p:spPr>
        <p:txBody>
          <a:bodyPr wrap="square">
            <a:spAutoFit/>
          </a:bodyPr>
          <a:lstStyle/>
          <a:p>
            <a:r>
              <a:rPr lang="en-GB" sz="2800" dirty="0">
                <a:solidFill>
                  <a:srgbClr val="000000"/>
                </a:solidFill>
                <a:latin typeface="Arial" panose="020B0604020202020204" pitchFamily="34" charset="0"/>
              </a:rPr>
              <a:t>Buddhists believe that happiness is a state of mind, so the real source of happiness must lie within the mind, not in external conditions. </a:t>
            </a:r>
            <a:r>
              <a:rPr lang="en-GB" sz="2800" dirty="0">
                <a:solidFill>
                  <a:srgbClr val="000000"/>
                </a:solidFill>
                <a:latin typeface="WordVisiCarriageReturn_MSFontService"/>
              </a:rPr>
              <a:t> </a:t>
            </a:r>
            <a:endParaRPr lang="en-GB" sz="2800" dirty="0" smtClean="0">
              <a:solidFill>
                <a:srgbClr val="000000"/>
              </a:solidFill>
              <a:latin typeface="WordVisiCarriageReturn_MSFontService"/>
            </a:endParaRPr>
          </a:p>
          <a:p>
            <a:r>
              <a:rPr lang="en-GB" sz="2800" dirty="0">
                <a:solidFill>
                  <a:srgbClr val="000000"/>
                </a:solidFill>
                <a:latin typeface="WordVisiCarriageReturn_MSFontService"/>
              </a:rPr>
              <a:t/>
            </a:r>
            <a:br>
              <a:rPr lang="en-GB" sz="2800" dirty="0">
                <a:solidFill>
                  <a:srgbClr val="000000"/>
                </a:solidFill>
                <a:latin typeface="WordVisiCarriageReturn_MSFontService"/>
              </a:rPr>
            </a:br>
            <a:r>
              <a:rPr lang="en-GB" sz="2800" dirty="0">
                <a:solidFill>
                  <a:srgbClr val="000000"/>
                </a:solidFill>
                <a:latin typeface="Arial" panose="020B0604020202020204" pitchFamily="34" charset="0"/>
              </a:rPr>
              <a:t>If our mind is pure and peaceful we shall be happy, regardless of our external circumstances, but if it is impure and hostile we can never be truly happy, no matter how hard we try to change our external conditions. </a:t>
            </a:r>
            <a:endParaRPr lang="en-GB" sz="2800" dirty="0"/>
          </a:p>
        </p:txBody>
      </p:sp>
      <p:pic>
        <p:nvPicPr>
          <p:cNvPr id="3" name="Picture 2"/>
          <p:cNvPicPr>
            <a:picLocks noChangeAspect="1"/>
          </p:cNvPicPr>
          <p:nvPr/>
        </p:nvPicPr>
        <p:blipFill>
          <a:blip r:embed="rId2"/>
          <a:stretch>
            <a:fillRect/>
          </a:stretch>
        </p:blipFill>
        <p:spPr>
          <a:xfrm>
            <a:off x="4655160" y="4683443"/>
            <a:ext cx="2600325" cy="1514475"/>
          </a:xfrm>
          <a:prstGeom prst="rect">
            <a:avLst/>
          </a:prstGeom>
        </p:spPr>
      </p:pic>
    </p:spTree>
    <p:extLst>
      <p:ext uri="{BB962C8B-B14F-4D97-AF65-F5344CB8AC3E}">
        <p14:creationId xmlns:p14="http://schemas.microsoft.com/office/powerpoint/2010/main" val="2815127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37847" y="779773"/>
            <a:ext cx="9641058" cy="2062103"/>
          </a:xfrm>
          <a:prstGeom prst="rect">
            <a:avLst/>
          </a:prstGeom>
        </p:spPr>
        <p:txBody>
          <a:bodyPr wrap="square">
            <a:spAutoFit/>
          </a:bodyPr>
          <a:lstStyle/>
          <a:p>
            <a:r>
              <a:rPr lang="en-GB" sz="2800" dirty="0">
                <a:solidFill>
                  <a:srgbClr val="000000"/>
                </a:solidFill>
                <a:latin typeface="Arial" panose="020B0604020202020204" pitchFamily="34" charset="0"/>
              </a:rPr>
              <a:t>We could change our home or our partner countless times, but until we change our restless, dissatisfied mind we shall never find true happiness.</a:t>
            </a:r>
            <a:r>
              <a:rPr lang="en-GB" sz="4400" dirty="0">
                <a:solidFill>
                  <a:srgbClr val="000000"/>
                </a:solidFill>
                <a:latin typeface="Cambria" panose="02040503050406030204" pitchFamily="18" charset="0"/>
              </a:rPr>
              <a:t> </a:t>
            </a:r>
            <a:r>
              <a:rPr lang="en-GB" sz="2800" dirty="0">
                <a:solidFill>
                  <a:srgbClr val="000000"/>
                </a:solidFill>
                <a:latin typeface="WordVisiCarriageReturn_MSFontService"/>
              </a:rPr>
              <a:t> </a:t>
            </a:r>
            <a:br>
              <a:rPr lang="en-GB" sz="2800" dirty="0">
                <a:solidFill>
                  <a:srgbClr val="000000"/>
                </a:solidFill>
                <a:latin typeface="WordVisiCarriageReturn_MSFontService"/>
              </a:rPr>
            </a:br>
            <a:r>
              <a:rPr lang="en-GB" sz="2800" dirty="0">
                <a:solidFill>
                  <a:srgbClr val="000000"/>
                </a:solidFill>
                <a:latin typeface="Arial" panose="020B0604020202020204" pitchFamily="34" charset="0"/>
              </a:rPr>
              <a:t>The more you want, the more unhappy life is.</a:t>
            </a:r>
            <a:endParaRPr lang="en-GB" sz="2800" dirty="0"/>
          </a:p>
        </p:txBody>
      </p:sp>
      <p:pic>
        <p:nvPicPr>
          <p:cNvPr id="3" name="Picture 2"/>
          <p:cNvPicPr>
            <a:picLocks noChangeAspect="1"/>
          </p:cNvPicPr>
          <p:nvPr/>
        </p:nvPicPr>
        <p:blipFill>
          <a:blip r:embed="rId2"/>
          <a:stretch>
            <a:fillRect/>
          </a:stretch>
        </p:blipFill>
        <p:spPr>
          <a:xfrm>
            <a:off x="1374604" y="3397640"/>
            <a:ext cx="3535021" cy="2461634"/>
          </a:xfrm>
          <a:prstGeom prst="rect">
            <a:avLst/>
          </a:prstGeom>
        </p:spPr>
      </p:pic>
      <p:pic>
        <p:nvPicPr>
          <p:cNvPr id="4" name="Picture 3"/>
          <p:cNvPicPr>
            <a:picLocks noChangeAspect="1"/>
          </p:cNvPicPr>
          <p:nvPr/>
        </p:nvPicPr>
        <p:blipFill>
          <a:blip r:embed="rId3"/>
          <a:stretch>
            <a:fillRect/>
          </a:stretch>
        </p:blipFill>
        <p:spPr>
          <a:xfrm>
            <a:off x="6461320" y="3509742"/>
            <a:ext cx="2613523" cy="2349531"/>
          </a:xfrm>
          <a:prstGeom prst="rect">
            <a:avLst/>
          </a:prstGeom>
        </p:spPr>
      </p:pic>
    </p:spTree>
    <p:extLst>
      <p:ext uri="{BB962C8B-B14F-4D97-AF65-F5344CB8AC3E}">
        <p14:creationId xmlns:p14="http://schemas.microsoft.com/office/powerpoint/2010/main" val="5390777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91064" y="683476"/>
            <a:ext cx="7896665" cy="2923877"/>
          </a:xfrm>
          <a:prstGeom prst="rect">
            <a:avLst/>
          </a:prstGeom>
        </p:spPr>
        <p:txBody>
          <a:bodyPr wrap="square">
            <a:spAutoFit/>
          </a:bodyPr>
          <a:lstStyle/>
          <a:p>
            <a:r>
              <a:rPr lang="en-GB" sz="2800" dirty="0">
                <a:solidFill>
                  <a:srgbClr val="000000"/>
                </a:solidFill>
                <a:latin typeface="Arial" panose="020B0604020202020204" pitchFamily="34" charset="0"/>
              </a:rPr>
              <a:t>In other words, getting what you want does not guarantee happiness. </a:t>
            </a:r>
            <a:r>
              <a:rPr lang="en-GB" sz="2800" dirty="0">
                <a:solidFill>
                  <a:srgbClr val="000000"/>
                </a:solidFill>
                <a:latin typeface="WordVisiCarriageReturn_MSFontService"/>
              </a:rPr>
              <a:t> </a:t>
            </a:r>
            <a:endParaRPr lang="en-GB" sz="2800" dirty="0" smtClean="0">
              <a:solidFill>
                <a:srgbClr val="000000"/>
              </a:solidFill>
              <a:latin typeface="WordVisiCarriageReturn_MSFontService"/>
            </a:endParaRPr>
          </a:p>
          <a:p>
            <a:r>
              <a:rPr lang="en-GB" sz="2800" dirty="0">
                <a:solidFill>
                  <a:srgbClr val="000000"/>
                </a:solidFill>
                <a:latin typeface="WordVisiCarriageReturn_MSFontService"/>
              </a:rPr>
              <a:t/>
            </a:r>
            <a:br>
              <a:rPr lang="en-GB" sz="2800" dirty="0">
                <a:solidFill>
                  <a:srgbClr val="000000"/>
                </a:solidFill>
                <a:latin typeface="WordVisiCarriageReturn_MSFontService"/>
              </a:rPr>
            </a:br>
            <a:r>
              <a:rPr lang="en-GB" sz="2800" dirty="0">
                <a:solidFill>
                  <a:srgbClr val="000000"/>
                </a:solidFill>
                <a:latin typeface="Arial" panose="020B0604020202020204" pitchFamily="34" charset="0"/>
              </a:rPr>
              <a:t>Rather than constantly struggling to get what you want, try to change your wanting. </a:t>
            </a:r>
            <a:r>
              <a:rPr lang="en-GB" sz="2800" dirty="0">
                <a:solidFill>
                  <a:srgbClr val="000000"/>
                </a:solidFill>
                <a:latin typeface="WordVisiCarriageReturn_MSFontService"/>
              </a:rPr>
              <a:t> </a:t>
            </a:r>
            <a:br>
              <a:rPr lang="en-GB" sz="2800" dirty="0">
                <a:solidFill>
                  <a:srgbClr val="000000"/>
                </a:solidFill>
                <a:latin typeface="WordVisiCarriageReturn_MSFontService"/>
              </a:rPr>
            </a:br>
            <a:r>
              <a:rPr lang="en-GB" sz="2800" dirty="0">
                <a:solidFill>
                  <a:srgbClr val="000000"/>
                </a:solidFill>
                <a:latin typeface="Arial" panose="020B0604020202020204" pitchFamily="34" charset="0"/>
              </a:rPr>
              <a:t>Wanting deprives us of happiness.</a:t>
            </a:r>
            <a:r>
              <a:rPr lang="en-GB" sz="4400" dirty="0">
                <a:solidFill>
                  <a:srgbClr val="000000"/>
                </a:solidFill>
                <a:latin typeface="Arial" panose="020B0604020202020204" pitchFamily="34" charset="0"/>
              </a:rPr>
              <a:t> </a:t>
            </a:r>
            <a:r>
              <a:rPr lang="en-GB" sz="3200" dirty="0">
                <a:solidFill>
                  <a:srgbClr val="000000"/>
                </a:solidFill>
                <a:latin typeface="Arial" panose="020B0604020202020204" pitchFamily="34" charset="0"/>
              </a:rPr>
              <a:t> </a:t>
            </a:r>
            <a:endParaRPr lang="en-GB" dirty="0"/>
          </a:p>
        </p:txBody>
      </p:sp>
      <p:pic>
        <p:nvPicPr>
          <p:cNvPr id="3" name="Picture 2"/>
          <p:cNvPicPr>
            <a:picLocks noChangeAspect="1"/>
          </p:cNvPicPr>
          <p:nvPr/>
        </p:nvPicPr>
        <p:blipFill>
          <a:blip r:embed="rId2"/>
          <a:stretch>
            <a:fillRect/>
          </a:stretch>
        </p:blipFill>
        <p:spPr>
          <a:xfrm>
            <a:off x="4963037" y="3998008"/>
            <a:ext cx="2577247" cy="2623545"/>
          </a:xfrm>
          <a:prstGeom prst="rect">
            <a:avLst/>
          </a:prstGeom>
        </p:spPr>
      </p:pic>
    </p:spTree>
    <p:extLst>
      <p:ext uri="{BB962C8B-B14F-4D97-AF65-F5344CB8AC3E}">
        <p14:creationId xmlns:p14="http://schemas.microsoft.com/office/powerpoint/2010/main" val="39919108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44283" y="748995"/>
            <a:ext cx="9683262" cy="3046988"/>
          </a:xfrm>
          <a:prstGeom prst="rect">
            <a:avLst/>
          </a:prstGeom>
        </p:spPr>
        <p:txBody>
          <a:bodyPr wrap="square">
            <a:spAutoFit/>
          </a:bodyPr>
          <a:lstStyle/>
          <a:p>
            <a:r>
              <a:rPr lang="en-GB" sz="3200" dirty="0">
                <a:solidFill>
                  <a:srgbClr val="000000"/>
                </a:solidFill>
                <a:latin typeface="Arial" panose="020B0604020202020204" pitchFamily="34" charset="0"/>
              </a:rPr>
              <a:t>Unhappiness will end when the fuel of selfish desire is removed. When selfish desire is completely removed, there will be no more suffering. </a:t>
            </a:r>
            <a:r>
              <a:rPr lang="en-GB" sz="3200" dirty="0">
                <a:solidFill>
                  <a:srgbClr val="000000"/>
                </a:solidFill>
                <a:latin typeface="WordVisiCarriageReturn_MSFontService"/>
              </a:rPr>
              <a:t> </a:t>
            </a:r>
            <a:endParaRPr lang="en-GB" sz="3200" dirty="0" smtClean="0">
              <a:solidFill>
                <a:srgbClr val="000000"/>
              </a:solidFill>
              <a:latin typeface="WordVisiCarriageReturn_MSFontService"/>
            </a:endParaRPr>
          </a:p>
          <a:p>
            <a:r>
              <a:rPr lang="en-GB" sz="3200" dirty="0">
                <a:solidFill>
                  <a:srgbClr val="000000"/>
                </a:solidFill>
                <a:latin typeface="WordVisiCarriageReturn_MSFontService"/>
              </a:rPr>
              <a:t/>
            </a:r>
            <a:br>
              <a:rPr lang="en-GB" sz="3200" dirty="0">
                <a:solidFill>
                  <a:srgbClr val="000000"/>
                </a:solidFill>
                <a:latin typeface="WordVisiCarriageReturn_MSFontService"/>
              </a:rPr>
            </a:br>
            <a:r>
              <a:rPr lang="en-GB" sz="3200" dirty="0">
                <a:solidFill>
                  <a:srgbClr val="000000"/>
                </a:solidFill>
                <a:latin typeface="Arial" panose="020B0604020202020204" pitchFamily="34" charset="0"/>
              </a:rPr>
              <a:t>Our mind will be in a state of perfect peace. We shall be happy always.  </a:t>
            </a:r>
            <a:endParaRPr lang="en-GB" sz="3200" dirty="0"/>
          </a:p>
        </p:txBody>
      </p:sp>
      <p:pic>
        <p:nvPicPr>
          <p:cNvPr id="4" name="Picture 3"/>
          <p:cNvPicPr>
            <a:picLocks noChangeAspect="1"/>
          </p:cNvPicPr>
          <p:nvPr/>
        </p:nvPicPr>
        <p:blipFill>
          <a:blip r:embed="rId2"/>
          <a:stretch>
            <a:fillRect/>
          </a:stretch>
        </p:blipFill>
        <p:spPr>
          <a:xfrm>
            <a:off x="5043121" y="3795983"/>
            <a:ext cx="2862922" cy="2880594"/>
          </a:xfrm>
          <a:prstGeom prst="rect">
            <a:avLst/>
          </a:prstGeom>
        </p:spPr>
      </p:pic>
    </p:spTree>
    <p:extLst>
      <p:ext uri="{BB962C8B-B14F-4D97-AF65-F5344CB8AC3E}">
        <p14:creationId xmlns:p14="http://schemas.microsoft.com/office/powerpoint/2010/main" val="19180431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20726" y="595425"/>
            <a:ext cx="9204959" cy="5693866"/>
          </a:xfrm>
          <a:prstGeom prst="rect">
            <a:avLst/>
          </a:prstGeom>
        </p:spPr>
        <p:txBody>
          <a:bodyPr wrap="square">
            <a:spAutoFit/>
          </a:bodyPr>
          <a:lstStyle/>
          <a:p>
            <a:pPr fontAlgn="base"/>
            <a:r>
              <a:rPr lang="en-GB" sz="2800" b="1" dirty="0" smtClean="0">
                <a:solidFill>
                  <a:srgbClr val="000000"/>
                </a:solidFill>
                <a:latin typeface="Arial" panose="020B0604020202020204" pitchFamily="34" charset="0"/>
              </a:rPr>
              <a:t>Task:</a:t>
            </a:r>
          </a:p>
          <a:p>
            <a:pPr fontAlgn="base"/>
            <a:r>
              <a:rPr lang="en-GB" sz="2800" dirty="0" smtClean="0">
                <a:solidFill>
                  <a:srgbClr val="000000"/>
                </a:solidFill>
                <a:latin typeface="Arial" panose="020B0604020202020204" pitchFamily="34" charset="0"/>
              </a:rPr>
              <a:t>List </a:t>
            </a:r>
            <a:r>
              <a:rPr lang="en-GB" sz="2800" dirty="0">
                <a:solidFill>
                  <a:srgbClr val="000000"/>
                </a:solidFill>
                <a:latin typeface="Arial" panose="020B0604020202020204" pitchFamily="34" charset="0"/>
              </a:rPr>
              <a:t>three things that you have really wanted, then answer the following questions from a Buddhist </a:t>
            </a:r>
            <a:r>
              <a:rPr lang="en-GB" sz="2800" dirty="0" smtClean="0">
                <a:solidFill>
                  <a:srgbClr val="000000"/>
                </a:solidFill>
                <a:latin typeface="Arial" panose="020B0604020202020204" pitchFamily="34" charset="0"/>
              </a:rPr>
              <a:t>point of view:</a:t>
            </a:r>
            <a:r>
              <a:rPr lang="en-GB" sz="2800" dirty="0">
                <a:solidFill>
                  <a:srgbClr val="000000"/>
                </a:solidFill>
                <a:latin typeface="Arial" panose="020B0604020202020204" pitchFamily="34" charset="0"/>
              </a:rPr>
              <a:t> </a:t>
            </a:r>
            <a:endParaRPr lang="en-GB" sz="2800" dirty="0">
              <a:solidFill>
                <a:srgbClr val="000000"/>
              </a:solidFill>
              <a:latin typeface="Segoe UI" panose="020B0502040204020203" pitchFamily="34" charset="0"/>
            </a:endParaRPr>
          </a:p>
          <a:p>
            <a:pPr fontAlgn="base"/>
            <a:r>
              <a:rPr lang="en-GB" sz="2800" i="1" dirty="0">
                <a:solidFill>
                  <a:srgbClr val="000000"/>
                </a:solidFill>
                <a:latin typeface="Arial" panose="020B0604020202020204" pitchFamily="34" charset="0"/>
              </a:rPr>
              <a:t>Did you ever have any of the things you wanted so much? </a:t>
            </a:r>
            <a:r>
              <a:rPr lang="en-GB" sz="2800" dirty="0">
                <a:solidFill>
                  <a:srgbClr val="000000"/>
                </a:solidFill>
                <a:latin typeface="Arial" panose="020B0604020202020204" pitchFamily="34" charset="0"/>
              </a:rPr>
              <a:t> </a:t>
            </a:r>
            <a:endParaRPr lang="en-GB" sz="2800" dirty="0">
              <a:solidFill>
                <a:srgbClr val="000000"/>
              </a:solidFill>
              <a:latin typeface="Segoe UI" panose="020B0502040204020203" pitchFamily="34" charset="0"/>
            </a:endParaRPr>
          </a:p>
          <a:p>
            <a:pPr fontAlgn="base"/>
            <a:r>
              <a:rPr lang="en-GB" sz="2800" i="1" dirty="0">
                <a:solidFill>
                  <a:srgbClr val="000000"/>
                </a:solidFill>
                <a:latin typeface="Arial" panose="020B0604020202020204" pitchFamily="34" charset="0"/>
              </a:rPr>
              <a:t>Did having any of them make you happy?</a:t>
            </a:r>
            <a:r>
              <a:rPr lang="en-GB" sz="2800" dirty="0">
                <a:solidFill>
                  <a:srgbClr val="000000"/>
                </a:solidFill>
                <a:latin typeface="Arial" panose="020B0604020202020204" pitchFamily="34" charset="0"/>
              </a:rPr>
              <a:t> </a:t>
            </a:r>
            <a:endParaRPr lang="en-GB" sz="2800" dirty="0">
              <a:solidFill>
                <a:srgbClr val="000000"/>
              </a:solidFill>
              <a:latin typeface="Segoe UI" panose="020B0502040204020203" pitchFamily="34" charset="0"/>
            </a:endParaRPr>
          </a:p>
          <a:p>
            <a:pPr fontAlgn="base"/>
            <a:r>
              <a:rPr lang="en-GB" sz="2800" i="1" dirty="0">
                <a:solidFill>
                  <a:srgbClr val="000000"/>
                </a:solidFill>
                <a:latin typeface="Arial" panose="020B0604020202020204" pitchFamily="34" charset="0"/>
              </a:rPr>
              <a:t>If so, how long did the feelings of happiness last?</a:t>
            </a:r>
            <a:r>
              <a:rPr lang="en-GB" sz="2800" dirty="0">
                <a:solidFill>
                  <a:srgbClr val="000000"/>
                </a:solidFill>
                <a:latin typeface="Arial" panose="020B0604020202020204" pitchFamily="34" charset="0"/>
              </a:rPr>
              <a:t> </a:t>
            </a:r>
            <a:endParaRPr lang="en-GB" sz="2800" dirty="0">
              <a:solidFill>
                <a:srgbClr val="000000"/>
              </a:solidFill>
              <a:latin typeface="Segoe UI" panose="020B0502040204020203" pitchFamily="34" charset="0"/>
            </a:endParaRPr>
          </a:p>
          <a:p>
            <a:pPr fontAlgn="base"/>
            <a:r>
              <a:rPr lang="en-GB" sz="2800" dirty="0">
                <a:solidFill>
                  <a:srgbClr val="000000"/>
                </a:solidFill>
                <a:latin typeface="Arial" panose="020B0604020202020204" pitchFamily="34" charset="0"/>
              </a:rPr>
              <a:t> </a:t>
            </a:r>
            <a:endParaRPr lang="en-GB" sz="2800" dirty="0">
              <a:solidFill>
                <a:srgbClr val="000000"/>
              </a:solidFill>
              <a:latin typeface="Segoe UI" panose="020B0502040204020203" pitchFamily="34" charset="0"/>
            </a:endParaRPr>
          </a:p>
          <a:p>
            <a:pPr fontAlgn="base"/>
            <a:r>
              <a:rPr lang="en-GB" sz="2800" dirty="0">
                <a:solidFill>
                  <a:srgbClr val="000000"/>
                </a:solidFill>
                <a:latin typeface="Arial" panose="020B0604020202020204" pitchFamily="34" charset="0"/>
              </a:rPr>
              <a:t> </a:t>
            </a:r>
            <a:endParaRPr lang="en-GB" sz="2800" dirty="0">
              <a:solidFill>
                <a:srgbClr val="000000"/>
              </a:solidFill>
              <a:latin typeface="Segoe UI" panose="020B0502040204020203" pitchFamily="34" charset="0"/>
            </a:endParaRPr>
          </a:p>
          <a:p>
            <a:pPr fontAlgn="base"/>
            <a:r>
              <a:rPr lang="en-GB" sz="2800" b="1" dirty="0">
                <a:solidFill>
                  <a:srgbClr val="FF0000"/>
                </a:solidFill>
                <a:latin typeface="Arial" panose="020B0604020202020204" pitchFamily="34" charset="0"/>
              </a:rPr>
              <a:t>Red Pen:</a:t>
            </a:r>
            <a:r>
              <a:rPr lang="en-GB" sz="2800" b="1">
                <a:solidFill>
                  <a:srgbClr val="FF0000"/>
                </a:solidFill>
                <a:latin typeface="Arial" panose="020B0604020202020204" pitchFamily="34" charset="0"/>
              </a:rPr>
              <a:t> </a:t>
            </a:r>
            <a:r>
              <a:rPr lang="en-GB" sz="2800" dirty="0" smtClean="0">
                <a:solidFill>
                  <a:srgbClr val="FF0000"/>
                </a:solidFill>
                <a:latin typeface="Arial" panose="020B0604020202020204" pitchFamily="34" charset="0"/>
              </a:rPr>
              <a:t>D</a:t>
            </a:r>
            <a:r>
              <a:rPr lang="en-GB" sz="2800" smtClean="0">
                <a:solidFill>
                  <a:srgbClr val="FF0000"/>
                </a:solidFill>
                <a:latin typeface="Arial" panose="020B0604020202020204" pitchFamily="34" charset="0"/>
              </a:rPr>
              <a:t>o </a:t>
            </a:r>
            <a:r>
              <a:rPr lang="en-GB" sz="2800" dirty="0">
                <a:solidFill>
                  <a:srgbClr val="FF0000"/>
                </a:solidFill>
                <a:latin typeface="Arial" panose="020B0604020202020204" pitchFamily="34" charset="0"/>
              </a:rPr>
              <a:t>you think the source of happiness lies in your mind or in the things that you have, such as family, friends, possessions etc.? Explain your reasoning</a:t>
            </a:r>
            <a:endParaRPr lang="en-GB" sz="2800"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33220688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14</TotalTime>
  <Words>168</Words>
  <Application>Microsoft Office PowerPoint</Application>
  <PresentationFormat>Widescreen</PresentationFormat>
  <Paragraphs>21</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Cambria</vt:lpstr>
      <vt:lpstr>Segoe UI</vt:lpstr>
      <vt:lpstr>Trebuchet MS</vt:lpstr>
      <vt:lpstr>Wingdings 3</vt:lpstr>
      <vt:lpstr>WordVisiCarriageReturn_MSFontService</vt:lpstr>
      <vt:lpstr>Facet</vt:lpstr>
      <vt:lpstr>To understand beliefs and teachings.  To understand practices and lifestyles. To understand values.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 understand beliefs and teachings.  To understand practices and lifestyles. To understand values. </dc:title>
  <dc:creator>Rachael Norman</dc:creator>
  <cp:lastModifiedBy>Rachael Norman</cp:lastModifiedBy>
  <cp:revision>1</cp:revision>
  <dcterms:created xsi:type="dcterms:W3CDTF">2022-01-26T16:21:45Z</dcterms:created>
  <dcterms:modified xsi:type="dcterms:W3CDTF">2022-01-26T16:36:10Z</dcterms:modified>
</cp:coreProperties>
</file>