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14" r:id="rId12"/>
    <p:sldId id="297" r:id="rId13"/>
    <p:sldId id="298" r:id="rId14"/>
    <p:sldId id="311" r:id="rId15"/>
    <p:sldId id="299" r:id="rId16"/>
    <p:sldId id="300" r:id="rId17"/>
    <p:sldId id="308" r:id="rId18"/>
    <p:sldId id="304" r:id="rId19"/>
    <p:sldId id="309" r:id="rId20"/>
    <p:sldId id="310" r:id="rId21"/>
    <p:sldId id="301" r:id="rId22"/>
    <p:sldId id="312" r:id="rId23"/>
    <p:sldId id="313" r:id="rId24"/>
    <p:sldId id="30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4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10" Type="http://schemas.openxmlformats.org/officeDocument/2006/relationships/image" Target="../media/image23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6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6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3.png"/><Relationship Id="rId10" Type="http://schemas.openxmlformats.org/officeDocument/2006/relationships/image" Target="../media/image35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6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10" Type="http://schemas.openxmlformats.org/officeDocument/2006/relationships/image" Target="../media/image40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1682" y="2342062"/>
            <a:ext cx="671227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824089" y="406400"/>
                <a:ext cx="6419258" cy="71451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 smtClean="0"/>
                  <a:t>Let’s recap what we learnt last week. </a:t>
                </a:r>
              </a:p>
              <a:p>
                <a:r>
                  <a:rPr lang="en-GB" sz="3200" dirty="0" smtClean="0"/>
                  <a:t>Can you find:</a:t>
                </a:r>
              </a:p>
              <a:p>
                <a:endParaRPr lang="en-GB" sz="3200" dirty="0"/>
              </a:p>
              <a:p>
                <a:pPr marL="342900" indent="-342900">
                  <a:lnSpc>
                    <a:spcPct val="200000"/>
                  </a:lnSpc>
                  <a:buAutoNum type="arabicParenR"/>
                </a:pP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     </m:t>
                    </m:r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 24</m:t>
                    </m:r>
                  </m:oMath>
                </a14:m>
                <a:endParaRPr lang="en-GB" sz="3200" b="0" dirty="0" smtClean="0"/>
              </a:p>
              <a:p>
                <a:pPr marL="342900" indent="-342900">
                  <a:lnSpc>
                    <a:spcPct val="200000"/>
                  </a:lnSpc>
                  <a:buFontTx/>
                  <a:buAutoNum type="arabicParenR"/>
                </a:pP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     </m:t>
                    </m:r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sz="3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GB" sz="3200" i="1">
                        <a:latin typeface="Cambria Math" panose="02040503050406030204" pitchFamily="18" charset="0"/>
                      </a:rPr>
                      <m:t> 16</m:t>
                    </m:r>
                  </m:oMath>
                </a14:m>
                <a:endParaRPr lang="en-GB" sz="3200" dirty="0" smtClean="0"/>
              </a:p>
              <a:p>
                <a:pPr marL="342900" indent="-342900">
                  <a:lnSpc>
                    <a:spcPct val="200000"/>
                  </a:lnSpc>
                  <a:buFontTx/>
                  <a:buAutoNum type="arabicParenR"/>
                </a:pP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     </m:t>
                    </m:r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3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GB" sz="3200" i="1">
                        <a:latin typeface="Cambria Math" panose="02040503050406030204" pitchFamily="18" charset="0"/>
                      </a:rPr>
                      <m:t> 99</m:t>
                    </m:r>
                  </m:oMath>
                </a14:m>
                <a:endParaRPr lang="en-GB" sz="3200" dirty="0"/>
              </a:p>
              <a:p>
                <a:endParaRPr lang="en-GB" dirty="0"/>
              </a:p>
              <a:p>
                <a:pPr marL="342900" indent="-342900">
                  <a:buAutoNum type="arabicParenR"/>
                </a:pPr>
                <a:endParaRPr lang="en-GB" b="0" dirty="0" smtClean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089" y="406400"/>
                <a:ext cx="6419258" cy="7145161"/>
              </a:xfrm>
              <a:prstGeom prst="rect">
                <a:avLst/>
              </a:prstGeom>
              <a:blipFill>
                <a:blip r:embed="rId2"/>
                <a:stretch>
                  <a:fillRect l="-2374" t="-1109" r="-15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4485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Complete the bar models.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part-whole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	What is half of 70?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893" y="3022190"/>
            <a:ext cx="2077898" cy="20801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96493" y="3022190"/>
            <a:ext cx="2077898" cy="20801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846952" y="3151346"/>
            <a:ext cx="120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5716427" y="4347256"/>
            <a:ext cx="120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4635" y="4254954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35" y="4254954"/>
                <a:ext cx="602317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44933" y="3070993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933" y="3070993"/>
                <a:ext cx="60231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542037"/>
              </p:ext>
            </p:extLst>
          </p:nvPr>
        </p:nvGraphicFramePr>
        <p:xfrm>
          <a:off x="1341120" y="1083489"/>
          <a:ext cx="1989910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4955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994955">
                  <a:extLst>
                    <a:ext uri="{9D8B030D-6E8A-4147-A177-3AD203B41FA5}">
                      <a16:colId xmlns:a16="http://schemas.microsoft.com/office/drawing/2014/main" val="1266727753"/>
                    </a:ext>
                  </a:extLst>
                </a:gridCol>
              </a:tblGrid>
              <a:tr h="437969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118737"/>
              </p:ext>
            </p:extLst>
          </p:nvPr>
        </p:nvGraphicFramePr>
        <p:xfrm>
          <a:off x="3675114" y="1083488"/>
          <a:ext cx="2030428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5214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1015214">
                  <a:extLst>
                    <a:ext uri="{9D8B030D-6E8A-4147-A177-3AD203B41FA5}">
                      <a16:colId xmlns:a16="http://schemas.microsoft.com/office/drawing/2014/main" val="1266727753"/>
                    </a:ext>
                  </a:extLst>
                </a:gridCol>
              </a:tblGrid>
              <a:tr h="404219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98275"/>
              </p:ext>
            </p:extLst>
          </p:nvPr>
        </p:nvGraphicFramePr>
        <p:xfrm>
          <a:off x="6049626" y="1083489"/>
          <a:ext cx="2030428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607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1853727362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3017249320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3371278647"/>
                    </a:ext>
                  </a:extLst>
                </a:gridCol>
              </a:tblGrid>
              <a:tr h="404219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Complete the bar models.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part-whole models.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	What is half of 70?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893" y="3022190"/>
            <a:ext cx="2077898" cy="20801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96493" y="3022190"/>
            <a:ext cx="2077898" cy="20801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846952" y="3151346"/>
            <a:ext cx="120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5716427" y="4347256"/>
            <a:ext cx="120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4635" y="4254954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35" y="4254954"/>
                <a:ext cx="60231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44933" y="3070993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933" y="3070993"/>
                <a:ext cx="602317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542037"/>
              </p:ext>
            </p:extLst>
          </p:nvPr>
        </p:nvGraphicFramePr>
        <p:xfrm>
          <a:off x="1341120" y="1083489"/>
          <a:ext cx="1989910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4955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994955">
                  <a:extLst>
                    <a:ext uri="{9D8B030D-6E8A-4147-A177-3AD203B41FA5}">
                      <a16:colId xmlns:a16="http://schemas.microsoft.com/office/drawing/2014/main" val="1266727753"/>
                    </a:ext>
                  </a:extLst>
                </a:gridCol>
              </a:tblGrid>
              <a:tr h="437969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118737"/>
              </p:ext>
            </p:extLst>
          </p:nvPr>
        </p:nvGraphicFramePr>
        <p:xfrm>
          <a:off x="3675114" y="1083488"/>
          <a:ext cx="2030428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5214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1015214">
                  <a:extLst>
                    <a:ext uri="{9D8B030D-6E8A-4147-A177-3AD203B41FA5}">
                      <a16:colId xmlns:a16="http://schemas.microsoft.com/office/drawing/2014/main" val="1266727753"/>
                    </a:ext>
                  </a:extLst>
                </a:gridCol>
              </a:tblGrid>
              <a:tr h="404219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9898"/>
              </p:ext>
            </p:extLst>
          </p:nvPr>
        </p:nvGraphicFramePr>
        <p:xfrm>
          <a:off x="6049626" y="1083489"/>
          <a:ext cx="2030428" cy="895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607">
                  <a:extLst>
                    <a:ext uri="{9D8B030D-6E8A-4147-A177-3AD203B41FA5}">
                      <a16:colId xmlns:a16="http://schemas.microsoft.com/office/drawing/2014/main" val="1005258570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2215166579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1266727753"/>
                    </a:ext>
                  </a:extLst>
                </a:gridCol>
                <a:gridCol w="507607">
                  <a:extLst>
                    <a:ext uri="{9D8B030D-6E8A-4147-A177-3AD203B41FA5}">
                      <a16:colId xmlns:a16="http://schemas.microsoft.com/office/drawing/2014/main" val="3857220660"/>
                    </a:ext>
                  </a:extLst>
                </a:gridCol>
              </a:tblGrid>
              <a:tr h="404219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743879"/>
                  </a:ext>
                </a:extLst>
              </a:tr>
              <a:tr h="437969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6530942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587927" y="1494438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5</a:t>
            </a:r>
            <a:r>
              <a:rPr lang="en-GB" sz="2800" dirty="0" smtClean="0">
                <a:solidFill>
                  <a:srgbClr val="002060"/>
                </a:solidFill>
              </a:rPr>
              <a:t>0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68552" y="1494438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5</a:t>
            </a:r>
            <a:r>
              <a:rPr lang="en-GB" sz="2800" dirty="0" smtClean="0">
                <a:solidFill>
                  <a:srgbClr val="002060"/>
                </a:solidFill>
              </a:rPr>
              <a:t>0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09850" y="1495356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25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90475" y="1495356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25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29494" y="1504241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2</a:t>
            </a:r>
            <a:r>
              <a:rPr lang="en-GB" sz="2800" dirty="0" smtClean="0">
                <a:solidFill>
                  <a:srgbClr val="002060"/>
                </a:solidFill>
              </a:rPr>
              <a:t>5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08041" y="1504241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2</a:t>
            </a:r>
            <a:r>
              <a:rPr lang="en-GB" sz="2800" dirty="0" smtClean="0">
                <a:solidFill>
                  <a:srgbClr val="002060"/>
                </a:solidFill>
              </a:rPr>
              <a:t>5</a:t>
            </a:r>
            <a:endParaRPr lang="en-GB" sz="28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434173" y="4254954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2060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2060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4173" y="4254954"/>
                <a:ext cx="602317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59699" y="3059044"/>
                <a:ext cx="60231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2060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2060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699" y="3059044"/>
                <a:ext cx="602317" cy="76937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4430268" y="5278399"/>
            <a:ext cx="860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35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52608" y="1514962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2</a:t>
            </a:r>
            <a:r>
              <a:rPr lang="en-GB" sz="2800" dirty="0" smtClean="0">
                <a:solidFill>
                  <a:srgbClr val="002060"/>
                </a:solidFill>
              </a:rPr>
              <a:t>5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31155" y="1514962"/>
            <a:ext cx="55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2</a:t>
            </a:r>
            <a:r>
              <a:rPr lang="en-GB" sz="2800" dirty="0" smtClean="0">
                <a:solidFill>
                  <a:srgbClr val="002060"/>
                </a:solidFill>
              </a:rPr>
              <a:t>5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29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155" y="3736686"/>
            <a:ext cx="939574" cy="14427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8218">
            <a:off x="7138436" y="3865874"/>
            <a:ext cx="939574" cy="1488855"/>
          </a:xfrm>
          <a:prstGeom prst="rect">
            <a:avLst/>
          </a:prstGeom>
        </p:spPr>
      </p:pic>
      <p:sp>
        <p:nvSpPr>
          <p:cNvPr id="4" name="Flowchart: Extract 3"/>
          <p:cNvSpPr/>
          <p:nvPr/>
        </p:nvSpPr>
        <p:spPr>
          <a:xfrm rot="2203583">
            <a:off x="6696789" y="4368243"/>
            <a:ext cx="449729" cy="484114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71231" y="490603"/>
                <a:ext cx="7122269" cy="4616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Tiny is at a birthday party.</a:t>
                </a:r>
              </a:p>
              <a:p>
                <a:r>
                  <a:rPr lang="en-GB" sz="2800" dirty="0" smtClean="0"/>
                  <a:t>There are 15 balloons.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of the balloons are red. The rest are green.</a:t>
                </a:r>
              </a:p>
              <a:p>
                <a:endParaRPr lang="en-GB" sz="1050" dirty="0"/>
              </a:p>
              <a:p>
                <a:r>
                  <a:rPr lang="en-GB" sz="2800" dirty="0" smtClean="0"/>
                  <a:t>How many balloons are green?</a:t>
                </a:r>
              </a:p>
              <a:p>
                <a:endParaRPr lang="en-GB" sz="2400" dirty="0" smtClean="0"/>
              </a:p>
              <a:p>
                <a:endParaRPr lang="en-GB" sz="2400" dirty="0" smtClean="0"/>
              </a:p>
              <a:p>
                <a:endParaRPr lang="en-GB" sz="2400" dirty="0"/>
              </a:p>
              <a:p>
                <a:endParaRPr lang="en-GB" sz="2400" dirty="0" smtClean="0"/>
              </a:p>
              <a:p>
                <a:endParaRPr lang="en-GB" sz="2800" dirty="0" smtClean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231" y="490603"/>
                <a:ext cx="7122269" cy="4616585"/>
              </a:xfrm>
              <a:prstGeom prst="rect">
                <a:avLst/>
              </a:prstGeom>
              <a:blipFill>
                <a:blip r:embed="rId7"/>
                <a:stretch>
                  <a:fillRect l="-1798" t="-11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9971" y="457112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62815" y="599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37238"/>
              </p:ext>
            </p:extLst>
          </p:nvPr>
        </p:nvGraphicFramePr>
        <p:xfrm>
          <a:off x="1371830" y="3476566"/>
          <a:ext cx="5099025" cy="6779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9805">
                  <a:extLst>
                    <a:ext uri="{9D8B030D-6E8A-4147-A177-3AD203B41FA5}">
                      <a16:colId xmlns:a16="http://schemas.microsoft.com/office/drawing/2014/main" val="1857940230"/>
                    </a:ext>
                  </a:extLst>
                </a:gridCol>
                <a:gridCol w="1019805">
                  <a:extLst>
                    <a:ext uri="{9D8B030D-6E8A-4147-A177-3AD203B41FA5}">
                      <a16:colId xmlns:a16="http://schemas.microsoft.com/office/drawing/2014/main" val="2636829681"/>
                    </a:ext>
                  </a:extLst>
                </a:gridCol>
                <a:gridCol w="1019805">
                  <a:extLst>
                    <a:ext uri="{9D8B030D-6E8A-4147-A177-3AD203B41FA5}">
                      <a16:colId xmlns:a16="http://schemas.microsoft.com/office/drawing/2014/main" val="2782074436"/>
                    </a:ext>
                  </a:extLst>
                </a:gridCol>
                <a:gridCol w="1019805">
                  <a:extLst>
                    <a:ext uri="{9D8B030D-6E8A-4147-A177-3AD203B41FA5}">
                      <a16:colId xmlns:a16="http://schemas.microsoft.com/office/drawing/2014/main" val="3273833096"/>
                    </a:ext>
                  </a:extLst>
                </a:gridCol>
                <a:gridCol w="1019805">
                  <a:extLst>
                    <a:ext uri="{9D8B030D-6E8A-4147-A177-3AD203B41FA5}">
                      <a16:colId xmlns:a16="http://schemas.microsoft.com/office/drawing/2014/main" val="23458748"/>
                    </a:ext>
                  </a:extLst>
                </a:gridCol>
              </a:tblGrid>
              <a:tr h="6779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5241118"/>
                  </a:ext>
                </a:extLst>
              </a:tr>
            </a:tbl>
          </a:graphicData>
        </a:graphic>
      </p:graphicFrame>
      <p:sp>
        <p:nvSpPr>
          <p:cNvPr id="12" name="Left Brace 11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5400000">
            <a:off x="3742871" y="709395"/>
            <a:ext cx="356940" cy="509902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3634204" y="2622594"/>
            <a:ext cx="8483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15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1371827" y="3476566"/>
            <a:ext cx="3060000" cy="677932"/>
          </a:xfrm>
          <a:prstGeom prst="rect">
            <a:avLst/>
          </a:prstGeom>
          <a:solidFill>
            <a:srgbClr val="FF00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430268" y="3472708"/>
            <a:ext cx="2040586" cy="677932"/>
          </a:xfrm>
          <a:prstGeom prst="rect">
            <a:avLst/>
          </a:prstGeom>
          <a:solidFill>
            <a:schemeClr val="accent6">
              <a:lumMod val="75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eft Brace 15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16200000">
            <a:off x="5265932" y="3429553"/>
            <a:ext cx="370820" cy="203902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5279770" y="4610300"/>
            <a:ext cx="8483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228099" y="4848606"/>
                <a:ext cx="377516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3</a:t>
                </a:r>
              </a:p>
              <a:p>
                <a:r>
                  <a:rPr lang="en-GB" sz="2800" dirty="0" smtClean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6</a:t>
                </a:r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099" y="4848606"/>
                <a:ext cx="3775166" cy="954107"/>
              </a:xfrm>
              <a:prstGeom prst="rect">
                <a:avLst/>
              </a:prstGeom>
              <a:blipFill>
                <a:blip r:embed="rId9"/>
                <a:stretch>
                  <a:fillRect l="-3226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688830" y="3553922"/>
            <a:ext cx="38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2727685" y="3553922"/>
            <a:ext cx="38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3766540" y="3553922"/>
            <a:ext cx="38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805395" y="3553922"/>
            <a:ext cx="38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5844250" y="3553922"/>
            <a:ext cx="38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053409" y="5264088"/>
            <a:ext cx="338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6 balloons are green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655" y="4458065"/>
            <a:ext cx="1806622" cy="14852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 animBg="1"/>
      <p:bldP spid="13" grpId="0"/>
      <p:bldP spid="14" grpId="0" animBg="1"/>
      <p:bldP spid="15" grpId="0" animBg="1"/>
      <p:bldP spid="16" grpId="0" animBg="1"/>
      <p:bldP spid="17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71231" y="490603"/>
            <a:ext cx="712226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Tiny asked the children which drink they would like.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What fraction of the children chose lemonade?</a:t>
            </a:r>
          </a:p>
          <a:p>
            <a:r>
              <a:rPr lang="en-GB" sz="2800" dirty="0" smtClean="0"/>
              <a:t>What else can you find out?</a:t>
            </a:r>
          </a:p>
          <a:p>
            <a:endParaRPr lang="en-GB" sz="2800" dirty="0" smtClean="0"/>
          </a:p>
          <a:p>
            <a:r>
              <a:rPr lang="en-GB" sz="2800" dirty="0" smtClean="0"/>
              <a:t> </a:t>
            </a:r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800" dirty="0" smtClean="0"/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756" y="786664"/>
            <a:ext cx="939574" cy="14427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8218">
            <a:off x="7043037" y="915852"/>
            <a:ext cx="939574" cy="1488855"/>
          </a:xfrm>
          <a:prstGeom prst="rect">
            <a:avLst/>
          </a:prstGeom>
        </p:spPr>
      </p:pic>
      <p:sp>
        <p:nvSpPr>
          <p:cNvPr id="4" name="Flowchart: Extract 3"/>
          <p:cNvSpPr/>
          <p:nvPr/>
        </p:nvSpPr>
        <p:spPr>
          <a:xfrm rot="2203583">
            <a:off x="6601390" y="1418221"/>
            <a:ext cx="449729" cy="484114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348" y="5186988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30192" y="53296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297909"/>
              </p:ext>
            </p:extLst>
          </p:nvPr>
        </p:nvGraphicFramePr>
        <p:xfrm>
          <a:off x="910045" y="1426780"/>
          <a:ext cx="4114802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7401">
                  <a:extLst>
                    <a:ext uri="{9D8B030D-6E8A-4147-A177-3AD203B41FA5}">
                      <a16:colId xmlns:a16="http://schemas.microsoft.com/office/drawing/2014/main" val="3569892692"/>
                    </a:ext>
                  </a:extLst>
                </a:gridCol>
                <a:gridCol w="2057401">
                  <a:extLst>
                    <a:ext uri="{9D8B030D-6E8A-4147-A177-3AD203B41FA5}">
                      <a16:colId xmlns:a16="http://schemas.microsoft.com/office/drawing/2014/main" val="38914387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Drink</a:t>
                      </a:r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Tally</a:t>
                      </a:r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770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Orange juice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59299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Blackcurrant juice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9327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Lemonade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4735156"/>
                  </a:ext>
                </a:extLst>
              </a:tr>
            </a:tbl>
          </a:graphicData>
        </a:graphic>
      </p:graphicFrame>
      <p:cxnSp>
        <p:nvCxnSpPr>
          <p:cNvPr id="25" name="Straight Connector 24"/>
          <p:cNvCxnSpPr/>
          <p:nvPr/>
        </p:nvCxnSpPr>
        <p:spPr>
          <a:xfrm>
            <a:off x="3664158" y="2211277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755599" y="2211277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847040" y="2211277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938481" y="2211277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596780" y="2229422"/>
            <a:ext cx="35705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103944" y="2211277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655451" y="2589143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755599" y="2589143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855748" y="2589143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664161" y="1860526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764309" y="1860526"/>
            <a:ext cx="0" cy="2818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35788" y="4311129"/>
            <a:ext cx="4324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3 children chose lemonade.</a:t>
            </a:r>
            <a:endParaRPr lang="en-GB" sz="28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353798" y="4107131"/>
                <a:ext cx="800458" cy="8624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solidFill>
                              <a:srgbClr val="002060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solidFill>
                              <a:srgbClr val="002060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dirty="0" smtClean="0">
                    <a:solidFill>
                      <a:srgbClr val="002060"/>
                    </a:solidFill>
                  </a:rPr>
                  <a:t> </a:t>
                </a:r>
                <a:endParaRPr lang="en-GB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798" y="4107131"/>
                <a:ext cx="800458" cy="86241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5400201" y="4630946"/>
            <a:ext cx="528514" cy="5299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5477633" y="4620434"/>
            <a:ext cx="528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330" y="1510740"/>
            <a:ext cx="1688418" cy="13880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835788" y="4789426"/>
                <a:ext cx="43241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rgbClr val="002060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rgbClr val="002060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rgbClr val="002060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2060"/>
                    </a:solidFill>
                  </a:rPr>
                  <a:t> 11</a:t>
                </a:r>
                <a:endParaRPr lang="en-GB" sz="28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788" y="4789426"/>
                <a:ext cx="4324106" cy="523220"/>
              </a:xfrm>
              <a:prstGeom prst="rect">
                <a:avLst/>
              </a:prstGeom>
              <a:blipFill>
                <a:blip r:embed="rId10"/>
                <a:stretch>
                  <a:fillRect l="-282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5978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38" grpId="0"/>
      <p:bldP spid="39" grpId="0"/>
      <p:bldP spid="40" grpId="0" animBg="1"/>
      <p:bldP spid="40" grpId="1" animBg="1"/>
      <p:bldP spid="41" grpId="0"/>
      <p:bldP spid="41" grpId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091" y="16241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4477" y="17668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6299" y="334776"/>
            <a:ext cx="7027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Ron and Mo have £1 and 70p to spend at the shop.</a:t>
            </a:r>
          </a:p>
          <a:p>
            <a:r>
              <a:rPr lang="en-GB" sz="2400" dirty="0" smtClean="0"/>
              <a:t>They decide to split it equally.</a:t>
            </a:r>
          </a:p>
          <a:p>
            <a:r>
              <a:rPr lang="en-GB" sz="2400" dirty="0" smtClean="0"/>
              <a:t>How much do they each have to spend?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682" y="4526276"/>
            <a:ext cx="1412761" cy="1722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3" y="2845628"/>
            <a:ext cx="1354538" cy="16535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507" y="1545045"/>
            <a:ext cx="1140943" cy="11409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424" y="1469015"/>
            <a:ext cx="1280569" cy="12765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81" y="1589844"/>
            <a:ext cx="1113881" cy="981462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2056861" y="3024559"/>
            <a:ext cx="3859112" cy="852127"/>
            <a:chOff x="3751767" y="529738"/>
            <a:chExt cx="3859112" cy="852127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751767" y="535036"/>
              <a:ext cx="3743047" cy="846829"/>
            </a:xfrm>
            <a:prstGeom prst="wedgeRoundRectCallout">
              <a:avLst>
                <a:gd name="adj1" fmla="val -60069"/>
                <a:gd name="adj2" fmla="val 15012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67833" y="529738"/>
              <a:ext cx="374304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know that £1 and 70p is 170p so I will halve 170</a:t>
              </a:r>
              <a:endParaRPr lang="en-GB" sz="24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004458" y="4556440"/>
            <a:ext cx="4004584" cy="852127"/>
            <a:chOff x="3751767" y="529738"/>
            <a:chExt cx="3859112" cy="852127"/>
          </a:xfrm>
        </p:grpSpPr>
        <p:sp>
          <p:nvSpPr>
            <p:cNvPr id="16" name="Rounded Rectangular Callout 15"/>
            <p:cNvSpPr/>
            <p:nvPr/>
          </p:nvSpPr>
          <p:spPr>
            <a:xfrm>
              <a:off x="3751767" y="535036"/>
              <a:ext cx="3743047" cy="846829"/>
            </a:xfrm>
            <a:prstGeom prst="wedgeRoundRectCallout">
              <a:avLst>
                <a:gd name="adj1" fmla="val 58239"/>
                <a:gd name="adj2" fmla="val 41236"/>
                <a:gd name="adj3" fmla="val 16667"/>
              </a:avLst>
            </a:prstGeom>
            <a:no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67833" y="529738"/>
              <a:ext cx="374304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halve the value of each coin then find the total.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6299" y="334776"/>
            <a:ext cx="7027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Ron and Mo have £1 and 70p to spend at the shop.</a:t>
            </a:r>
          </a:p>
          <a:p>
            <a:r>
              <a:rPr lang="en-GB" sz="2400" dirty="0" smtClean="0"/>
              <a:t>They decide to split it equally.</a:t>
            </a:r>
          </a:p>
          <a:p>
            <a:r>
              <a:rPr lang="en-GB" sz="2400" dirty="0" smtClean="0"/>
              <a:t>How much do they each have to spend?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729" y="1584577"/>
            <a:ext cx="1354538" cy="16535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217" y="698870"/>
            <a:ext cx="1026261" cy="1026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082" y="658885"/>
            <a:ext cx="1151852" cy="11482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801" y="764686"/>
            <a:ext cx="1001919" cy="88281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2114497" y="1763508"/>
            <a:ext cx="3859112" cy="852127"/>
            <a:chOff x="3751767" y="529738"/>
            <a:chExt cx="3859112" cy="852127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751767" y="535036"/>
              <a:ext cx="3743047" cy="846829"/>
            </a:xfrm>
            <a:prstGeom prst="wedgeRoundRectCallout">
              <a:avLst>
                <a:gd name="adj1" fmla="val -60069"/>
                <a:gd name="adj2" fmla="val 15012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67833" y="529738"/>
              <a:ext cx="374304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know that £1 and 70p is 170p so I will halve 170</a:t>
              </a:r>
              <a:endParaRPr lang="en-GB" sz="2400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90310" y="2902278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170</a:t>
            </a:r>
            <a:endParaRPr lang="en-GB" sz="2800" dirty="0"/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1999714" y="3399372"/>
            <a:ext cx="419860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51676" y="3403168"/>
            <a:ext cx="424292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858132" y="4495693"/>
                <a:ext cx="778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2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132" y="4495693"/>
                <a:ext cx="778672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1521772" y="4084446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2810216" y="4084446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70</a:t>
            </a:r>
            <a:endParaRPr lang="en-GB" sz="2800" dirty="0"/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1442789" y="4547906"/>
            <a:ext cx="419860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220913" y="4577786"/>
            <a:ext cx="424292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34911" y="5266737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  <a:r>
              <a:rPr lang="en-GB" sz="2800" dirty="0" smtClean="0"/>
              <a:t>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444365" y="4476050"/>
                <a:ext cx="778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2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365" y="4476050"/>
                <a:ext cx="778672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3433059" y="5259567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516807" y="3395032"/>
                <a:ext cx="2769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85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6807" y="3395032"/>
                <a:ext cx="2769326" cy="523220"/>
              </a:xfrm>
              <a:prstGeom prst="rect">
                <a:avLst/>
              </a:prstGeom>
              <a:blipFill>
                <a:blip r:embed="rId11"/>
                <a:stretch>
                  <a:fillRect l="-462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519565" y="4046933"/>
            <a:ext cx="376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We will each have 85p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592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6299" y="334776"/>
            <a:ext cx="7027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Ron and Mo have £1 and 70p to spend at the shop.</a:t>
            </a:r>
          </a:p>
          <a:p>
            <a:r>
              <a:rPr lang="en-GB" sz="2400" dirty="0" smtClean="0"/>
              <a:t>They decide to split it equally.</a:t>
            </a:r>
          </a:p>
          <a:p>
            <a:r>
              <a:rPr lang="en-GB" sz="2400" dirty="0" smtClean="0"/>
              <a:t>How much do they each have to spend?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04" y="1794178"/>
            <a:ext cx="1412761" cy="17223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470" y="2887876"/>
            <a:ext cx="1298572" cy="12985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233" y="2822361"/>
            <a:ext cx="1457488" cy="14529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737" y="3005977"/>
            <a:ext cx="1267771" cy="1117057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004458" y="1824342"/>
            <a:ext cx="4004584" cy="852127"/>
            <a:chOff x="3751767" y="529738"/>
            <a:chExt cx="3859112" cy="852127"/>
          </a:xfrm>
        </p:grpSpPr>
        <p:sp>
          <p:nvSpPr>
            <p:cNvPr id="16" name="Rounded Rectangular Callout 15"/>
            <p:cNvSpPr/>
            <p:nvPr/>
          </p:nvSpPr>
          <p:spPr>
            <a:xfrm>
              <a:off x="3751767" y="535036"/>
              <a:ext cx="3743047" cy="846829"/>
            </a:xfrm>
            <a:prstGeom prst="wedgeRoundRectCallout">
              <a:avLst>
                <a:gd name="adj1" fmla="val 58239"/>
                <a:gd name="adj2" fmla="val 41236"/>
                <a:gd name="adj3" fmla="val 16667"/>
              </a:avLst>
            </a:prstGeom>
            <a:no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67833" y="529738"/>
              <a:ext cx="374304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halve the value of each coin then find the total.</a:t>
              </a:r>
              <a:endParaRPr lang="en-GB" sz="2400" dirty="0"/>
            </a:p>
          </p:txBody>
        </p:sp>
      </p:grpSp>
      <p:cxnSp>
        <p:nvCxnSpPr>
          <p:cNvPr id="18" name="Straight Connector 17"/>
          <p:cNvCxnSpPr/>
          <p:nvPr/>
        </p:nvCxnSpPr>
        <p:spPr>
          <a:xfrm flipH="1">
            <a:off x="1320236" y="4182652"/>
            <a:ext cx="419860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72198" y="4186448"/>
            <a:ext cx="424292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42294" y="4867726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130738" y="4867726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669702" y="4170805"/>
            <a:ext cx="419860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321664" y="4174601"/>
            <a:ext cx="424292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191760" y="4855879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25p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4480204" y="4855879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25p</a:t>
            </a:r>
            <a:endParaRPr lang="en-GB" sz="2800" dirty="0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5903556" y="4170805"/>
            <a:ext cx="419860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555518" y="4174601"/>
            <a:ext cx="424292" cy="7448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425614" y="4855879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10p</a:t>
            </a:r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6714058" y="4855879"/>
            <a:ext cx="276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10p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48692" y="5549004"/>
                <a:ext cx="33408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85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692" y="5549004"/>
                <a:ext cx="3340869" cy="523220"/>
              </a:xfrm>
              <a:prstGeom prst="rect">
                <a:avLst/>
              </a:prstGeom>
              <a:blipFill>
                <a:blip r:embed="rId9"/>
                <a:stretch>
                  <a:fillRect l="-38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229429" y="5547999"/>
            <a:ext cx="376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We will each have 85p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72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25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– 6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190269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8980" y="20453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6299" y="334776"/>
                <a:ext cx="7027817" cy="1777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Alex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/>
                  <a:t> of her money.</a:t>
                </a:r>
              </a:p>
              <a:p>
                <a:endParaRPr lang="en-GB" sz="2400" dirty="0"/>
              </a:p>
              <a:p>
                <a:r>
                  <a:rPr lang="en-GB" sz="2400" dirty="0" smtClean="0"/>
                  <a:t>She has these coins left.</a:t>
                </a:r>
              </a:p>
              <a:p>
                <a:r>
                  <a:rPr lang="en-GB" sz="2400" dirty="0" smtClean="0"/>
                  <a:t>How much did Alex spend? </a:t>
                </a:r>
                <a:endParaRPr lang="en-GB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99" y="334776"/>
                <a:ext cx="7027817" cy="1777281"/>
              </a:xfrm>
              <a:prstGeom prst="rect">
                <a:avLst/>
              </a:prstGeom>
              <a:blipFill>
                <a:blip r:embed="rId6"/>
                <a:stretch>
                  <a:fillRect l="-1389" b="-72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779" y="607957"/>
            <a:ext cx="1280569" cy="12765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940" y="755516"/>
            <a:ext cx="1113881" cy="9814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6605" y="309120"/>
            <a:ext cx="1306015" cy="1575417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218858"/>
              </p:ext>
            </p:extLst>
          </p:nvPr>
        </p:nvGraphicFramePr>
        <p:xfrm>
          <a:off x="1244594" y="2579957"/>
          <a:ext cx="4757228" cy="6596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9307">
                  <a:extLst>
                    <a:ext uri="{9D8B030D-6E8A-4147-A177-3AD203B41FA5}">
                      <a16:colId xmlns:a16="http://schemas.microsoft.com/office/drawing/2014/main" val="2012505843"/>
                    </a:ext>
                  </a:extLst>
                </a:gridCol>
                <a:gridCol w="1189307">
                  <a:extLst>
                    <a:ext uri="{9D8B030D-6E8A-4147-A177-3AD203B41FA5}">
                      <a16:colId xmlns:a16="http://schemas.microsoft.com/office/drawing/2014/main" val="2733349393"/>
                    </a:ext>
                  </a:extLst>
                </a:gridCol>
                <a:gridCol w="1189307">
                  <a:extLst>
                    <a:ext uri="{9D8B030D-6E8A-4147-A177-3AD203B41FA5}">
                      <a16:colId xmlns:a16="http://schemas.microsoft.com/office/drawing/2014/main" val="3397910993"/>
                    </a:ext>
                  </a:extLst>
                </a:gridCol>
                <a:gridCol w="1189307">
                  <a:extLst>
                    <a:ext uri="{9D8B030D-6E8A-4147-A177-3AD203B41FA5}">
                      <a16:colId xmlns:a16="http://schemas.microsoft.com/office/drawing/2014/main" val="4056516705"/>
                    </a:ext>
                  </a:extLst>
                </a:gridCol>
              </a:tblGrid>
              <a:tr h="6596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272026"/>
                  </a:ext>
                </a:extLst>
              </a:tr>
            </a:tbl>
          </a:graphicData>
        </a:graphic>
      </p:graphicFrame>
      <p:sp>
        <p:nvSpPr>
          <p:cNvPr id="21" name="Left Brace 20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16200000">
            <a:off x="5256295" y="2902588"/>
            <a:ext cx="285498" cy="1205555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4887940" y="3648115"/>
            <a:ext cx="11138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s</a:t>
            </a:r>
            <a:r>
              <a:rPr lang="en-GB" sz="2800" dirty="0" smtClean="0"/>
              <a:t>pent</a:t>
            </a:r>
          </a:p>
          <a:p>
            <a:pPr algn="ctr"/>
            <a:r>
              <a:rPr lang="en-GB" sz="2800" dirty="0"/>
              <a:t>?</a:t>
            </a: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16200000">
            <a:off x="2881380" y="1733227"/>
            <a:ext cx="285499" cy="354427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1896862" y="3689707"/>
            <a:ext cx="22176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l</a:t>
            </a:r>
            <a:r>
              <a:rPr lang="en-GB" sz="2800" dirty="0" smtClean="0"/>
              <a:t>eft</a:t>
            </a:r>
          </a:p>
          <a:p>
            <a:pPr algn="ctr"/>
            <a:r>
              <a:rPr lang="en-GB" sz="2800" dirty="0" smtClean="0"/>
              <a:t>£1 and 50p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17068" y="4786666"/>
                <a:ext cx="39382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£1 and 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50p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068" y="4786666"/>
                <a:ext cx="3938258" cy="523220"/>
              </a:xfrm>
              <a:prstGeom prst="rect">
                <a:avLst/>
              </a:prstGeom>
              <a:blipFill>
                <a:blip r:embed="rId10"/>
                <a:stretch>
                  <a:fillRect l="-30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119826" y="5438567"/>
            <a:ext cx="376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Alex spent 50p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91913" y="2623610"/>
            <a:ext cx="80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2681248" y="2623610"/>
            <a:ext cx="80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3836708" y="2633343"/>
            <a:ext cx="80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5026043" y="2633343"/>
            <a:ext cx="809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694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1" grpId="0" animBg="1"/>
      <p:bldP spid="22" grpId="0"/>
      <p:bldP spid="23" grpId="0" animBg="1"/>
      <p:bldP spid="24" grpId="0"/>
      <p:bldP spid="25" grpId="0"/>
      <p:bldP spid="26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0899" y="528501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69285" y="54277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6299" y="391840"/>
                <a:ext cx="7027817" cy="2517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Eva sets off on a 12 km cycle ride.</a:t>
                </a:r>
              </a:p>
              <a:p>
                <a:r>
                  <a:rPr lang="en-GB" sz="2400" dirty="0" smtClean="0"/>
                  <a:t>She cycles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3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/>
                  <a:t> of the distance and then stops for a rest.</a:t>
                </a:r>
              </a:p>
              <a:p>
                <a:endParaRPr lang="en-GB" sz="2400" dirty="0"/>
              </a:p>
              <a:p>
                <a:r>
                  <a:rPr lang="en-GB" sz="2400" dirty="0" smtClean="0"/>
                  <a:t>She then cycles 3 more km and stops for lunch.</a:t>
                </a:r>
              </a:p>
              <a:p>
                <a:r>
                  <a:rPr lang="en-GB" sz="2400" dirty="0" smtClean="0"/>
                  <a:t>How far does she have left to cycle?</a:t>
                </a:r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99" y="391840"/>
                <a:ext cx="7027817" cy="2517933"/>
              </a:xfrm>
              <a:prstGeom prst="rect">
                <a:avLst/>
              </a:prstGeom>
              <a:blipFill>
                <a:blip r:embed="rId6"/>
                <a:stretch>
                  <a:fillRect l="-1389" t="-1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19826" y="4872741"/>
                <a:ext cx="39382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4</a:t>
                </a:r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826" y="4872741"/>
                <a:ext cx="3938258" cy="523220"/>
              </a:xfrm>
              <a:prstGeom prst="rect">
                <a:avLst/>
              </a:prstGeom>
              <a:blipFill>
                <a:blip r:embed="rId7"/>
                <a:stretch>
                  <a:fillRect l="-32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3678652" y="5438567"/>
            <a:ext cx="500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2060"/>
                </a:solidFill>
              </a:rPr>
              <a:t>Eva still has 5 km to cycle.</a:t>
            </a:r>
            <a:endParaRPr lang="en-GB" sz="28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959" y="1301155"/>
            <a:ext cx="1592852" cy="150874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199270" y="4127863"/>
            <a:ext cx="651484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Left Brace 26">
            <a:extLst>
              <a:ext uri="{FF2B5EF4-FFF2-40B4-BE49-F238E27FC236}">
                <a16:creationId xmlns:a16="http://schemas.microsoft.com/office/drawing/2014/main" id="{EC93A661-9FA3-4FE7-93D6-AC57ECEDEFB3}"/>
              </a:ext>
            </a:extLst>
          </p:cNvPr>
          <p:cNvSpPr/>
          <p:nvPr/>
        </p:nvSpPr>
        <p:spPr>
          <a:xfrm rot="16200000">
            <a:off x="4375258" y="1154764"/>
            <a:ext cx="177278" cy="6500439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549C382-A5A8-41C0-9EDD-EAB72D746F2F}"/>
              </a:ext>
            </a:extLst>
          </p:cNvPr>
          <p:cNvSpPr/>
          <p:nvPr/>
        </p:nvSpPr>
        <p:spPr>
          <a:xfrm>
            <a:off x="2551563" y="4489162"/>
            <a:ext cx="40673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12 km</a:t>
            </a:r>
            <a:endParaRPr lang="en-GB" sz="28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3435531" y="3122023"/>
            <a:ext cx="0" cy="100584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186763" y="2751676"/>
            <a:ext cx="888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rest</a:t>
            </a:r>
            <a:endParaRPr lang="en-GB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625398" y="3100386"/>
            <a:ext cx="0" cy="100584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279518" y="2730039"/>
            <a:ext cx="888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lunch</a:t>
            </a:r>
            <a:endParaRPr lang="en-GB" sz="2400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1213677" y="3903752"/>
            <a:ext cx="223626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469395" y="3903752"/>
            <a:ext cx="111586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4675361" y="3903752"/>
            <a:ext cx="3038755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737976" y="3232806"/>
                <a:ext cx="1183047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of 12</a:t>
                </a:r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7976" y="3232806"/>
                <a:ext cx="1183047" cy="671274"/>
              </a:xfrm>
              <a:prstGeom prst="rect">
                <a:avLst/>
              </a:prstGeom>
              <a:blipFill>
                <a:blip r:embed="rId9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598204" y="3338369"/>
            <a:ext cx="118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 km</a:t>
            </a:r>
            <a:endParaRPr lang="en-GB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5757604" y="3337610"/>
            <a:ext cx="118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? km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159794" y="5427706"/>
                <a:ext cx="39382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7</a:t>
                </a:r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9794" y="5427706"/>
                <a:ext cx="3938258" cy="523220"/>
              </a:xfrm>
              <a:prstGeom prst="rect">
                <a:avLst/>
              </a:prstGeom>
              <a:blipFill>
                <a:blip r:embed="rId10"/>
                <a:stretch>
                  <a:fillRect l="-30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648733" y="4900081"/>
                <a:ext cx="39382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/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5</a:t>
                </a:r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733" y="4900081"/>
                <a:ext cx="3938258" cy="523220"/>
              </a:xfrm>
              <a:prstGeom prst="rect">
                <a:avLst/>
              </a:prstGeom>
              <a:blipFill>
                <a:blip r:embed="rId11"/>
                <a:stretch>
                  <a:fillRect l="-325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1853207" y="3347847"/>
            <a:ext cx="118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  <a:r>
              <a:rPr lang="en-GB" sz="2400" dirty="0" smtClean="0"/>
              <a:t> km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566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0"/>
      <p:bldP spid="26" grpId="0"/>
      <p:bldP spid="27" grpId="0" animBg="1"/>
      <p:bldP spid="28" grpId="0"/>
      <p:bldP spid="14" grpId="0"/>
      <p:bldP spid="30" grpId="0"/>
      <p:bldP spid="37" grpId="0"/>
      <p:bldP spid="37" grpId="1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0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9.4|22.9|21.9|1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8|3|6.6|7.4|5.3|5|2.5|5.9|17.3|3.3|4.2|7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6|3.6|4.8|5.4|2.7|8.3|19.3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2|4.4|10.3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7|0.7|3|6|2.2|2.1|3|3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7|2.6|2.1|2.3|2.1|4.1|6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1|3.6|5.1|5.2|9.8|7.1|12.5|13.5|7.5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6|4.9|3.9|8.1|5.3|1.4|5|1.7|2.6|4.4|2.1|3.3|10.4|5.7|0.8|12|15.8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8586</TotalTime>
  <Words>398</Words>
  <Application>Microsoft Office PowerPoint</Application>
  <PresentationFormat>On-screen Show (4:3)</PresentationFormat>
  <Paragraphs>171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229</cp:revision>
  <dcterms:created xsi:type="dcterms:W3CDTF">2019-07-05T11:02:13Z</dcterms:created>
  <dcterms:modified xsi:type="dcterms:W3CDTF">2021-06-20T15:18:08Z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