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3" r:id="rId2"/>
    <p:sldId id="262" r:id="rId3"/>
    <p:sldId id="269" r:id="rId4"/>
    <p:sldId id="263" r:id="rId5"/>
    <p:sldId id="270" r:id="rId6"/>
    <p:sldId id="256" r:id="rId7"/>
    <p:sldId id="264" r:id="rId8"/>
    <p:sldId id="258" r:id="rId9"/>
    <p:sldId id="259" r:id="rId10"/>
    <p:sldId id="266" r:id="rId11"/>
    <p:sldId id="271" r:id="rId12"/>
    <p:sldId id="267" r:id="rId13"/>
    <p:sldId id="261" r:id="rId14"/>
    <p:sldId id="275" r:id="rId15"/>
    <p:sldId id="276"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2A758A-C95D-4177-A1E8-FEFD7B762DE7}" type="datetimeFigureOut">
              <a:rPr lang="en-GB" smtClean="0"/>
              <a:t>27/02/2022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D9D97E-97FB-48D1-B724-FC3ED7C395A3}" type="slidenum">
              <a:rPr lang="en-GB" smtClean="0"/>
              <a:t>‹#›</a:t>
            </a:fld>
            <a:endParaRPr lang="en-GB"/>
          </a:p>
        </p:txBody>
      </p:sp>
    </p:spTree>
    <p:extLst>
      <p:ext uri="{BB962C8B-B14F-4D97-AF65-F5344CB8AC3E}">
        <p14:creationId xmlns:p14="http://schemas.microsoft.com/office/powerpoint/2010/main" val="1947501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82408AE-C98A-4F5B-915B-70FF37B8B2FB}"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1182074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2408AE-C98A-4F5B-915B-70FF37B8B2FB}"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4069687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2408AE-C98A-4F5B-915B-70FF37B8B2FB}"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679575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82408AE-C98A-4F5B-915B-70FF37B8B2FB}"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1491652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82408AE-C98A-4F5B-915B-70FF37B8B2FB}"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101748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82408AE-C98A-4F5B-915B-70FF37B8B2FB}"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615732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2408AE-C98A-4F5B-915B-70FF37B8B2FB}"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2373721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82408AE-C98A-4F5B-915B-70FF37B8B2FB}"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3069935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82408AE-C98A-4F5B-915B-70FF37B8B2FB}"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31567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2408AE-C98A-4F5B-915B-70FF37B8B2FB}"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3133680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2408AE-C98A-4F5B-915B-70FF37B8B2FB}"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8CA282-2F84-4AAF-9C18-464B8AA8078B}" type="slidenum">
              <a:rPr lang="en-GB" smtClean="0"/>
              <a:t>‹#›</a:t>
            </a:fld>
            <a:endParaRPr lang="en-GB"/>
          </a:p>
        </p:txBody>
      </p:sp>
    </p:spTree>
    <p:extLst>
      <p:ext uri="{BB962C8B-B14F-4D97-AF65-F5344CB8AC3E}">
        <p14:creationId xmlns:p14="http://schemas.microsoft.com/office/powerpoint/2010/main" val="1146139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2408AE-C98A-4F5B-915B-70FF37B8B2FB}" type="datetimeFigureOut">
              <a:rPr lang="en-GB" smtClean="0"/>
              <a:t>27/02/2022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CA282-2F84-4AAF-9C18-464B8AA8078B}" type="slidenum">
              <a:rPr lang="en-GB" smtClean="0"/>
              <a:t>‹#›</a:t>
            </a:fld>
            <a:endParaRPr lang="en-GB"/>
          </a:p>
        </p:txBody>
      </p:sp>
    </p:spTree>
    <p:extLst>
      <p:ext uri="{BB962C8B-B14F-4D97-AF65-F5344CB8AC3E}">
        <p14:creationId xmlns:p14="http://schemas.microsoft.com/office/powerpoint/2010/main" val="4144767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teach/class-clips-video/english-ks1-ks2-how-to-write-a-non-chronological-report/zvbtscw"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5200073" y="1173018"/>
            <a:ext cx="6042234" cy="646331"/>
          </a:xfrm>
          <a:prstGeom prst="rect">
            <a:avLst/>
          </a:prstGeom>
          <a:noFill/>
        </p:spPr>
        <p:txBody>
          <a:bodyPr wrap="square" rtlCol="0">
            <a:spAutoFit/>
          </a:bodyPr>
          <a:lstStyle/>
          <a:p>
            <a:r>
              <a:rPr lang="en-GB" sz="3600" u="sng" dirty="0" smtClean="0">
                <a:latin typeface="Comic Sans MS" panose="030F0702030302020204" pitchFamily="66" charset="0"/>
              </a:rPr>
              <a:t>Monday 28 February 2022</a:t>
            </a:r>
            <a:endParaRPr lang="en-GB" sz="3600" u="sng" dirty="0">
              <a:latin typeface="Comic Sans MS" panose="030F0702030302020204" pitchFamily="66" charset="0"/>
            </a:endParaRPr>
          </a:p>
        </p:txBody>
      </p:sp>
      <p:sp>
        <p:nvSpPr>
          <p:cNvPr id="4" name="TextBox 3"/>
          <p:cNvSpPr txBox="1"/>
          <p:nvPr/>
        </p:nvSpPr>
        <p:spPr>
          <a:xfrm>
            <a:off x="5110480" y="2865120"/>
            <a:ext cx="5516880" cy="2672080"/>
          </a:xfrm>
          <a:prstGeom prst="rect">
            <a:avLst/>
          </a:prstGeom>
          <a:noFill/>
        </p:spPr>
        <p:txBody>
          <a:bodyPr wrap="square" rtlCol="0">
            <a:spAutoFit/>
          </a:bodyPr>
          <a:lstStyle/>
          <a:p>
            <a:endParaRPr lang="en-GB" dirty="0"/>
          </a:p>
        </p:txBody>
      </p:sp>
      <p:sp>
        <p:nvSpPr>
          <p:cNvPr id="5" name="Rectangle 4"/>
          <p:cNvSpPr/>
          <p:nvPr/>
        </p:nvSpPr>
        <p:spPr>
          <a:xfrm>
            <a:off x="5791200" y="2728298"/>
            <a:ext cx="6096000" cy="3108543"/>
          </a:xfrm>
          <a:prstGeom prst="rect">
            <a:avLst/>
          </a:prstGeom>
        </p:spPr>
        <p:txBody>
          <a:bodyPr>
            <a:spAutoFit/>
          </a:bodyPr>
          <a:lstStyle/>
          <a:p>
            <a:pPr fontAlgn="base"/>
            <a:r>
              <a:rPr lang="en-GB" sz="2800" u="sng" dirty="0">
                <a:latin typeface="Comic Sans MS" panose="030F0702030302020204" pitchFamily="66" charset="0"/>
              </a:rPr>
              <a:t>LO: To write with purpose</a:t>
            </a:r>
          </a:p>
          <a:p>
            <a:pPr fontAlgn="base"/>
            <a:r>
              <a:rPr lang="en-GB" sz="2800" dirty="0">
                <a:latin typeface="Comic Sans MS" panose="030F0702030302020204" pitchFamily="66" charset="0"/>
              </a:rPr>
              <a:t> </a:t>
            </a:r>
          </a:p>
          <a:p>
            <a:pPr fontAlgn="base"/>
            <a:r>
              <a:rPr lang="en-GB" sz="2800" u="sng" dirty="0">
                <a:latin typeface="Comic Sans MS" panose="030F0702030302020204" pitchFamily="66" charset="0"/>
              </a:rPr>
              <a:t>To use sentences appropriately</a:t>
            </a:r>
          </a:p>
          <a:p>
            <a:pPr fontAlgn="base"/>
            <a:r>
              <a:rPr lang="en-GB" sz="2800" dirty="0">
                <a:latin typeface="Comic Sans MS" panose="030F0702030302020204" pitchFamily="66" charset="0"/>
              </a:rPr>
              <a:t> </a:t>
            </a:r>
          </a:p>
          <a:p>
            <a:pPr fontAlgn="base"/>
            <a:r>
              <a:rPr lang="en-GB" sz="2800" u="sng" dirty="0">
                <a:latin typeface="Comic Sans MS" panose="030F0702030302020204" pitchFamily="66" charset="0"/>
              </a:rPr>
              <a:t>Organise writing appropriately</a:t>
            </a:r>
          </a:p>
          <a:p>
            <a:pPr fontAlgn="base"/>
            <a:endParaRPr lang="en-GB" sz="2800" u="sng" dirty="0">
              <a:latin typeface="Comic Sans MS" panose="030F0702030302020204" pitchFamily="66" charset="0"/>
            </a:endParaRPr>
          </a:p>
          <a:p>
            <a:pPr fontAlgn="base"/>
            <a:r>
              <a:rPr lang="en-GB" sz="2800" u="sng" dirty="0">
                <a:latin typeface="Comic Sans MS" panose="030F0702030302020204" pitchFamily="66" charset="0"/>
              </a:rPr>
              <a:t>C: Non-chronological report</a:t>
            </a:r>
            <a:endParaRPr lang="en-GB" sz="2800" u="sng" dirty="0">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778" y="1713192"/>
            <a:ext cx="4020935" cy="2569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229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4984" y="230910"/>
            <a:ext cx="11647380" cy="6289964"/>
          </a:xfrm>
          <a:prstGeom prst="rect">
            <a:avLst/>
          </a:prstGeom>
        </p:spPr>
      </p:pic>
    </p:spTree>
    <p:extLst>
      <p:ext uri="{BB962C8B-B14F-4D97-AF65-F5344CB8AC3E}">
        <p14:creationId xmlns:p14="http://schemas.microsoft.com/office/powerpoint/2010/main" val="40546701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2244437" y="1597891"/>
            <a:ext cx="9698182" cy="1200329"/>
          </a:xfrm>
          <a:prstGeom prst="rect">
            <a:avLst/>
          </a:prstGeom>
          <a:noFill/>
        </p:spPr>
        <p:txBody>
          <a:bodyPr wrap="square" rtlCol="0">
            <a:spAutoFit/>
          </a:bodyPr>
          <a:lstStyle/>
          <a:p>
            <a:r>
              <a:rPr lang="en-GB" sz="3600" dirty="0" smtClean="0">
                <a:latin typeface="Comic Sans MS" panose="030F0702030302020204" pitchFamily="66" charset="0"/>
              </a:rPr>
              <a:t>TSP: Can you remember what a non-chronological report is? </a:t>
            </a:r>
            <a:endParaRPr lang="en-GB" sz="3600" dirty="0">
              <a:latin typeface="Comic Sans MS" panose="030F0702030302020204" pitchFamily="66" charset="0"/>
            </a:endParaRPr>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2157" y="3500439"/>
            <a:ext cx="2267252" cy="2244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187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33988" y="462540"/>
            <a:ext cx="6644121" cy="4827746"/>
          </a:xfrm>
          <a:prstGeom prst="rect">
            <a:avLst/>
          </a:prstGeom>
        </p:spPr>
      </p:pic>
      <p:sp>
        <p:nvSpPr>
          <p:cNvPr id="3" name="Rectangle 2"/>
          <p:cNvSpPr/>
          <p:nvPr/>
        </p:nvSpPr>
        <p:spPr>
          <a:xfrm>
            <a:off x="2708768" y="5525715"/>
            <a:ext cx="2581156" cy="369332"/>
          </a:xfrm>
          <a:prstGeom prst="rect">
            <a:avLst/>
          </a:prstGeom>
        </p:spPr>
        <p:txBody>
          <a:bodyPr wrap="none">
            <a:spAutoFit/>
          </a:bodyPr>
          <a:lstStyle/>
          <a:p>
            <a:r>
              <a:rPr lang="en-GB" dirty="0">
                <a:latin typeface="Comic Sans MS" panose="030F0702030302020204" pitchFamily="66" charset="0"/>
              </a:rPr>
              <a:t>Let’s remind ourselves</a:t>
            </a:r>
            <a:endParaRPr lang="en-GB" dirty="0">
              <a:latin typeface="Comic Sans MS" panose="030F0702030302020204" pitchFamily="66" charset="0"/>
            </a:endParaRPr>
          </a:p>
        </p:txBody>
      </p:sp>
      <p:sp>
        <p:nvSpPr>
          <p:cNvPr id="4" name="Rectangle 3"/>
          <p:cNvSpPr/>
          <p:nvPr/>
        </p:nvSpPr>
        <p:spPr>
          <a:xfrm>
            <a:off x="5583118" y="5460938"/>
            <a:ext cx="5366854" cy="369332"/>
          </a:xfrm>
          <a:prstGeom prst="rect">
            <a:avLst/>
          </a:prstGeom>
        </p:spPr>
        <p:txBody>
          <a:bodyPr wrap="none">
            <a:spAutoFit/>
          </a:bodyPr>
          <a:lstStyle/>
          <a:p>
            <a:pPr fontAlgn="base">
              <a:spcAft>
                <a:spcPts val="0"/>
              </a:spcAft>
            </a:pPr>
            <a:r>
              <a:rPr lang="en-US"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3"/>
              </a:rPr>
              <a:t>How to write a non-chronological report - BBC Teach</a:t>
            </a:r>
            <a:endParaRPr lang="en-GB"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652337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16739" y="3001675"/>
            <a:ext cx="2267252" cy="22445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764145" y="1071418"/>
            <a:ext cx="9023928" cy="954107"/>
          </a:xfrm>
          <a:prstGeom prst="rect">
            <a:avLst/>
          </a:prstGeom>
          <a:noFill/>
        </p:spPr>
        <p:txBody>
          <a:bodyPr wrap="square" rtlCol="0">
            <a:spAutoFit/>
          </a:bodyPr>
          <a:lstStyle/>
          <a:p>
            <a:r>
              <a:rPr lang="en-GB" sz="2800" dirty="0" smtClean="0">
                <a:latin typeface="Comic Sans MS" panose="030F0702030302020204" pitchFamily="66" charset="0"/>
              </a:rPr>
              <a:t>Can you recall the features of a non-chronological report?</a:t>
            </a:r>
            <a:endParaRPr lang="en-GB" sz="2800" dirty="0">
              <a:latin typeface="Comic Sans MS" panose="030F0702030302020204" pitchFamily="66" charset="0"/>
            </a:endParaRPr>
          </a:p>
        </p:txBody>
      </p:sp>
    </p:spTree>
    <p:extLst>
      <p:ext uri="{BB962C8B-B14F-4D97-AF65-F5344CB8AC3E}">
        <p14:creationId xmlns:p14="http://schemas.microsoft.com/office/powerpoint/2010/main" val="1769506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1865746" y="861858"/>
            <a:ext cx="8654471" cy="5878532"/>
          </a:xfrm>
          <a:prstGeom prst="rect">
            <a:avLst/>
          </a:prstGeom>
        </p:spPr>
        <p:txBody>
          <a:bodyPr wrap="square">
            <a:spAutoFit/>
          </a:bodyPr>
          <a:lstStyle/>
          <a:p>
            <a:pPr fontAlgn="base"/>
            <a:r>
              <a:rPr lang="en-GB" sz="3200" dirty="0" smtClean="0">
                <a:latin typeface="Comic Sans MS" panose="030F0702030302020204" pitchFamily="66" charset="0"/>
              </a:rPr>
              <a:t>Features of a Non-Chronological Report</a:t>
            </a:r>
          </a:p>
          <a:p>
            <a:pPr fontAlgn="base"/>
            <a:endParaRPr lang="en-GB" sz="3200" dirty="0" smtClean="0">
              <a:latin typeface="Comic Sans MS" panose="030F0702030302020204" pitchFamily="66" charset="0"/>
            </a:endParaRPr>
          </a:p>
          <a:p>
            <a:pPr fontAlgn="base">
              <a:buFont typeface="Arial" panose="020B0604020202020204" pitchFamily="34" charset="0"/>
              <a:buChar char="•"/>
            </a:pPr>
            <a:r>
              <a:rPr lang="en-GB" sz="2400" dirty="0" smtClean="0">
                <a:solidFill>
                  <a:srgbClr val="404040"/>
                </a:solidFill>
                <a:latin typeface="Comic Sans MS" panose="030F0702030302020204" pitchFamily="66" charset="0"/>
              </a:rPr>
              <a:t>- </a:t>
            </a:r>
            <a:r>
              <a:rPr lang="en-GB" sz="2400" dirty="0">
                <a:latin typeface="Comic Sans MS" panose="030F0702030302020204" pitchFamily="66" charset="0"/>
              </a:rPr>
              <a:t>a topic title which covers the whole subject</a:t>
            </a:r>
            <a:r>
              <a:rPr lang="en-US" sz="2400" dirty="0" smtClean="0">
                <a:latin typeface="Comic Sans MS" panose="030F0702030302020204" pitchFamily="66" charset="0"/>
              </a:rPr>
              <a:t>​: The Amazon Rainforest</a:t>
            </a:r>
          </a:p>
          <a:p>
            <a:pPr fontAlgn="base">
              <a:buFont typeface="Arial" panose="020B0604020202020204" pitchFamily="34" charset="0"/>
              <a:buChar char="•"/>
            </a:pPr>
            <a:endParaRPr lang="en-US" sz="2400" dirty="0">
              <a:latin typeface="Comic Sans MS" panose="030F0702030302020204" pitchFamily="66" charset="0"/>
            </a:endParaRPr>
          </a:p>
          <a:p>
            <a:pPr fontAlgn="base">
              <a:buFont typeface="Arial" panose="020B0604020202020204" pitchFamily="34" charset="0"/>
              <a:buChar char="•"/>
            </a:pPr>
            <a:r>
              <a:rPr lang="en-GB" sz="2400" dirty="0">
                <a:latin typeface="Comic Sans MS" panose="030F0702030302020204" pitchFamily="66" charset="0"/>
              </a:rPr>
              <a:t>- a brief introductory paragraph which gives a who/what/where </a:t>
            </a:r>
            <a:r>
              <a:rPr lang="en-GB" sz="2400" dirty="0" smtClean="0">
                <a:latin typeface="Comic Sans MS" panose="030F0702030302020204" pitchFamily="66" charset="0"/>
              </a:rPr>
              <a:t>overview</a:t>
            </a:r>
            <a:r>
              <a:rPr lang="en-US" sz="2400" dirty="0" smtClean="0">
                <a:latin typeface="Comic Sans MS" panose="030F0702030302020204" pitchFamily="66" charset="0"/>
              </a:rPr>
              <a:t>​</a:t>
            </a:r>
            <a:endParaRPr lang="en-US" sz="2400" dirty="0">
              <a:latin typeface="Comic Sans MS" panose="030F0702030302020204" pitchFamily="66" charset="0"/>
            </a:endParaRPr>
          </a:p>
          <a:p>
            <a:pPr fontAlgn="base">
              <a:buFont typeface="Arial" panose="020B0604020202020204" pitchFamily="34" charset="0"/>
              <a:buChar char="•"/>
            </a:pPr>
            <a:r>
              <a:rPr lang="en-GB" sz="2400" dirty="0">
                <a:latin typeface="Comic Sans MS" panose="030F0702030302020204" pitchFamily="66" charset="0"/>
              </a:rPr>
              <a:t>- information grouped into paragraphs, with </a:t>
            </a:r>
            <a:r>
              <a:rPr lang="en-GB" sz="2400" dirty="0">
                <a:solidFill>
                  <a:srgbClr val="FF0000"/>
                </a:solidFill>
                <a:latin typeface="Comic Sans MS" panose="030F0702030302020204" pitchFamily="66" charset="0"/>
              </a:rPr>
              <a:t>sub-headings</a:t>
            </a:r>
            <a:r>
              <a:rPr lang="en-US" sz="2400" dirty="0">
                <a:solidFill>
                  <a:srgbClr val="FF0000"/>
                </a:solidFill>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 individual points supported by extra detail and examples or evidence</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 written in the </a:t>
            </a:r>
            <a:r>
              <a:rPr lang="en-GB" sz="2400" dirty="0">
                <a:solidFill>
                  <a:srgbClr val="FF0000"/>
                </a:solidFill>
                <a:latin typeface="Comic Sans MS" panose="030F0702030302020204" pitchFamily="66" charset="0"/>
              </a:rPr>
              <a:t>present tense</a:t>
            </a:r>
            <a:r>
              <a:rPr lang="en-GB" sz="2400" dirty="0">
                <a:latin typeface="Comic Sans MS" panose="030F0702030302020204" pitchFamily="66" charset="0"/>
              </a:rPr>
              <a:t>, unless the report is historical</a:t>
            </a:r>
            <a:r>
              <a:rPr lang="en-US" sz="2400" dirty="0">
                <a:latin typeface="Comic Sans MS" panose="030F0702030302020204" pitchFamily="66" charset="0"/>
              </a:rPr>
              <a:t>​</a:t>
            </a:r>
          </a:p>
          <a:p>
            <a:pPr fontAlgn="base">
              <a:buFont typeface="Arial" panose="020B0604020202020204" pitchFamily="34" charset="0"/>
              <a:buChar char="•"/>
            </a:pPr>
            <a:r>
              <a:rPr lang="en-GB" sz="2400" dirty="0">
                <a:latin typeface="Comic Sans MS" panose="030F0702030302020204" pitchFamily="66" charset="0"/>
              </a:rPr>
              <a:t>- written in the </a:t>
            </a:r>
            <a:r>
              <a:rPr lang="en-GB" sz="2400" dirty="0">
                <a:solidFill>
                  <a:srgbClr val="FF0000"/>
                </a:solidFill>
                <a:latin typeface="Comic Sans MS" panose="030F0702030302020204" pitchFamily="66" charset="0"/>
              </a:rPr>
              <a:t>third person</a:t>
            </a:r>
            <a:r>
              <a:rPr lang="en-US" sz="2400" dirty="0">
                <a:solidFill>
                  <a:srgbClr val="000000"/>
                </a:solidFill>
                <a:latin typeface="Comic Sans MS" panose="030F0702030302020204" pitchFamily="66" charset="0"/>
              </a:rPr>
              <a:t>​- using pronouns like </a:t>
            </a:r>
            <a:r>
              <a:rPr lang="en-US" sz="2400" dirty="0">
                <a:latin typeface="Comic Sans MS" panose="030F0702030302020204" pitchFamily="66" charset="0"/>
              </a:rPr>
              <a:t>he/she/it or they</a:t>
            </a:r>
          </a:p>
          <a:p>
            <a:pPr fontAlgn="base">
              <a:buFont typeface="Arial" panose="020B0604020202020204" pitchFamily="34" charset="0"/>
              <a:buChar char="•"/>
            </a:pPr>
            <a:r>
              <a:rPr lang="en-GB" sz="2400" dirty="0">
                <a:latin typeface="Comic Sans MS" panose="030F0702030302020204" pitchFamily="66" charset="0"/>
              </a:rPr>
              <a:t>- </a:t>
            </a:r>
            <a:r>
              <a:rPr lang="en-GB" sz="2400" dirty="0">
                <a:solidFill>
                  <a:srgbClr val="FF0000"/>
                </a:solidFill>
                <a:latin typeface="Comic Sans MS" panose="030F0702030302020204" pitchFamily="66" charset="0"/>
              </a:rPr>
              <a:t>formal tone </a:t>
            </a:r>
            <a:endParaRPr lang="en-US"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485079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81195" y="460720"/>
            <a:ext cx="11041351" cy="6217460"/>
          </a:xfrm>
          <a:prstGeom prst="rect">
            <a:avLst/>
          </a:prstGeom>
        </p:spPr>
      </p:pic>
    </p:spTree>
    <p:extLst>
      <p:ext uri="{BB962C8B-B14F-4D97-AF65-F5344CB8AC3E}">
        <p14:creationId xmlns:p14="http://schemas.microsoft.com/office/powerpoint/2010/main" val="3318103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1621" y="519112"/>
            <a:ext cx="8684780" cy="6242824"/>
          </a:xfrm>
          <a:prstGeom prst="rect">
            <a:avLst/>
          </a:prstGeom>
        </p:spPr>
      </p:pic>
    </p:spTree>
    <p:extLst>
      <p:ext uri="{BB962C8B-B14F-4D97-AF65-F5344CB8AC3E}">
        <p14:creationId xmlns:p14="http://schemas.microsoft.com/office/powerpoint/2010/main" val="31289327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14537" y="409575"/>
            <a:ext cx="8339427" cy="6169424"/>
          </a:xfrm>
          <a:prstGeom prst="rect">
            <a:avLst/>
          </a:prstGeom>
        </p:spPr>
      </p:pic>
    </p:spTree>
    <p:extLst>
      <p:ext uri="{BB962C8B-B14F-4D97-AF65-F5344CB8AC3E}">
        <p14:creationId xmlns:p14="http://schemas.microsoft.com/office/powerpoint/2010/main" val="23758845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0436" y="759979"/>
            <a:ext cx="11046691" cy="5769923"/>
          </a:xfrm>
          <a:prstGeom prst="rect">
            <a:avLst/>
          </a:prstGeom>
        </p:spPr>
      </p:pic>
      <p:pic>
        <p:nvPicPr>
          <p:cNvPr id="3" name="Picture 2"/>
          <p:cNvPicPr>
            <a:picLocks noChangeAspect="1"/>
          </p:cNvPicPr>
          <p:nvPr/>
        </p:nvPicPr>
        <p:blipFill>
          <a:blip r:embed="rId3"/>
          <a:stretch>
            <a:fillRect/>
          </a:stretch>
        </p:blipFill>
        <p:spPr>
          <a:xfrm>
            <a:off x="8089178" y="759979"/>
            <a:ext cx="3530167" cy="2314168"/>
          </a:xfrm>
          <a:prstGeom prst="rect">
            <a:avLst/>
          </a:prstGeom>
        </p:spPr>
      </p:pic>
    </p:spTree>
    <p:extLst>
      <p:ext uri="{BB962C8B-B14F-4D97-AF65-F5344CB8AC3E}">
        <p14:creationId xmlns:p14="http://schemas.microsoft.com/office/powerpoint/2010/main" val="611587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1154546" y="942109"/>
            <a:ext cx="10076872" cy="56064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505527" y="1165285"/>
            <a:ext cx="9227127" cy="5262979"/>
          </a:xfrm>
          <a:prstGeom prst="rect">
            <a:avLst/>
          </a:prstGeom>
          <a:noFill/>
        </p:spPr>
        <p:txBody>
          <a:bodyPr wrap="square" rtlCol="0">
            <a:spAutoFit/>
          </a:bodyPr>
          <a:lstStyle/>
          <a:p>
            <a:r>
              <a:rPr lang="en-GB" sz="2400" dirty="0" smtClean="0">
                <a:latin typeface="Comic Sans MS" panose="030F0702030302020204" pitchFamily="66" charset="0"/>
              </a:rPr>
              <a:t>Over the next two weeks, we will be working on the subheadings which we will see on the bubble map on the next slide. </a:t>
            </a:r>
          </a:p>
          <a:p>
            <a:endParaRPr lang="en-GB" sz="2400" dirty="0">
              <a:latin typeface="Comic Sans MS" panose="030F0702030302020204" pitchFamily="66" charset="0"/>
            </a:endParaRPr>
          </a:p>
          <a:p>
            <a:r>
              <a:rPr lang="en-GB" sz="2400" dirty="0" smtClean="0">
                <a:latin typeface="Comic Sans MS" panose="030F0702030302020204" pitchFamily="66" charset="0"/>
              </a:rPr>
              <a:t>In Geography, we have found out and written many facts which we can use in our report. We will be creating bubble maps to help us plan our paragraphs and then writing the paragraphs out using a mixture of simple, complex and compound sentences. We will need to include a variety of conjunctions, adverbial conjunctions, adverbs and fronted adverbials.</a:t>
            </a:r>
          </a:p>
          <a:p>
            <a:endParaRPr lang="en-GB" sz="2400" dirty="0">
              <a:latin typeface="Comic Sans MS" panose="030F0702030302020204" pitchFamily="66" charset="0"/>
            </a:endParaRPr>
          </a:p>
          <a:p>
            <a:r>
              <a:rPr lang="en-GB" sz="2400" dirty="0" smtClean="0">
                <a:latin typeface="Comic Sans MS" panose="030F0702030302020204" pitchFamily="66" charset="0"/>
              </a:rPr>
              <a:t>Once our non-chronological report is complete, will </a:t>
            </a:r>
            <a:r>
              <a:rPr lang="en-GB" sz="2400" dirty="0">
                <a:latin typeface="Comic Sans MS" panose="030F0702030302020204" pitchFamily="66" charset="0"/>
              </a:rPr>
              <a:t>then write it out neatly with pictures and captions for a Year 4 display. </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688298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Oval 1"/>
          <p:cNvSpPr/>
          <p:nvPr/>
        </p:nvSpPr>
        <p:spPr>
          <a:xfrm>
            <a:off x="4331369" y="2646947"/>
            <a:ext cx="2974206" cy="19924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4783755" y="3147461"/>
            <a:ext cx="2184935" cy="830997"/>
          </a:xfrm>
          <a:prstGeom prst="rect">
            <a:avLst/>
          </a:prstGeom>
          <a:noFill/>
        </p:spPr>
        <p:txBody>
          <a:bodyPr wrap="square" rtlCol="0">
            <a:spAutoFit/>
          </a:bodyPr>
          <a:lstStyle/>
          <a:p>
            <a:r>
              <a:rPr lang="en-GB" sz="2400" dirty="0" smtClean="0">
                <a:latin typeface="Comic Sans MS" panose="030F0702030302020204" pitchFamily="66" charset="0"/>
              </a:rPr>
              <a:t>The Amazon Rainforest</a:t>
            </a:r>
            <a:endParaRPr lang="en-GB" sz="2400" dirty="0">
              <a:latin typeface="Comic Sans MS" panose="030F0702030302020204" pitchFamily="66" charset="0"/>
            </a:endParaRPr>
          </a:p>
        </p:txBody>
      </p:sp>
      <p:sp>
        <p:nvSpPr>
          <p:cNvPr id="4" name="TextBox 3"/>
          <p:cNvSpPr txBox="1"/>
          <p:nvPr/>
        </p:nvSpPr>
        <p:spPr>
          <a:xfrm>
            <a:off x="967339" y="837103"/>
            <a:ext cx="3003082" cy="461665"/>
          </a:xfrm>
          <a:prstGeom prst="rect">
            <a:avLst/>
          </a:prstGeom>
          <a:noFill/>
        </p:spPr>
        <p:txBody>
          <a:bodyPr wrap="square" rtlCol="0">
            <a:spAutoFit/>
          </a:bodyPr>
          <a:lstStyle/>
          <a:p>
            <a:r>
              <a:rPr lang="en-GB" sz="2400" dirty="0" smtClean="0">
                <a:latin typeface="Comic Sans MS" panose="030F0702030302020204" pitchFamily="66" charset="0"/>
              </a:rPr>
              <a:t>Introduction</a:t>
            </a:r>
            <a:endParaRPr lang="en-GB" sz="2400" dirty="0">
              <a:latin typeface="Comic Sans MS" panose="030F0702030302020204" pitchFamily="66" charset="0"/>
            </a:endParaRPr>
          </a:p>
        </p:txBody>
      </p:sp>
      <p:sp>
        <p:nvSpPr>
          <p:cNvPr id="5" name="TextBox 4"/>
          <p:cNvSpPr txBox="1"/>
          <p:nvPr/>
        </p:nvSpPr>
        <p:spPr>
          <a:xfrm>
            <a:off x="5953224" y="602647"/>
            <a:ext cx="5168766" cy="830997"/>
          </a:xfrm>
          <a:prstGeom prst="rect">
            <a:avLst/>
          </a:prstGeom>
          <a:noFill/>
        </p:spPr>
        <p:txBody>
          <a:bodyPr wrap="square" rtlCol="0">
            <a:spAutoFit/>
          </a:bodyPr>
          <a:lstStyle/>
          <a:p>
            <a:r>
              <a:rPr lang="en-GB" sz="2400" dirty="0" smtClean="0">
                <a:latin typeface="Comic Sans MS" panose="030F0702030302020204" pitchFamily="66" charset="0"/>
              </a:rPr>
              <a:t>Where in the world is the Amazon Rainforest?</a:t>
            </a:r>
            <a:endParaRPr lang="en-GB" sz="2400" dirty="0">
              <a:latin typeface="Comic Sans MS" panose="030F0702030302020204" pitchFamily="66" charset="0"/>
            </a:endParaRPr>
          </a:p>
        </p:txBody>
      </p:sp>
      <p:sp>
        <p:nvSpPr>
          <p:cNvPr id="6" name="TextBox 5"/>
          <p:cNvSpPr txBox="1"/>
          <p:nvPr/>
        </p:nvSpPr>
        <p:spPr>
          <a:xfrm>
            <a:off x="8402855" y="2733575"/>
            <a:ext cx="3137836" cy="830997"/>
          </a:xfrm>
          <a:prstGeom prst="rect">
            <a:avLst/>
          </a:prstGeom>
          <a:noFill/>
        </p:spPr>
        <p:txBody>
          <a:bodyPr wrap="square" rtlCol="0">
            <a:spAutoFit/>
          </a:bodyPr>
          <a:lstStyle/>
          <a:p>
            <a:r>
              <a:rPr lang="en-GB" sz="2400" dirty="0" smtClean="0">
                <a:latin typeface="Comic Sans MS" panose="030F0702030302020204" pitchFamily="66" charset="0"/>
              </a:rPr>
              <a:t>What is the climate like?</a:t>
            </a:r>
            <a:endParaRPr lang="en-GB" sz="2400" dirty="0">
              <a:latin typeface="Comic Sans MS" panose="030F0702030302020204" pitchFamily="66" charset="0"/>
            </a:endParaRPr>
          </a:p>
        </p:txBody>
      </p:sp>
      <p:sp>
        <p:nvSpPr>
          <p:cNvPr id="7" name="TextBox 6"/>
          <p:cNvSpPr txBox="1"/>
          <p:nvPr/>
        </p:nvSpPr>
        <p:spPr>
          <a:xfrm>
            <a:off x="8840804" y="4380196"/>
            <a:ext cx="3253339" cy="830997"/>
          </a:xfrm>
          <a:prstGeom prst="rect">
            <a:avLst/>
          </a:prstGeom>
          <a:noFill/>
        </p:spPr>
        <p:txBody>
          <a:bodyPr wrap="square" rtlCol="0">
            <a:spAutoFit/>
          </a:bodyPr>
          <a:lstStyle/>
          <a:p>
            <a:r>
              <a:rPr lang="en-GB" sz="2400" dirty="0" smtClean="0">
                <a:latin typeface="Comic Sans MS" panose="030F0702030302020204" pitchFamily="66" charset="0"/>
              </a:rPr>
              <a:t>What animals can you find in the Amazon?</a:t>
            </a:r>
            <a:endParaRPr lang="en-GB" sz="2400" dirty="0">
              <a:latin typeface="Comic Sans MS" panose="030F0702030302020204" pitchFamily="66" charset="0"/>
            </a:endParaRPr>
          </a:p>
        </p:txBody>
      </p:sp>
      <p:sp>
        <p:nvSpPr>
          <p:cNvPr id="8" name="TextBox 7"/>
          <p:cNvSpPr txBox="1"/>
          <p:nvPr/>
        </p:nvSpPr>
        <p:spPr>
          <a:xfrm>
            <a:off x="967339" y="5192630"/>
            <a:ext cx="3542097" cy="830997"/>
          </a:xfrm>
          <a:prstGeom prst="rect">
            <a:avLst/>
          </a:prstGeom>
          <a:noFill/>
        </p:spPr>
        <p:txBody>
          <a:bodyPr wrap="square" rtlCol="0">
            <a:spAutoFit/>
          </a:bodyPr>
          <a:lstStyle/>
          <a:p>
            <a:r>
              <a:rPr lang="en-GB" sz="2400" dirty="0" smtClean="0">
                <a:latin typeface="Comic Sans MS" panose="030F0702030302020204" pitchFamily="66" charset="0"/>
              </a:rPr>
              <a:t>The importance of plants and trees</a:t>
            </a:r>
            <a:endParaRPr lang="en-GB" sz="2400" dirty="0">
              <a:latin typeface="Comic Sans MS" panose="030F0702030302020204" pitchFamily="66" charset="0"/>
            </a:endParaRPr>
          </a:p>
        </p:txBody>
      </p:sp>
      <p:sp>
        <p:nvSpPr>
          <p:cNvPr id="9" name="TextBox 8"/>
          <p:cNvSpPr txBox="1"/>
          <p:nvPr/>
        </p:nvSpPr>
        <p:spPr>
          <a:xfrm>
            <a:off x="693019" y="2762451"/>
            <a:ext cx="2887579" cy="461665"/>
          </a:xfrm>
          <a:prstGeom prst="rect">
            <a:avLst/>
          </a:prstGeom>
          <a:noFill/>
        </p:spPr>
        <p:txBody>
          <a:bodyPr wrap="square" rtlCol="0">
            <a:spAutoFit/>
          </a:bodyPr>
          <a:lstStyle/>
          <a:p>
            <a:r>
              <a:rPr lang="en-GB" sz="2400" dirty="0" smtClean="0">
                <a:latin typeface="Comic Sans MS" panose="030F0702030302020204" pitchFamily="66" charset="0"/>
              </a:rPr>
              <a:t>Did you know?</a:t>
            </a:r>
            <a:endParaRPr lang="en-GB" sz="2400" dirty="0">
              <a:latin typeface="Comic Sans MS" panose="030F0702030302020204" pitchFamily="66" charset="0"/>
            </a:endParaRPr>
          </a:p>
        </p:txBody>
      </p:sp>
      <p:sp>
        <p:nvSpPr>
          <p:cNvPr id="10" name="TextBox 9"/>
          <p:cNvSpPr txBox="1"/>
          <p:nvPr/>
        </p:nvSpPr>
        <p:spPr>
          <a:xfrm>
            <a:off x="5370897" y="5550725"/>
            <a:ext cx="3619099" cy="461665"/>
          </a:xfrm>
          <a:prstGeom prst="rect">
            <a:avLst/>
          </a:prstGeom>
          <a:noFill/>
        </p:spPr>
        <p:txBody>
          <a:bodyPr wrap="square" rtlCol="0">
            <a:spAutoFit/>
          </a:bodyPr>
          <a:lstStyle/>
          <a:p>
            <a:r>
              <a:rPr lang="en-GB" sz="2400" dirty="0" smtClean="0">
                <a:latin typeface="Comic Sans MS" panose="030F0702030302020204" pitchFamily="66" charset="0"/>
              </a:rPr>
              <a:t>Conclusion</a:t>
            </a:r>
            <a:endParaRPr lang="en-GB" sz="2400" dirty="0">
              <a:latin typeface="Comic Sans MS" panose="030F0702030302020204" pitchFamily="66" charset="0"/>
            </a:endParaRPr>
          </a:p>
        </p:txBody>
      </p:sp>
      <p:cxnSp>
        <p:nvCxnSpPr>
          <p:cNvPr id="12" name="Straight Connector 11"/>
          <p:cNvCxnSpPr/>
          <p:nvPr/>
        </p:nvCxnSpPr>
        <p:spPr>
          <a:xfrm>
            <a:off x="3094523" y="1638542"/>
            <a:ext cx="1751797" cy="1141397"/>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V="1">
            <a:off x="6323798" y="1486782"/>
            <a:ext cx="308008" cy="1160165"/>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p:cNvCxnSpPr>
            <a:endCxn id="6" idx="1"/>
          </p:cNvCxnSpPr>
          <p:nvPr/>
        </p:nvCxnSpPr>
        <p:spPr>
          <a:xfrm flipV="1">
            <a:off x="7305575" y="3149074"/>
            <a:ext cx="1097280" cy="152392"/>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p:cNvCxnSpPr>
            <a:endCxn id="2" idx="2"/>
          </p:cNvCxnSpPr>
          <p:nvPr/>
        </p:nvCxnSpPr>
        <p:spPr>
          <a:xfrm>
            <a:off x="2974206" y="3323656"/>
            <a:ext cx="1357163" cy="319506"/>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flipH="1">
            <a:off x="3580598" y="4254366"/>
            <a:ext cx="928838" cy="851823"/>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a:off x="6044665" y="4669139"/>
            <a:ext cx="28876" cy="754323"/>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p:cNvCxnSpPr>
            <a:endCxn id="7" idx="1"/>
          </p:cNvCxnSpPr>
          <p:nvPr/>
        </p:nvCxnSpPr>
        <p:spPr>
          <a:xfrm>
            <a:off x="7089006" y="4226019"/>
            <a:ext cx="1751798" cy="569676"/>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91353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533236" y="1136073"/>
            <a:ext cx="9504219" cy="3108543"/>
          </a:xfrm>
          <a:prstGeom prst="rect">
            <a:avLst/>
          </a:prstGeom>
          <a:noFill/>
        </p:spPr>
        <p:txBody>
          <a:bodyPr wrap="square" rtlCol="0">
            <a:spAutoFit/>
          </a:bodyPr>
          <a:lstStyle/>
          <a:p>
            <a:r>
              <a:rPr lang="en-GB" sz="2800" dirty="0" smtClean="0">
                <a:latin typeface="Comic Sans MS" panose="030F0702030302020204" pitchFamily="66" charset="0"/>
              </a:rPr>
              <a:t>Today we will be working on the introduction to the heading ‘The Amazon Rainforest’.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Remember introductions are short, snappy and briefly describe what we will be reading in the report. Do not add too much detail, as you do not want to repeat yourself. </a:t>
            </a:r>
            <a:endParaRPr lang="en-GB" sz="2800" dirty="0">
              <a:latin typeface="Comic Sans MS" panose="030F0702030302020204" pitchFamily="66" charset="0"/>
            </a:endParaRPr>
          </a:p>
        </p:txBody>
      </p:sp>
    </p:spTree>
    <p:extLst>
      <p:ext uri="{BB962C8B-B14F-4D97-AF65-F5344CB8AC3E}">
        <p14:creationId xmlns:p14="http://schemas.microsoft.com/office/powerpoint/2010/main" val="1381349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TextBox 2"/>
          <p:cNvSpPr txBox="1"/>
          <p:nvPr/>
        </p:nvSpPr>
        <p:spPr>
          <a:xfrm>
            <a:off x="3029527" y="711200"/>
            <a:ext cx="6363855" cy="584775"/>
          </a:xfrm>
          <a:prstGeom prst="rect">
            <a:avLst/>
          </a:prstGeom>
          <a:noFill/>
        </p:spPr>
        <p:txBody>
          <a:bodyPr wrap="square" rtlCol="0">
            <a:spAutoFit/>
          </a:bodyPr>
          <a:lstStyle/>
          <a:p>
            <a:pPr algn="ctr"/>
            <a:r>
              <a:rPr lang="en-GB" sz="3200" u="sng" dirty="0" smtClean="0">
                <a:latin typeface="Comic Sans MS" panose="030F0702030302020204" pitchFamily="66" charset="0"/>
              </a:rPr>
              <a:t>Introduction</a:t>
            </a:r>
            <a:endParaRPr lang="en-GB" sz="3200" u="sng" dirty="0">
              <a:latin typeface="Comic Sans MS" panose="030F0702030302020204" pitchFamily="66" charset="0"/>
            </a:endParaRPr>
          </a:p>
        </p:txBody>
      </p:sp>
      <p:sp>
        <p:nvSpPr>
          <p:cNvPr id="4" name="Rectangle 3"/>
          <p:cNvSpPr/>
          <p:nvPr/>
        </p:nvSpPr>
        <p:spPr>
          <a:xfrm>
            <a:off x="1341120" y="2012277"/>
            <a:ext cx="9916160" cy="3816429"/>
          </a:xfrm>
          <a:prstGeom prst="rect">
            <a:avLst/>
          </a:prstGeom>
        </p:spPr>
        <p:txBody>
          <a:bodyPr wrap="square">
            <a:spAutoFit/>
          </a:bodyPr>
          <a:lstStyle/>
          <a:p>
            <a:r>
              <a:rPr lang="en-GB" sz="2800" dirty="0">
                <a:solidFill>
                  <a:srgbClr val="0A0A0A"/>
                </a:solidFill>
                <a:latin typeface="Comic Sans MS" panose="030F0702030302020204" pitchFamily="66" charset="0"/>
              </a:rPr>
              <a:t>South America’s </a:t>
            </a:r>
            <a:r>
              <a:rPr lang="en-GB" sz="2800" dirty="0" smtClean="0">
                <a:solidFill>
                  <a:srgbClr val="0A0A0A"/>
                </a:solidFill>
                <a:latin typeface="Comic Sans MS" panose="030F0702030302020204" pitchFamily="66" charset="0"/>
              </a:rPr>
              <a:t>Amazon Rainforest </a:t>
            </a:r>
            <a:r>
              <a:rPr lang="en-GB" sz="2800" dirty="0">
                <a:solidFill>
                  <a:srgbClr val="0A0A0A"/>
                </a:solidFill>
                <a:latin typeface="Comic Sans MS" panose="030F0702030302020204" pitchFamily="66" charset="0"/>
              </a:rPr>
              <a:t>contains nearly a third of all the tropical rainforests left on Earth. Despite covering only around 1% of the planet’s surface, the Amazon is home to 10% of all the wildlife species we know about – and probably a lot that we don’t know yet</a:t>
            </a:r>
            <a:r>
              <a:rPr lang="en-GB" sz="2800" dirty="0" smtClean="0">
                <a:solidFill>
                  <a:srgbClr val="0A0A0A"/>
                </a:solidFill>
                <a:latin typeface="Comic Sans MS" panose="030F0702030302020204" pitchFamily="66" charset="0"/>
              </a:rPr>
              <a:t>. </a:t>
            </a:r>
            <a:r>
              <a:rPr lang="en-GB" sz="2800" dirty="0">
                <a:latin typeface="Comic Sans MS" panose="030F0702030302020204" pitchFamily="66" charset="0"/>
              </a:rPr>
              <a:t>This stunning rainforest gives us so much more than interesting plants and animals to learn about, it also gives the Earth a great deal of its oxygen!</a:t>
            </a:r>
          </a:p>
          <a:p>
            <a:endParaRPr lang="en-GB" dirty="0"/>
          </a:p>
        </p:txBody>
      </p:sp>
    </p:spTree>
    <p:extLst>
      <p:ext uri="{BB962C8B-B14F-4D97-AF65-F5344CB8AC3E}">
        <p14:creationId xmlns:p14="http://schemas.microsoft.com/office/powerpoint/2010/main" val="211885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645920" y="1562576"/>
            <a:ext cx="9428480" cy="3046988"/>
          </a:xfrm>
          <a:prstGeom prst="rect">
            <a:avLst/>
          </a:prstGeom>
        </p:spPr>
        <p:txBody>
          <a:bodyPr wrap="square">
            <a:spAutoFit/>
          </a:bodyPr>
          <a:lstStyle/>
          <a:p>
            <a:r>
              <a:rPr lang="en-GB" sz="3200" dirty="0">
                <a:solidFill>
                  <a:srgbClr val="111111"/>
                </a:solidFill>
                <a:latin typeface="Comic Sans MS" panose="030F0702030302020204" pitchFamily="66" charset="0"/>
              </a:rPr>
              <a:t>The Amazon is the</a:t>
            </a:r>
            <a:r>
              <a:rPr lang="en-GB" sz="3200" b="1" dirty="0">
                <a:solidFill>
                  <a:srgbClr val="111111"/>
                </a:solidFill>
                <a:latin typeface="Comic Sans MS" panose="030F0702030302020204" pitchFamily="66" charset="0"/>
              </a:rPr>
              <a:t> most biodiverse</a:t>
            </a:r>
            <a:r>
              <a:rPr lang="en-GB" sz="3200" dirty="0">
                <a:solidFill>
                  <a:srgbClr val="111111"/>
                </a:solidFill>
                <a:latin typeface="Comic Sans MS" panose="030F0702030302020204" pitchFamily="66" charset="0"/>
              </a:rPr>
              <a:t> terrestrial place on the planet. This amazing rainforest is home to more species of birds, plants and mammals than anywhere else in the world. Around 30% of the world’s species, and 10% of the world’s biodiversity, can be found there</a:t>
            </a:r>
            <a:endParaRPr lang="en-GB" sz="3200" dirty="0">
              <a:latin typeface="Comic Sans MS" panose="030F0702030302020204" pitchFamily="66" charset="0"/>
            </a:endParaRPr>
          </a:p>
        </p:txBody>
      </p:sp>
    </p:spTree>
    <p:extLst>
      <p:ext uri="{BB962C8B-B14F-4D97-AF65-F5344CB8AC3E}">
        <p14:creationId xmlns:p14="http://schemas.microsoft.com/office/powerpoint/2010/main" val="4218169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099126" y="880239"/>
            <a:ext cx="10483273" cy="5262979"/>
          </a:xfrm>
          <a:prstGeom prst="rect">
            <a:avLst/>
          </a:prstGeom>
        </p:spPr>
        <p:txBody>
          <a:bodyPr wrap="square">
            <a:spAutoFit/>
          </a:bodyPr>
          <a:lstStyle/>
          <a:p>
            <a:pPr algn="ctr"/>
            <a:r>
              <a:rPr lang="en-GB" sz="2800" u="sng" dirty="0">
                <a:latin typeface="Comic Sans MS" panose="030F0702030302020204" pitchFamily="66" charset="0"/>
              </a:rPr>
              <a:t>Now write your introduction. </a:t>
            </a:r>
            <a:endParaRPr lang="en-GB" sz="2800" u="sng" dirty="0" smtClean="0">
              <a:latin typeface="Comic Sans MS" panose="030F0702030302020204" pitchFamily="66" charset="0"/>
            </a:endParaRPr>
          </a:p>
          <a:p>
            <a:pPr algn="ctr"/>
            <a:endParaRPr lang="en-GB" sz="2800" u="sng" dirty="0">
              <a:latin typeface="Comic Sans MS" panose="030F0702030302020204" pitchFamily="66" charset="0"/>
            </a:endParaRPr>
          </a:p>
          <a:p>
            <a:r>
              <a:rPr lang="en-GB" sz="2800" dirty="0" smtClean="0">
                <a:latin typeface="Comic Sans MS" panose="030F0702030302020204" pitchFamily="66" charset="0"/>
              </a:rPr>
              <a:t>Remember, an introduction  gives you a brief taste of what is to come. Do not </a:t>
            </a:r>
            <a:r>
              <a:rPr lang="en-GB" sz="2800" dirty="0">
                <a:latin typeface="Comic Sans MS" panose="030F0702030302020204" pitchFamily="66" charset="0"/>
              </a:rPr>
              <a:t>give away too much information, as we do not want repetition within our reports. </a:t>
            </a:r>
          </a:p>
          <a:p>
            <a:endParaRPr lang="en-GB" sz="2800" dirty="0">
              <a:latin typeface="Comic Sans MS" panose="030F0702030302020204" pitchFamily="66" charset="0"/>
            </a:endParaRPr>
          </a:p>
          <a:p>
            <a:r>
              <a:rPr lang="en-GB" sz="2800" dirty="0">
                <a:latin typeface="Comic Sans MS" panose="030F0702030302020204" pitchFamily="66" charset="0"/>
              </a:rPr>
              <a:t>Once you have written your introduction, read over it again to check that your sentences make sense and that you have included the correct punctuation. Check for capital letters. Have you used fronted adverbials and have you included conjunctions to make your sentences flow beautifully? Look at your success criteria and tick off what your have included. </a:t>
            </a:r>
            <a:endParaRPr lang="en-GB" sz="2800" dirty="0">
              <a:latin typeface="Comic Sans MS" panose="030F0702030302020204" pitchFamily="66" charset="0"/>
            </a:endParaRPr>
          </a:p>
        </p:txBody>
      </p:sp>
    </p:spTree>
    <p:extLst>
      <p:ext uri="{BB962C8B-B14F-4D97-AF65-F5344CB8AC3E}">
        <p14:creationId xmlns:p14="http://schemas.microsoft.com/office/powerpoint/2010/main" val="1969855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TotalTime>
  <Words>489</Words>
  <Application>Microsoft Office PowerPoint</Application>
  <PresentationFormat>Widescreen</PresentationFormat>
  <Paragraphs>46</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3</cp:revision>
  <dcterms:created xsi:type="dcterms:W3CDTF">2022-02-27T15:39:52Z</dcterms:created>
  <dcterms:modified xsi:type="dcterms:W3CDTF">2022-02-27T23:33:07Z</dcterms:modified>
</cp:coreProperties>
</file>