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63" r:id="rId5"/>
    <p:sldId id="262" r:id="rId6"/>
    <p:sldId id="259" r:id="rId7"/>
    <p:sldId id="260" r:id="rId8"/>
    <p:sldId id="261" r:id="rId9"/>
    <p:sldId id="264" r:id="rId10"/>
    <p:sldId id="265" r:id="rId11"/>
    <p:sldId id="268" r:id="rId12"/>
    <p:sldId id="270" r:id="rId13"/>
    <p:sldId id="267"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2/6/2022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soundbible.com/1935-Ocean-Waves.html"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1782" y="711200"/>
            <a:ext cx="9217891" cy="568036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382982" y="1283855"/>
            <a:ext cx="7426036" cy="3416320"/>
          </a:xfrm>
          <a:prstGeom prst="rect">
            <a:avLst/>
          </a:prstGeom>
          <a:noFill/>
        </p:spPr>
        <p:txBody>
          <a:bodyPr wrap="square" rtlCol="0">
            <a:spAutoFit/>
          </a:bodyPr>
          <a:lstStyle/>
          <a:p>
            <a:pPr algn="r"/>
            <a:r>
              <a:rPr lang="en-GB" sz="4000" u="sng" dirty="0" smtClean="0">
                <a:solidFill>
                  <a:schemeClr val="bg1"/>
                </a:solidFill>
                <a:latin typeface="Comic Sans MS" panose="030F0702030302020204" pitchFamily="66" charset="0"/>
              </a:rPr>
              <a:t>Monday 7 February 2022</a:t>
            </a:r>
          </a:p>
          <a:p>
            <a:pPr algn="r"/>
            <a:endParaRPr lang="en-GB" sz="4000" u="sng" dirty="0">
              <a:solidFill>
                <a:schemeClr val="bg1"/>
              </a:solidFill>
              <a:latin typeface="Comic Sans MS" panose="030F0702030302020204" pitchFamily="66" charset="0"/>
            </a:endParaRPr>
          </a:p>
          <a:p>
            <a:pPr algn="r"/>
            <a:endParaRPr lang="en-GB" sz="4000" u="sng" dirty="0" smtClean="0">
              <a:solidFill>
                <a:schemeClr val="bg1"/>
              </a:solidFill>
              <a:latin typeface="Comic Sans MS" panose="030F0702030302020204" pitchFamily="66" charset="0"/>
            </a:endParaRPr>
          </a:p>
          <a:p>
            <a:r>
              <a:rPr lang="en-GB" sz="3200" u="sng" dirty="0" smtClean="0">
                <a:solidFill>
                  <a:schemeClr val="bg1"/>
                </a:solidFill>
                <a:latin typeface="Comic Sans MS" panose="030F0702030302020204" pitchFamily="66" charset="0"/>
              </a:rPr>
              <a:t>LO: To use imaginative description</a:t>
            </a:r>
          </a:p>
          <a:p>
            <a:r>
              <a:rPr lang="en-GB" sz="3200" u="sng" dirty="0" smtClean="0">
                <a:solidFill>
                  <a:schemeClr val="bg1"/>
                </a:solidFill>
                <a:latin typeface="Comic Sans MS" panose="030F0702030302020204" pitchFamily="66" charset="0"/>
              </a:rPr>
              <a:t>C: Jemmy Button </a:t>
            </a:r>
          </a:p>
          <a:p>
            <a:r>
              <a:rPr lang="en-GB" sz="3200" u="sng" dirty="0" smtClean="0">
                <a:solidFill>
                  <a:schemeClr val="bg1"/>
                </a:solidFill>
                <a:latin typeface="Comic Sans MS" panose="030F0702030302020204" pitchFamily="66" charset="0"/>
              </a:rPr>
              <a:t>Thoughts and feelings</a:t>
            </a:r>
            <a:endParaRPr lang="en-GB" sz="3200" u="sng"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674949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675" y="1297710"/>
            <a:ext cx="5283200" cy="5283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02545" y="531304"/>
            <a:ext cx="4886037" cy="646331"/>
          </a:xfrm>
          <a:prstGeom prst="rect">
            <a:avLst/>
          </a:prstGeom>
          <a:noFill/>
        </p:spPr>
        <p:txBody>
          <a:bodyPr wrap="square" rtlCol="0">
            <a:spAutoFit/>
          </a:bodyPr>
          <a:lstStyle/>
          <a:p>
            <a:r>
              <a:rPr lang="en-GB" sz="3600" dirty="0" smtClean="0">
                <a:solidFill>
                  <a:schemeClr val="bg1"/>
                </a:solidFill>
                <a:latin typeface="Comic Sans MS" panose="030F0702030302020204" pitchFamily="66" charset="0"/>
              </a:rPr>
              <a:t>Jemmy Button</a:t>
            </a: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989907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5539" y="236397"/>
            <a:ext cx="4388715" cy="644044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80725" y="1711327"/>
            <a:ext cx="4765963" cy="4524315"/>
          </a:xfrm>
          <a:prstGeom prst="rect">
            <a:avLst/>
          </a:prstGeom>
        </p:spPr>
        <p:txBody>
          <a:bodyPr wrap="square">
            <a:spAutoFit/>
          </a:bodyPr>
          <a:lstStyle/>
          <a:p>
            <a:pPr fontAlgn="base">
              <a:spcAft>
                <a:spcPts val="0"/>
              </a:spcAft>
            </a:pPr>
            <a:r>
              <a:rPr lang="en-US" sz="2400" dirty="0" smtClean="0">
                <a:latin typeface="Comic Sans MS" panose="030F0702030302020204" pitchFamily="66" charset="0"/>
                <a:ea typeface="Times New Roman" panose="02020603050405020304" pitchFamily="18" charset="0"/>
              </a:rPr>
              <a:t>Look at the main character.</a:t>
            </a:r>
          </a:p>
          <a:p>
            <a:pPr fontAlgn="base">
              <a:spcAft>
                <a:spcPts val="0"/>
              </a:spcAft>
            </a:pPr>
            <a:endParaRPr lang="en-US" sz="2400" dirty="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What </a:t>
            </a:r>
            <a:r>
              <a:rPr lang="en-US" sz="2400" dirty="0">
                <a:latin typeface="Comic Sans MS" panose="030F0702030302020204" pitchFamily="66" charset="0"/>
                <a:ea typeface="Times New Roman" panose="02020603050405020304" pitchFamily="18" charset="0"/>
              </a:rPr>
              <a:t>words or phrases can </a:t>
            </a:r>
            <a:r>
              <a:rPr lang="en-US" sz="2400" dirty="0" smtClean="0">
                <a:latin typeface="Comic Sans MS" panose="030F0702030302020204" pitchFamily="66" charset="0"/>
                <a:ea typeface="Times New Roman" panose="02020603050405020304" pitchFamily="18" charset="0"/>
              </a:rPr>
              <a:t>you think </a:t>
            </a:r>
            <a:r>
              <a:rPr lang="en-US" sz="2400" dirty="0">
                <a:latin typeface="Comic Sans MS" panose="030F0702030302020204" pitchFamily="66" charset="0"/>
                <a:ea typeface="Times New Roman" panose="02020603050405020304" pitchFamily="18" charset="0"/>
              </a:rPr>
              <a:t>of to describe him?  </a:t>
            </a:r>
            <a:endParaRPr lang="en-US" sz="2400" dirty="0" smtClean="0">
              <a:latin typeface="Comic Sans MS" panose="030F0702030302020204" pitchFamily="66" charset="0"/>
              <a:ea typeface="Times New Roman" panose="02020603050405020304" pitchFamily="18" charset="0"/>
            </a:endParaRPr>
          </a:p>
          <a:p>
            <a:pPr fontAlgn="base">
              <a:spcAft>
                <a:spcPts val="0"/>
              </a:spcAft>
            </a:pPr>
            <a:endParaRPr lang="en-US" sz="2400" dirty="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TSP: Who </a:t>
            </a:r>
            <a:r>
              <a:rPr lang="en-US" sz="2400" dirty="0">
                <a:latin typeface="Comic Sans MS" panose="030F0702030302020204" pitchFamily="66" charset="0"/>
                <a:ea typeface="Times New Roman" panose="02020603050405020304" pitchFamily="18" charset="0"/>
              </a:rPr>
              <a:t>is he? </a:t>
            </a:r>
            <a:endParaRPr lang="en-US" sz="2400" dirty="0" smtClean="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What </a:t>
            </a:r>
            <a:r>
              <a:rPr lang="en-US" sz="2400" dirty="0">
                <a:latin typeface="Comic Sans MS" panose="030F0702030302020204" pitchFamily="66" charset="0"/>
                <a:ea typeface="Times New Roman" panose="02020603050405020304" pitchFamily="18" charset="0"/>
              </a:rPr>
              <a:t>do you think you know about him? </a:t>
            </a:r>
            <a:endParaRPr lang="en-US" sz="2400" dirty="0" smtClean="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What </a:t>
            </a:r>
            <a:r>
              <a:rPr lang="en-US" sz="2400" dirty="0">
                <a:latin typeface="Comic Sans MS" panose="030F0702030302020204" pitchFamily="66" charset="0"/>
                <a:ea typeface="Times New Roman" panose="02020603050405020304" pitchFamily="18" charset="0"/>
              </a:rPr>
              <a:t>does he look like? </a:t>
            </a:r>
            <a:endParaRPr lang="en-US" sz="2400" dirty="0" smtClean="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How </a:t>
            </a:r>
            <a:r>
              <a:rPr lang="en-US" sz="2400" dirty="0">
                <a:latin typeface="Comic Sans MS" panose="030F0702030302020204" pitchFamily="66" charset="0"/>
                <a:ea typeface="Times New Roman" panose="02020603050405020304" pitchFamily="18" charset="0"/>
              </a:rPr>
              <a:t>does he feel? </a:t>
            </a:r>
            <a:r>
              <a:rPr lang="en-US" sz="2400" dirty="0" smtClean="0">
                <a:latin typeface="Comic Sans MS" panose="030F0702030302020204" pitchFamily="66" charset="0"/>
                <a:ea typeface="Times New Roman" panose="02020603050405020304" pitchFamily="18" charset="0"/>
              </a:rPr>
              <a:t>Why </a:t>
            </a:r>
            <a:r>
              <a:rPr lang="en-US" sz="2400" dirty="0">
                <a:latin typeface="Comic Sans MS" panose="030F0702030302020204" pitchFamily="66" charset="0"/>
                <a:ea typeface="Times New Roman" panose="02020603050405020304" pitchFamily="18" charset="0"/>
              </a:rPr>
              <a:t>do you think this? </a:t>
            </a:r>
            <a:endParaRPr lang="en-US" sz="2400" dirty="0" smtClean="0">
              <a:latin typeface="Comic Sans MS" panose="030F0702030302020204" pitchFamily="66" charset="0"/>
              <a:ea typeface="Times New Roman" panose="02020603050405020304" pitchFamily="18" charset="0"/>
            </a:endParaRPr>
          </a:p>
          <a:p>
            <a:pPr fontAlgn="base">
              <a:spcAft>
                <a:spcPts val="0"/>
              </a:spcAft>
            </a:pPr>
            <a:r>
              <a:rPr lang="en-US" sz="2400" dirty="0" smtClean="0">
                <a:latin typeface="Comic Sans MS" panose="030F0702030302020204" pitchFamily="66" charset="0"/>
                <a:ea typeface="Times New Roman" panose="02020603050405020304" pitchFamily="18" charset="0"/>
              </a:rPr>
              <a:t>Where </a:t>
            </a:r>
            <a:r>
              <a:rPr lang="en-US" sz="2400" dirty="0">
                <a:latin typeface="Comic Sans MS" panose="030F0702030302020204" pitchFamily="66" charset="0"/>
                <a:ea typeface="Times New Roman" panose="02020603050405020304" pitchFamily="18" charset="0"/>
              </a:rPr>
              <a:t>does he live?</a:t>
            </a:r>
            <a:endParaRPr lang="en-GB" sz="24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6761019" y="360218"/>
            <a:ext cx="4562763" cy="646331"/>
          </a:xfrm>
          <a:prstGeom prst="rect">
            <a:avLst/>
          </a:prstGeom>
          <a:noFill/>
        </p:spPr>
        <p:txBody>
          <a:bodyPr wrap="square" rtlCol="0">
            <a:spAutoFit/>
          </a:bodyPr>
          <a:lstStyle/>
          <a:p>
            <a:r>
              <a:rPr lang="en-GB" sz="3600" dirty="0" smtClean="0">
                <a:solidFill>
                  <a:schemeClr val="bg1"/>
                </a:solidFill>
                <a:latin typeface="Comic Sans MS" panose="030F0702030302020204" pitchFamily="66" charset="0"/>
              </a:rPr>
              <a:t>Front Cover</a:t>
            </a: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886926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2276" y="2965833"/>
            <a:ext cx="4381500" cy="332422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255" y="3492083"/>
            <a:ext cx="2824307" cy="24610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68944" y="304598"/>
            <a:ext cx="10292614" cy="2246769"/>
          </a:xfrm>
          <a:prstGeom prst="rect">
            <a:avLst/>
          </a:prstGeom>
        </p:spPr>
        <p:txBody>
          <a:bodyPr wrap="square">
            <a:spAutoFit/>
          </a:bodyPr>
          <a:lstStyle/>
          <a:p>
            <a:r>
              <a:rPr lang="en-GB" sz="2800" dirty="0">
                <a:solidFill>
                  <a:schemeClr val="bg1"/>
                </a:solidFill>
                <a:latin typeface="Comic Sans MS" panose="030F0702030302020204" pitchFamily="66" charset="0"/>
              </a:rPr>
              <a:t>Now, let’s think about the setting of the story. It is set in Tierra Del Fuego, a group of small islands, right at the bottom tip of South America. This links well to our Geography, as we have learned about South America. Can you remember any facts? </a:t>
            </a:r>
          </a:p>
        </p:txBody>
      </p:sp>
    </p:spTree>
    <p:extLst>
      <p:ext uri="{BB962C8B-B14F-4D97-AF65-F5344CB8AC3E}">
        <p14:creationId xmlns:p14="http://schemas.microsoft.com/office/powerpoint/2010/main" val="3744517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2447" y="2544393"/>
            <a:ext cx="6188482" cy="348102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380" y="2544393"/>
            <a:ext cx="5338339" cy="35580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252312" y="673768"/>
            <a:ext cx="7536581" cy="646331"/>
          </a:xfrm>
          <a:prstGeom prst="rect">
            <a:avLst/>
          </a:prstGeom>
          <a:noFill/>
        </p:spPr>
        <p:txBody>
          <a:bodyPr wrap="square" rtlCol="0">
            <a:spAutoFit/>
          </a:bodyPr>
          <a:lstStyle/>
          <a:p>
            <a:r>
              <a:rPr lang="en-GB" sz="3600" dirty="0" smtClean="0">
                <a:solidFill>
                  <a:schemeClr val="bg1"/>
                </a:solidFill>
                <a:latin typeface="Comic Sans MS" panose="030F0702030302020204" pitchFamily="66" charset="0"/>
              </a:rPr>
              <a:t>The island of Tierra Del Fuego!</a:t>
            </a: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31571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7686" y="154420"/>
            <a:ext cx="9395259" cy="6610971"/>
          </a:xfrm>
          <a:prstGeom prst="rect">
            <a:avLst/>
          </a:prstGeom>
        </p:spPr>
      </p:pic>
      <p:sp>
        <p:nvSpPr>
          <p:cNvPr id="4" name="Rectangle 3"/>
          <p:cNvSpPr/>
          <p:nvPr/>
        </p:nvSpPr>
        <p:spPr>
          <a:xfrm>
            <a:off x="2022764" y="345231"/>
            <a:ext cx="4257964" cy="37037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022764" y="454172"/>
            <a:ext cx="4913745" cy="3785652"/>
          </a:xfrm>
          <a:prstGeom prst="rect">
            <a:avLst/>
          </a:prstGeom>
          <a:noFill/>
        </p:spPr>
        <p:txBody>
          <a:bodyPr wrap="square" rtlCol="0">
            <a:spAutoFit/>
          </a:bodyPr>
          <a:lstStyle/>
          <a:p>
            <a:r>
              <a:rPr lang="en-GB" sz="2400" dirty="0" smtClean="0">
                <a:latin typeface="Comic Sans MS" panose="030F0702030302020204" pitchFamily="66" charset="0"/>
              </a:rPr>
              <a:t>Once, long ago, on a faraway island there was a boy.</a:t>
            </a:r>
          </a:p>
          <a:p>
            <a:endParaRPr lang="en-GB" sz="2400" dirty="0">
              <a:latin typeface="Comic Sans MS" panose="030F0702030302020204" pitchFamily="66" charset="0"/>
            </a:endParaRPr>
          </a:p>
          <a:p>
            <a:r>
              <a:rPr lang="en-GB" sz="2400" dirty="0" smtClean="0">
                <a:latin typeface="Comic Sans MS" panose="030F0702030302020204" pitchFamily="66" charset="0"/>
              </a:rPr>
              <a:t>Some nights he climbed to the tallest branch of the tallest tree to look at the stars. He listened to the lap of the waves and imagined what it would be like to live in the world on the other side of the ocean. </a:t>
            </a:r>
            <a:endParaRPr lang="en-GB" sz="2400" dirty="0">
              <a:latin typeface="Comic Sans MS" panose="030F0702030302020204" pitchFamily="66" charset="0"/>
            </a:endParaRPr>
          </a:p>
        </p:txBody>
      </p:sp>
      <p:sp>
        <p:nvSpPr>
          <p:cNvPr id="5" name="TextBox 4"/>
          <p:cNvSpPr txBox="1"/>
          <p:nvPr/>
        </p:nvSpPr>
        <p:spPr>
          <a:xfrm>
            <a:off x="7666182" y="345231"/>
            <a:ext cx="3168073" cy="584775"/>
          </a:xfrm>
          <a:prstGeom prst="rect">
            <a:avLst/>
          </a:prstGeom>
          <a:noFill/>
        </p:spPr>
        <p:txBody>
          <a:bodyPr wrap="square" rtlCol="0">
            <a:spAutoFit/>
          </a:bodyPr>
          <a:lstStyle/>
          <a:p>
            <a:r>
              <a:rPr lang="en-GB" sz="3200" dirty="0" smtClean="0"/>
              <a:t>Page 1</a:t>
            </a:r>
            <a:endParaRPr lang="en-GB" sz="3200" dirty="0"/>
          </a:p>
        </p:txBody>
      </p:sp>
    </p:spTree>
    <p:extLst>
      <p:ext uri="{BB962C8B-B14F-4D97-AF65-F5344CB8AC3E}">
        <p14:creationId xmlns:p14="http://schemas.microsoft.com/office/powerpoint/2010/main" val="37002665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3503" y="1424709"/>
            <a:ext cx="6456379" cy="52762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161309" y="157018"/>
            <a:ext cx="7300768" cy="1200329"/>
          </a:xfrm>
          <a:prstGeom prst="rect">
            <a:avLst/>
          </a:prstGeom>
          <a:noFill/>
        </p:spPr>
        <p:txBody>
          <a:bodyPr wrap="square" rtlCol="0">
            <a:spAutoFit/>
          </a:bodyPr>
          <a:lstStyle/>
          <a:p>
            <a:r>
              <a:rPr lang="en-GB" sz="2400" dirty="0" smtClean="0">
                <a:latin typeface="Comic Sans MS" panose="030F0702030302020204" pitchFamily="66" charset="0"/>
              </a:rPr>
              <a:t>Let’s add to our ideas of the character. After reading the text, how does this add to our understanding of the character?</a:t>
            </a:r>
            <a:endParaRPr lang="en-GB" sz="2400" dirty="0">
              <a:latin typeface="Comic Sans MS" panose="030F0702030302020204" pitchFamily="66" charset="0"/>
            </a:endParaRPr>
          </a:p>
        </p:txBody>
      </p:sp>
      <p:sp>
        <p:nvSpPr>
          <p:cNvPr id="3" name="Rectangle 2"/>
          <p:cNvSpPr/>
          <p:nvPr/>
        </p:nvSpPr>
        <p:spPr>
          <a:xfrm>
            <a:off x="544945" y="1424709"/>
            <a:ext cx="6096000" cy="646331"/>
          </a:xfrm>
          <a:prstGeom prst="rect">
            <a:avLst/>
          </a:prstGeom>
        </p:spPr>
        <p:txBody>
          <a:bodyPr>
            <a:spAutoFit/>
          </a:bodyPr>
          <a:lstStyle/>
          <a:p>
            <a:r>
              <a:rPr lang="en-US" dirty="0">
                <a:solidFill>
                  <a:schemeClr val="bg1"/>
                </a:solidFill>
                <a:latin typeface="Comic Sans MS" panose="030F0702030302020204" pitchFamily="66" charset="0"/>
                <a:ea typeface="Cambria" panose="02040503050406030204" pitchFamily="18" charset="0"/>
                <a:cs typeface="Times New Roman" panose="02020603050405020304" pitchFamily="18" charset="0"/>
                <a:hlinkClick r:id="rId3"/>
              </a:rPr>
              <a:t>Ocean Waves Sounds | Effects | Sound Bites | Sound Clips from SoundBible.com</a:t>
            </a:r>
            <a:endParaRPr lang="en-GB" dirty="0">
              <a:solidFill>
                <a:schemeClr val="bg1"/>
              </a:solidFill>
            </a:endParaRPr>
          </a:p>
        </p:txBody>
      </p:sp>
      <p:sp>
        <p:nvSpPr>
          <p:cNvPr id="4" name="TextBox 3"/>
          <p:cNvSpPr txBox="1"/>
          <p:nvPr/>
        </p:nvSpPr>
        <p:spPr>
          <a:xfrm>
            <a:off x="9356436" y="1357347"/>
            <a:ext cx="2290619" cy="4524315"/>
          </a:xfrm>
          <a:prstGeom prst="rect">
            <a:avLst/>
          </a:prstGeom>
          <a:noFill/>
        </p:spPr>
        <p:txBody>
          <a:bodyPr wrap="square" rtlCol="0">
            <a:spAutoFit/>
          </a:bodyPr>
          <a:lstStyle/>
          <a:p>
            <a:r>
              <a:rPr lang="en-GB" sz="2400" dirty="0" smtClean="0">
                <a:latin typeface="Comic Sans MS" panose="030F0702030302020204" pitchFamily="66" charset="0"/>
              </a:rPr>
              <a:t>Close your eyes and listen to the sound of the ocean, just like Jemmy Button did. </a:t>
            </a:r>
          </a:p>
          <a:p>
            <a:endParaRPr lang="en-GB" sz="2400" dirty="0">
              <a:latin typeface="Comic Sans MS" panose="030F0702030302020204" pitchFamily="66" charset="0"/>
            </a:endParaRPr>
          </a:p>
          <a:p>
            <a:r>
              <a:rPr lang="en-GB" sz="2400" dirty="0" smtClean="0">
                <a:latin typeface="Comic Sans MS" panose="030F0702030302020204" pitchFamily="66" charset="0"/>
              </a:rPr>
              <a:t>What is he thinking and how is he feeling?</a:t>
            </a:r>
            <a:endParaRPr lang="en-GB" sz="2400" dirty="0">
              <a:latin typeface="Comic Sans MS" panose="030F0702030302020204" pitchFamily="66" charset="0"/>
            </a:endParaRPr>
          </a:p>
        </p:txBody>
      </p:sp>
      <p:sp>
        <p:nvSpPr>
          <p:cNvPr id="5" name="Rectangle 4"/>
          <p:cNvSpPr/>
          <p:nvPr/>
        </p:nvSpPr>
        <p:spPr>
          <a:xfrm>
            <a:off x="304799" y="3158836"/>
            <a:ext cx="2733964" cy="1339273"/>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544945" y="3325091"/>
            <a:ext cx="2207491" cy="923330"/>
          </a:xfrm>
          <a:prstGeom prst="rect">
            <a:avLst/>
          </a:prstGeom>
          <a:noFill/>
        </p:spPr>
        <p:txBody>
          <a:bodyPr wrap="square" rtlCol="0">
            <a:spAutoFit/>
          </a:bodyPr>
          <a:lstStyle/>
          <a:p>
            <a:r>
              <a:rPr lang="en-GB" dirty="0" smtClean="0">
                <a:solidFill>
                  <a:schemeClr val="bg1"/>
                </a:solidFill>
                <a:latin typeface="Comic Sans MS" panose="030F0702030302020204" pitchFamily="66" charset="0"/>
              </a:rPr>
              <a:t>Let’s bubble map our ideas about the character.</a:t>
            </a:r>
            <a:endParaRPr lang="en-GB" dirty="0">
              <a:solidFill>
                <a:schemeClr val="bg1"/>
              </a:solidFill>
              <a:latin typeface="Comic Sans MS" panose="030F0702030302020204" pitchFamily="66" charset="0"/>
            </a:endParaRPr>
          </a:p>
        </p:txBody>
      </p:sp>
      <p:sp>
        <p:nvSpPr>
          <p:cNvPr id="7" name="TextBox 6"/>
          <p:cNvSpPr txBox="1"/>
          <p:nvPr/>
        </p:nvSpPr>
        <p:spPr>
          <a:xfrm>
            <a:off x="5077321" y="3555013"/>
            <a:ext cx="1403927" cy="830997"/>
          </a:xfrm>
          <a:prstGeom prst="rect">
            <a:avLst/>
          </a:prstGeom>
          <a:noFill/>
        </p:spPr>
        <p:txBody>
          <a:bodyPr wrap="square" rtlCol="0">
            <a:spAutoFit/>
          </a:bodyPr>
          <a:lstStyle/>
          <a:p>
            <a:r>
              <a:rPr lang="en-GB" sz="2400" dirty="0" smtClean="0">
                <a:solidFill>
                  <a:schemeClr val="bg1"/>
                </a:solidFill>
                <a:latin typeface="Comic Sans MS" panose="030F0702030302020204" pitchFamily="66" charset="0"/>
              </a:rPr>
              <a:t>Jemmy Button</a:t>
            </a:r>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7317329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4152" y="274495"/>
            <a:ext cx="8065264" cy="6301798"/>
          </a:xfrm>
          <a:prstGeom prst="rect">
            <a:avLst/>
          </a:prstGeom>
        </p:spPr>
      </p:pic>
      <p:sp>
        <p:nvSpPr>
          <p:cNvPr id="3" name="TextBox 2"/>
          <p:cNvSpPr txBox="1"/>
          <p:nvPr/>
        </p:nvSpPr>
        <p:spPr>
          <a:xfrm>
            <a:off x="8705872" y="674514"/>
            <a:ext cx="3066472" cy="1569660"/>
          </a:xfrm>
          <a:prstGeom prst="rect">
            <a:avLst/>
          </a:prstGeom>
          <a:noFill/>
        </p:spPr>
        <p:txBody>
          <a:bodyPr wrap="square" rtlCol="0">
            <a:spAutoFit/>
          </a:bodyPr>
          <a:lstStyle/>
          <a:p>
            <a:r>
              <a:rPr lang="en-GB" sz="3200" dirty="0" smtClean="0">
                <a:latin typeface="Comic Sans MS" panose="030F0702030302020204" pitchFamily="66" charset="0"/>
              </a:rPr>
              <a:t>One day a boat came with visitors.</a:t>
            </a:r>
            <a:endParaRPr lang="en-GB" sz="3200" dirty="0">
              <a:latin typeface="Comic Sans MS" panose="030F0702030302020204" pitchFamily="66" charset="0"/>
            </a:endParaRPr>
          </a:p>
        </p:txBody>
      </p:sp>
      <p:sp>
        <p:nvSpPr>
          <p:cNvPr id="4" name="Cloud Callout 3"/>
          <p:cNvSpPr/>
          <p:nvPr/>
        </p:nvSpPr>
        <p:spPr>
          <a:xfrm>
            <a:off x="7961745" y="2327564"/>
            <a:ext cx="4027055" cy="3380509"/>
          </a:xfrm>
          <a:prstGeom prst="cloudCallou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8774545" y="3103418"/>
            <a:ext cx="2678546" cy="1938992"/>
          </a:xfrm>
          <a:prstGeom prst="rect">
            <a:avLst/>
          </a:prstGeom>
          <a:noFill/>
        </p:spPr>
        <p:txBody>
          <a:bodyPr wrap="square" rtlCol="0">
            <a:spAutoFit/>
          </a:bodyPr>
          <a:lstStyle/>
          <a:p>
            <a:r>
              <a:rPr lang="en-GB" sz="2400" dirty="0" smtClean="0">
                <a:solidFill>
                  <a:schemeClr val="bg1"/>
                </a:solidFill>
                <a:latin typeface="Comic Sans MS" panose="030F0702030302020204" pitchFamily="66" charset="0"/>
              </a:rPr>
              <a:t>Who do you think the visitors are? What does the word ‘visitors’ imply?</a:t>
            </a:r>
            <a:endParaRPr lang="en-GB" sz="2400" dirty="0">
              <a:solidFill>
                <a:schemeClr val="bg1"/>
              </a:solidFill>
              <a:latin typeface="Comic Sans MS" panose="030F0702030302020204" pitchFamily="66" charset="0"/>
            </a:endParaRPr>
          </a:p>
        </p:txBody>
      </p:sp>
      <p:sp>
        <p:nvSpPr>
          <p:cNvPr id="6" name="TextBox 5"/>
          <p:cNvSpPr txBox="1"/>
          <p:nvPr/>
        </p:nvSpPr>
        <p:spPr>
          <a:xfrm>
            <a:off x="581891" y="5828145"/>
            <a:ext cx="2466109" cy="461665"/>
          </a:xfrm>
          <a:prstGeom prst="rect">
            <a:avLst/>
          </a:prstGeom>
          <a:noFill/>
        </p:spPr>
        <p:txBody>
          <a:bodyPr wrap="square" rtlCol="0">
            <a:spAutoFit/>
          </a:bodyPr>
          <a:lstStyle/>
          <a:p>
            <a:r>
              <a:rPr lang="en-GB" sz="2400" b="1" dirty="0" smtClean="0">
                <a:solidFill>
                  <a:schemeClr val="bg1"/>
                </a:solidFill>
              </a:rPr>
              <a:t>Next page</a:t>
            </a:r>
            <a:endParaRPr lang="en-GB" sz="2400" b="1" dirty="0">
              <a:solidFill>
                <a:schemeClr val="bg1"/>
              </a:solidFill>
            </a:endParaRPr>
          </a:p>
        </p:txBody>
      </p:sp>
    </p:spTree>
    <p:extLst>
      <p:ext uri="{BB962C8B-B14F-4D97-AF65-F5344CB8AC3E}">
        <p14:creationId xmlns:p14="http://schemas.microsoft.com/office/powerpoint/2010/main" val="2516319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994" y="341146"/>
            <a:ext cx="8757515" cy="610583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042401" y="923636"/>
            <a:ext cx="2660072" cy="3785652"/>
          </a:xfrm>
          <a:prstGeom prst="rect">
            <a:avLst/>
          </a:prstGeom>
          <a:noFill/>
        </p:spPr>
        <p:txBody>
          <a:bodyPr wrap="square" rtlCol="0">
            <a:spAutoFit/>
          </a:bodyPr>
          <a:lstStyle/>
          <a:p>
            <a:r>
              <a:rPr lang="en-GB" sz="2400" dirty="0" smtClean="0">
                <a:latin typeface="Comic Sans MS" panose="030F0702030302020204" pitchFamily="66" charset="0"/>
              </a:rPr>
              <a:t>They invited the boy to visit their land far away across the sea. </a:t>
            </a:r>
          </a:p>
          <a:p>
            <a:endParaRPr lang="en-GB" sz="2400" dirty="0">
              <a:latin typeface="Comic Sans MS" panose="030F0702030302020204" pitchFamily="66" charset="0"/>
            </a:endParaRPr>
          </a:p>
          <a:p>
            <a:r>
              <a:rPr lang="en-GB" sz="2400" dirty="0" smtClean="0">
                <a:latin typeface="Comic Sans MS" panose="030F0702030302020204" pitchFamily="66" charset="0"/>
              </a:rPr>
              <a:t>‘Come away with us and taste our language, see the lights of our civilised world.’</a:t>
            </a:r>
            <a:endParaRPr lang="en-GB" sz="2400" dirty="0">
              <a:latin typeface="Comic Sans MS" panose="030F0702030302020204" pitchFamily="66" charset="0"/>
            </a:endParaRPr>
          </a:p>
        </p:txBody>
      </p:sp>
      <p:sp>
        <p:nvSpPr>
          <p:cNvPr id="3" name="TextBox 2"/>
          <p:cNvSpPr txBox="1"/>
          <p:nvPr/>
        </p:nvSpPr>
        <p:spPr>
          <a:xfrm>
            <a:off x="3140364" y="752763"/>
            <a:ext cx="1921164" cy="523220"/>
          </a:xfrm>
          <a:prstGeom prst="rect">
            <a:avLst/>
          </a:prstGeom>
          <a:noFill/>
        </p:spPr>
        <p:txBody>
          <a:bodyPr wrap="square" rtlCol="0">
            <a:spAutoFit/>
          </a:bodyPr>
          <a:lstStyle/>
          <a:p>
            <a:r>
              <a:rPr lang="en-GB" sz="2800" dirty="0" smtClean="0">
                <a:solidFill>
                  <a:schemeClr val="bg1"/>
                </a:solidFill>
              </a:rPr>
              <a:t>Next pages</a:t>
            </a:r>
            <a:endParaRPr lang="en-GB" sz="2800" dirty="0">
              <a:solidFill>
                <a:schemeClr val="bg1"/>
              </a:solidFill>
            </a:endParaRPr>
          </a:p>
        </p:txBody>
      </p:sp>
    </p:spTree>
    <p:extLst>
      <p:ext uri="{BB962C8B-B14F-4D97-AF65-F5344CB8AC3E}">
        <p14:creationId xmlns:p14="http://schemas.microsoft.com/office/powerpoint/2010/main" val="3939703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36291" y="1496291"/>
            <a:ext cx="7075055" cy="480290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290618" y="544945"/>
            <a:ext cx="8894619" cy="584775"/>
          </a:xfrm>
          <a:prstGeom prst="rect">
            <a:avLst/>
          </a:prstGeom>
          <a:noFill/>
        </p:spPr>
        <p:txBody>
          <a:bodyPr wrap="square" rtlCol="0">
            <a:spAutoFit/>
          </a:bodyPr>
          <a:lstStyle/>
          <a:p>
            <a:r>
              <a:rPr lang="en-GB" sz="3200" dirty="0" smtClean="0">
                <a:solidFill>
                  <a:schemeClr val="bg1"/>
                </a:solidFill>
                <a:latin typeface="Comic Sans MS" panose="030F0702030302020204" pitchFamily="66" charset="0"/>
              </a:rPr>
              <a:t>What do they mean by civilised world?</a:t>
            </a:r>
            <a:endParaRPr lang="en-GB" sz="3200" dirty="0">
              <a:solidFill>
                <a:schemeClr val="bg1"/>
              </a:solidFill>
              <a:latin typeface="Comic Sans MS" panose="030F0702030302020204" pitchFamily="66" charset="0"/>
            </a:endParaRPr>
          </a:p>
        </p:txBody>
      </p:sp>
      <p:sp>
        <p:nvSpPr>
          <p:cNvPr id="3" name="Rectangle 2"/>
          <p:cNvSpPr/>
          <p:nvPr/>
        </p:nvSpPr>
        <p:spPr>
          <a:xfrm>
            <a:off x="4331854" y="1868346"/>
            <a:ext cx="6096000" cy="4154984"/>
          </a:xfrm>
          <a:prstGeom prst="rect">
            <a:avLst/>
          </a:prstGeom>
        </p:spPr>
        <p:txBody>
          <a:bodyPr>
            <a:spAutoFit/>
          </a:bodyPr>
          <a:lstStyle/>
          <a:p>
            <a:pPr fontAlgn="base">
              <a:spcAft>
                <a:spcPts val="0"/>
              </a:spcAft>
            </a:pPr>
            <a:r>
              <a:rPr lang="en-US" sz="2400" dirty="0">
                <a:solidFill>
                  <a:schemeClr val="bg1"/>
                </a:solidFill>
                <a:latin typeface="Comic Sans MS" panose="030F0702030302020204" pitchFamily="66" charset="0"/>
                <a:ea typeface="Times New Roman" panose="02020603050405020304" pitchFamily="18" charset="0"/>
              </a:rPr>
              <a:t>TSP: Who are these people? </a:t>
            </a:r>
            <a:endParaRPr lang="en-US" sz="24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US" sz="2400" dirty="0" smtClean="0">
                <a:solidFill>
                  <a:schemeClr val="bg1"/>
                </a:solidFill>
                <a:latin typeface="Comic Sans MS" panose="030F0702030302020204" pitchFamily="66" charset="0"/>
                <a:ea typeface="Times New Roman" panose="02020603050405020304" pitchFamily="18" charset="0"/>
              </a:rPr>
              <a:t>Why </a:t>
            </a:r>
            <a:r>
              <a:rPr lang="en-US" sz="2400" dirty="0">
                <a:solidFill>
                  <a:schemeClr val="bg1"/>
                </a:solidFill>
                <a:latin typeface="Comic Sans MS" panose="030F0702030302020204" pitchFamily="66" charset="0"/>
                <a:ea typeface="Times New Roman" panose="02020603050405020304" pitchFamily="18" charset="0"/>
              </a:rPr>
              <a:t>are they there? </a:t>
            </a:r>
            <a:endParaRPr lang="en-US" sz="24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US" sz="2400" dirty="0" smtClean="0">
                <a:solidFill>
                  <a:schemeClr val="bg1"/>
                </a:solidFill>
                <a:latin typeface="Comic Sans MS" panose="030F0702030302020204" pitchFamily="66" charset="0"/>
                <a:ea typeface="Times New Roman" panose="02020603050405020304" pitchFamily="18" charset="0"/>
              </a:rPr>
              <a:t>Where </a:t>
            </a:r>
            <a:r>
              <a:rPr lang="en-US" sz="2400" dirty="0">
                <a:solidFill>
                  <a:schemeClr val="bg1"/>
                </a:solidFill>
                <a:latin typeface="Comic Sans MS" panose="030F0702030302020204" pitchFamily="66" charset="0"/>
                <a:ea typeface="Times New Roman" panose="02020603050405020304" pitchFamily="18" charset="0"/>
              </a:rPr>
              <a:t>have they come from? </a:t>
            </a:r>
            <a:endParaRPr lang="en-US" sz="24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US" sz="2400" dirty="0" smtClean="0">
                <a:solidFill>
                  <a:schemeClr val="bg1"/>
                </a:solidFill>
                <a:latin typeface="Comic Sans MS" panose="030F0702030302020204" pitchFamily="66" charset="0"/>
                <a:ea typeface="Times New Roman" panose="02020603050405020304" pitchFamily="18" charset="0"/>
              </a:rPr>
              <a:t>What </a:t>
            </a:r>
            <a:r>
              <a:rPr lang="en-US" sz="2400" dirty="0">
                <a:solidFill>
                  <a:schemeClr val="bg1"/>
                </a:solidFill>
                <a:latin typeface="Comic Sans MS" panose="030F0702030302020204" pitchFamily="66" charset="0"/>
                <a:ea typeface="Times New Roman" panose="02020603050405020304" pitchFamily="18" charset="0"/>
              </a:rPr>
              <a:t>do they want? </a:t>
            </a:r>
            <a:endParaRPr lang="en-US" sz="24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endParaRPr lang="en-US" sz="2400" dirty="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US" sz="2400" dirty="0" smtClean="0">
                <a:solidFill>
                  <a:schemeClr val="bg1"/>
                </a:solidFill>
                <a:latin typeface="Comic Sans MS" panose="030F0702030302020204" pitchFamily="66" charset="0"/>
                <a:ea typeface="Times New Roman" panose="02020603050405020304" pitchFamily="18" charset="0"/>
              </a:rPr>
              <a:t>Look </a:t>
            </a:r>
            <a:r>
              <a:rPr lang="en-US" sz="2400" dirty="0">
                <a:solidFill>
                  <a:schemeClr val="bg1"/>
                </a:solidFill>
                <a:latin typeface="Comic Sans MS" panose="030F0702030302020204" pitchFamily="66" charset="0"/>
                <a:ea typeface="Times New Roman" panose="02020603050405020304" pitchFamily="18" charset="0"/>
              </a:rPr>
              <a:t>at way the characters are depicted. Look at the mood. We cannot see their faces. Let’s explore what this suggests. </a:t>
            </a:r>
            <a:endParaRPr lang="en-US" sz="24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endParaRPr lang="en-US" sz="2400" dirty="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US" sz="2400" dirty="0" smtClean="0">
                <a:solidFill>
                  <a:schemeClr val="bg1"/>
                </a:solidFill>
                <a:latin typeface="Comic Sans MS" panose="030F0702030302020204" pitchFamily="66" charset="0"/>
                <a:ea typeface="Times New Roman" panose="02020603050405020304" pitchFamily="18" charset="0"/>
              </a:rPr>
              <a:t>Why </a:t>
            </a:r>
            <a:r>
              <a:rPr lang="en-US" sz="2400" dirty="0">
                <a:solidFill>
                  <a:schemeClr val="bg1"/>
                </a:solidFill>
                <a:latin typeface="Comic Sans MS" panose="030F0702030302020204" pitchFamily="66" charset="0"/>
                <a:ea typeface="Times New Roman" panose="02020603050405020304" pitchFamily="18" charset="0"/>
              </a:rPr>
              <a:t>do you think the large characters are looming over the small child?</a:t>
            </a:r>
            <a:endParaRPr lang="en-GB" sz="2400" dirty="0">
              <a:solidFill>
                <a:schemeClr val="bg1"/>
              </a:solidFill>
              <a:effectLst/>
              <a:latin typeface="Times New Roman" panose="02020603050405020304" pitchFamily="18" charset="0"/>
              <a:ea typeface="Times New Roman" panose="02020603050405020304" pitchFamily="18" charset="0"/>
            </a:endParaRPr>
          </a:p>
        </p:txBody>
      </p:sp>
      <p:pic>
        <p:nvPicPr>
          <p:cNvPr id="717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089" y="2048163"/>
            <a:ext cx="2581275"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804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71780" y="637310"/>
            <a:ext cx="9772073" cy="5892800"/>
          </a:xfrm>
          <a:prstGeom prst="rect">
            <a:avLst/>
          </a:prstGeom>
          <a:solidFill>
            <a:schemeClr val="accent2">
              <a:lumMod val="20000"/>
              <a:lumOff val="8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sz="2400" u="sng" dirty="0">
                <a:solidFill>
                  <a:schemeClr val="bg1"/>
                </a:solidFill>
                <a:latin typeface="Comic Sans MS" panose="030F0702030302020204" pitchFamily="66" charset="0"/>
              </a:rPr>
              <a:t>ROLE ON THE WALL- </a:t>
            </a:r>
            <a:endParaRPr lang="en-US" sz="2400" u="sng" dirty="0" smtClean="0">
              <a:solidFill>
                <a:schemeClr val="bg1"/>
              </a:solidFill>
              <a:latin typeface="Comic Sans MS" panose="030F0702030302020204" pitchFamily="66" charset="0"/>
            </a:endParaRPr>
          </a:p>
          <a:p>
            <a:pPr fontAlgn="base"/>
            <a:endParaRPr lang="en-US" sz="2400" dirty="0">
              <a:solidFill>
                <a:schemeClr val="bg1"/>
              </a:solidFill>
              <a:latin typeface="Comic Sans MS" panose="030F0702030302020204" pitchFamily="66" charset="0"/>
            </a:endParaRPr>
          </a:p>
          <a:p>
            <a:pPr fontAlgn="base"/>
            <a:r>
              <a:rPr lang="en-US" sz="2400" dirty="0" smtClean="0">
                <a:solidFill>
                  <a:schemeClr val="bg1"/>
                </a:solidFill>
                <a:latin typeface="Comic Sans MS" panose="030F0702030302020204" pitchFamily="66" charset="0"/>
              </a:rPr>
              <a:t>Draw an </a:t>
            </a:r>
            <a:r>
              <a:rPr lang="en-US" sz="2400" dirty="0" smtClean="0">
                <a:solidFill>
                  <a:schemeClr val="bg1"/>
                </a:solidFill>
                <a:latin typeface="Comic Sans MS" panose="030F0702030302020204" pitchFamily="66" charset="0"/>
              </a:rPr>
              <a:t>outline </a:t>
            </a:r>
            <a:r>
              <a:rPr lang="en-US" sz="2400" dirty="0">
                <a:solidFill>
                  <a:schemeClr val="bg1"/>
                </a:solidFill>
                <a:latin typeface="Comic Sans MS" panose="030F0702030302020204" pitchFamily="66" charset="0"/>
              </a:rPr>
              <a:t>of </a:t>
            </a:r>
            <a:r>
              <a:rPr lang="en-US" sz="2400" dirty="0" err="1">
                <a:solidFill>
                  <a:schemeClr val="bg1"/>
                </a:solidFill>
                <a:latin typeface="Comic Sans MS" panose="030F0702030302020204" pitchFamily="66" charset="0"/>
              </a:rPr>
              <a:t>Jemmy</a:t>
            </a:r>
            <a:r>
              <a:rPr lang="en-US" sz="2400" dirty="0">
                <a:solidFill>
                  <a:schemeClr val="bg1"/>
                </a:solidFill>
                <a:latin typeface="Comic Sans MS" panose="030F0702030302020204" pitchFamily="66" charset="0"/>
              </a:rPr>
              <a:t> </a:t>
            </a:r>
            <a:r>
              <a:rPr lang="en-US" sz="2400" dirty="0" smtClean="0">
                <a:solidFill>
                  <a:schemeClr val="bg1"/>
                </a:solidFill>
                <a:latin typeface="Comic Sans MS" panose="030F0702030302020204" pitchFamily="66" charset="0"/>
              </a:rPr>
              <a:t>Button. </a:t>
            </a:r>
            <a:endParaRPr lang="en-US" sz="2400" dirty="0" smtClean="0">
              <a:solidFill>
                <a:schemeClr val="bg1"/>
              </a:solidFill>
              <a:latin typeface="Comic Sans MS" panose="030F0702030302020204" pitchFamily="66" charset="0"/>
            </a:endParaRPr>
          </a:p>
          <a:p>
            <a:pPr fontAlgn="base"/>
            <a:endParaRPr lang="en-US" sz="2400" dirty="0" smtClean="0">
              <a:solidFill>
                <a:schemeClr val="bg1"/>
              </a:solidFill>
              <a:latin typeface="Comic Sans MS" panose="030F0702030302020204" pitchFamily="66" charset="0"/>
            </a:endParaRPr>
          </a:p>
          <a:p>
            <a:pPr fontAlgn="base"/>
            <a:r>
              <a:rPr lang="en-US" sz="2400" dirty="0" smtClean="0">
                <a:solidFill>
                  <a:schemeClr val="bg1"/>
                </a:solidFill>
                <a:latin typeface="Comic Sans MS" panose="030F0702030302020204" pitchFamily="66" charset="0"/>
              </a:rPr>
              <a:t>Write words </a:t>
            </a:r>
            <a:r>
              <a:rPr lang="en-US" sz="2400" dirty="0">
                <a:solidFill>
                  <a:schemeClr val="bg1"/>
                </a:solidFill>
                <a:latin typeface="Comic Sans MS" panose="030F0702030302020204" pitchFamily="66" charset="0"/>
              </a:rPr>
              <a:t>or phrases to depict the </a:t>
            </a:r>
            <a:r>
              <a:rPr lang="en-US" sz="2400" dirty="0" smtClean="0">
                <a:solidFill>
                  <a:schemeClr val="bg1"/>
                </a:solidFill>
                <a:latin typeface="Comic Sans MS" panose="030F0702030302020204" pitchFamily="66" charset="0"/>
              </a:rPr>
              <a:t>character and the range </a:t>
            </a:r>
            <a:r>
              <a:rPr lang="en-US" sz="2400" dirty="0">
                <a:solidFill>
                  <a:schemeClr val="bg1"/>
                </a:solidFill>
                <a:latin typeface="Comic Sans MS" panose="030F0702030302020204" pitchFamily="66" charset="0"/>
              </a:rPr>
              <a:t>of emotions he may be </a:t>
            </a:r>
            <a:r>
              <a:rPr lang="en-US" sz="2400" dirty="0" smtClean="0">
                <a:solidFill>
                  <a:schemeClr val="bg1"/>
                </a:solidFill>
                <a:latin typeface="Comic Sans MS" panose="030F0702030302020204" pitchFamily="66" charset="0"/>
              </a:rPr>
              <a:t>feeling. </a:t>
            </a:r>
            <a:r>
              <a:rPr lang="en-US" sz="2400" dirty="0" smtClean="0">
                <a:solidFill>
                  <a:schemeClr val="bg1"/>
                </a:solidFill>
                <a:latin typeface="Comic Sans MS" panose="030F0702030302020204" pitchFamily="66" charset="0"/>
              </a:rPr>
              <a:t>Write his </a:t>
            </a:r>
            <a:r>
              <a:rPr lang="en-US" sz="2400" dirty="0" smtClean="0">
                <a:solidFill>
                  <a:schemeClr val="bg1"/>
                </a:solidFill>
                <a:latin typeface="Comic Sans MS" panose="030F0702030302020204" pitchFamily="66" charset="0"/>
              </a:rPr>
              <a:t>feelings </a:t>
            </a:r>
            <a:r>
              <a:rPr lang="en-US" sz="2400" dirty="0" smtClean="0">
                <a:solidFill>
                  <a:schemeClr val="bg1"/>
                </a:solidFill>
                <a:latin typeface="Comic Sans MS" panose="030F0702030302020204" pitchFamily="66" charset="0"/>
              </a:rPr>
              <a:t>on </a:t>
            </a:r>
            <a:r>
              <a:rPr lang="en-US" sz="2400" dirty="0">
                <a:solidFill>
                  <a:schemeClr val="bg1"/>
                </a:solidFill>
                <a:latin typeface="Comic Sans MS" panose="030F0702030302020204" pitchFamily="66" charset="0"/>
              </a:rPr>
              <a:t>the inside of the outline. Words to describe his outward appearance to be </a:t>
            </a:r>
            <a:r>
              <a:rPr lang="en-US" sz="2400" dirty="0" smtClean="0">
                <a:solidFill>
                  <a:schemeClr val="bg1"/>
                </a:solidFill>
                <a:latin typeface="Comic Sans MS" panose="030F0702030302020204" pitchFamily="66" charset="0"/>
              </a:rPr>
              <a:t>written on </a:t>
            </a:r>
            <a:r>
              <a:rPr lang="en-US" sz="2400" dirty="0">
                <a:solidFill>
                  <a:schemeClr val="bg1"/>
                </a:solidFill>
                <a:latin typeface="Comic Sans MS" panose="030F0702030302020204" pitchFamily="66" charset="0"/>
              </a:rPr>
              <a:t>the outside. </a:t>
            </a:r>
            <a:endParaRPr lang="en-US" sz="2400" dirty="0" smtClean="0">
              <a:solidFill>
                <a:schemeClr val="bg1"/>
              </a:solidFill>
              <a:latin typeface="Comic Sans MS" panose="030F0702030302020204" pitchFamily="66" charset="0"/>
            </a:endParaRPr>
          </a:p>
          <a:p>
            <a:pPr fontAlgn="base"/>
            <a:endParaRPr lang="en-US" sz="2400" dirty="0">
              <a:solidFill>
                <a:schemeClr val="bg1"/>
              </a:solidFill>
              <a:latin typeface="Comic Sans MS" panose="030F0702030302020204" pitchFamily="66" charset="0"/>
            </a:endParaRPr>
          </a:p>
          <a:p>
            <a:pPr fontAlgn="base"/>
            <a:r>
              <a:rPr lang="en-US" sz="2400" dirty="0" smtClean="0">
                <a:solidFill>
                  <a:schemeClr val="bg1"/>
                </a:solidFill>
                <a:latin typeface="Comic Sans MS" panose="030F0702030302020204" pitchFamily="66" charset="0"/>
              </a:rPr>
              <a:t>Use </a:t>
            </a:r>
            <a:r>
              <a:rPr lang="en-US" sz="2400" dirty="0">
                <a:solidFill>
                  <a:schemeClr val="bg1"/>
                </a:solidFill>
                <a:latin typeface="Comic Sans MS" panose="030F0702030302020204" pitchFamily="66" charset="0"/>
              </a:rPr>
              <a:t>a Thesaurus to look up synonyms for happy, sad, worried. </a:t>
            </a:r>
            <a:endParaRPr lang="en-GB" sz="2400" dirty="0">
              <a:solidFill>
                <a:schemeClr val="bg1"/>
              </a:solidFill>
              <a:latin typeface="Comic Sans MS" panose="030F0702030302020204" pitchFamily="66" charset="0"/>
            </a:endParaRPr>
          </a:p>
        </p:txBody>
      </p:sp>
      <p:sp>
        <p:nvSpPr>
          <p:cNvPr id="2" name="Rectangle 1"/>
          <p:cNvSpPr/>
          <p:nvPr/>
        </p:nvSpPr>
        <p:spPr>
          <a:xfrm>
            <a:off x="1874981" y="778409"/>
            <a:ext cx="9199419" cy="584775"/>
          </a:xfrm>
          <a:prstGeom prst="rect">
            <a:avLst/>
          </a:prstGeom>
        </p:spPr>
        <p:txBody>
          <a:bodyPr wrap="square">
            <a:spAutoFit/>
          </a:bodyPr>
          <a:lstStyle/>
          <a:p>
            <a:pPr algn="ctr" fontAlgn="base">
              <a:spcAft>
                <a:spcPts val="0"/>
              </a:spcAft>
            </a:pPr>
            <a:r>
              <a:rPr lang="en-US" sz="3200" dirty="0" smtClean="0">
                <a:solidFill>
                  <a:schemeClr val="bg1"/>
                </a:solidFill>
                <a:latin typeface="Comic Sans MS" panose="030F0702030302020204" pitchFamily="66" charset="0"/>
                <a:ea typeface="Times New Roman" panose="02020603050405020304" pitchFamily="18" charset="0"/>
              </a:rPr>
              <a:t>Activity </a:t>
            </a:r>
          </a:p>
        </p:txBody>
      </p:sp>
    </p:spTree>
    <p:extLst>
      <p:ext uri="{BB962C8B-B14F-4D97-AF65-F5344CB8AC3E}">
        <p14:creationId xmlns:p14="http://schemas.microsoft.com/office/powerpoint/2010/main" val="1899154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95350" y="1195387"/>
            <a:ext cx="10401300" cy="4467225"/>
          </a:xfrm>
          <a:prstGeom prst="rect">
            <a:avLst/>
          </a:prstGeom>
        </p:spPr>
      </p:pic>
    </p:spTree>
    <p:extLst>
      <p:ext uri="{BB962C8B-B14F-4D97-AF65-F5344CB8AC3E}">
        <p14:creationId xmlns:p14="http://schemas.microsoft.com/office/powerpoint/2010/main" val="1773666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56691" y="902609"/>
            <a:ext cx="7878618" cy="5181600"/>
          </a:xfrm>
          <a:prstGeom prst="rect">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3048000" y="1344102"/>
            <a:ext cx="6096000" cy="4298613"/>
          </a:xfrm>
          <a:prstGeom prst="rect">
            <a:avLst/>
          </a:prstGeom>
        </p:spPr>
        <p:txBody>
          <a:bodyPr>
            <a:spAutoFit/>
          </a:bodyPr>
          <a:lstStyle/>
          <a:p>
            <a:pPr algn="ctr">
              <a:spcAft>
                <a:spcPts val="1000"/>
              </a:spcAft>
            </a:pPr>
            <a:r>
              <a:rPr lang="en-US" sz="2400" b="1" u="sng"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Red Pen:</a:t>
            </a:r>
            <a:endParaRPr lang="en-GB" sz="2400" u="sng"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a:t>
            </a:r>
            <a:endParaRPr lang="en-GB" sz="2400" dirty="0">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US" sz="2400" b="1" u="sng"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Paddling: </a:t>
            </a: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Do you think </a:t>
            </a:r>
            <a:r>
              <a:rPr lang="en-US" sz="2400" b="1" dirty="0" err="1">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Jemmy</a:t>
            </a: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Button should go with the men to explore a civilized land? Explain your thoughts.</a:t>
            </a:r>
            <a:endParaRPr lang="en-GB" sz="2400" dirty="0">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a:t>
            </a:r>
            <a:endParaRPr lang="en-GB" sz="2400" dirty="0">
              <a:latin typeface="Cambria" panose="02040503050406030204" pitchFamily="18" charset="0"/>
              <a:ea typeface="Cambria" panose="02040503050406030204" pitchFamily="18" charset="0"/>
              <a:cs typeface="Times New Roman" panose="02020603050405020304" pitchFamily="18" charset="0"/>
            </a:endParaRPr>
          </a:p>
          <a:p>
            <a:r>
              <a:rPr lang="en-US" sz="2400" b="1" u="sng" dirty="0" err="1">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Snorkelling</a:t>
            </a:r>
            <a:r>
              <a:rPr lang="en-US" sz="2400" b="1" u="sng"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and diving: </a:t>
            </a: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What impact could leaving his home have on </a:t>
            </a:r>
            <a:r>
              <a:rPr lang="en-US" sz="2400" b="1" dirty="0" err="1">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Jemmy</a:t>
            </a:r>
            <a:r>
              <a:rPr lang="en-US" sz="2400" b="1"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Button? </a:t>
            </a:r>
            <a:r>
              <a:rPr lang="en-US" sz="2400" b="1" dirty="0" smtClean="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Discuss positives and negatives.</a:t>
            </a:r>
            <a:endParaRPr lang="en-GB" sz="2400" dirty="0"/>
          </a:p>
        </p:txBody>
      </p:sp>
    </p:spTree>
    <p:extLst>
      <p:ext uri="{BB962C8B-B14F-4D97-AF65-F5344CB8AC3E}">
        <p14:creationId xmlns:p14="http://schemas.microsoft.com/office/powerpoint/2010/main" val="3780630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7817" y="1394691"/>
            <a:ext cx="10021455" cy="769441"/>
          </a:xfrm>
          <a:prstGeom prst="rect">
            <a:avLst/>
          </a:prstGeom>
          <a:noFill/>
        </p:spPr>
        <p:txBody>
          <a:bodyPr wrap="square" rtlCol="0">
            <a:spAutoFit/>
          </a:bodyPr>
          <a:lstStyle/>
          <a:p>
            <a:r>
              <a:rPr lang="en-GB" sz="4400" dirty="0" smtClean="0">
                <a:latin typeface="Comic Sans MS" panose="030F0702030302020204" pitchFamily="66" charset="0"/>
              </a:rPr>
              <a:t>What do you think will happen next? </a:t>
            </a:r>
            <a:endParaRPr lang="en-GB" sz="4400" dirty="0">
              <a:latin typeface="Comic Sans MS" panose="030F0702030302020204" pitchFamily="66" charset="0"/>
            </a:endParaRPr>
          </a:p>
        </p:txBody>
      </p:sp>
      <p:pic>
        <p:nvPicPr>
          <p:cNvPr id="819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2012" y="2906247"/>
            <a:ext cx="3249378" cy="3216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4819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73</TotalTime>
  <Words>486</Words>
  <Application>Microsoft Office PowerPoint</Application>
  <PresentationFormat>Widescreen</PresentationFormat>
  <Paragraphs>60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Cambria</vt:lpstr>
      <vt:lpstr>Comic Sans MS</vt:lpstr>
      <vt:lpstr>Times New Roman</vt:lpstr>
      <vt:lpstr>Trebuchet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3</cp:revision>
  <dcterms:created xsi:type="dcterms:W3CDTF">2022-02-06T19:54:51Z</dcterms:created>
  <dcterms:modified xsi:type="dcterms:W3CDTF">2022-02-06T23:52:29Z</dcterms:modified>
</cp:coreProperties>
</file>