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 id="258" r:id="rId4"/>
    <p:sldId id="259" r:id="rId5"/>
    <p:sldId id="260" r:id="rId6"/>
    <p:sldId id="261" r:id="rId7"/>
    <p:sldId id="265" r:id="rId8"/>
    <p:sldId id="266" r:id="rId9"/>
    <p:sldId id="267" r:id="rId10"/>
    <p:sldId id="268" r:id="rId11"/>
    <p:sldId id="269" r:id="rId12"/>
    <p:sldId id="270" r:id="rId13"/>
    <p:sldId id="271" r:id="rId14"/>
    <p:sldId id="262" r:id="rId15"/>
    <p:sldId id="263" r:id="rId16"/>
    <p:sldId id="264"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F5A8B07-8F5B-4B54-9926-8FB2AE2F19A3}" type="datetimeFigureOut">
              <a:rPr lang="en-GB" smtClean="0"/>
              <a:t>13/05/2021</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05B2585B-C712-46E5-A923-3430E5E6DA9F}" type="slidenum">
              <a:rPr lang="en-GB" smtClean="0"/>
              <a:t>‹#›</a:t>
            </a:fld>
            <a:endParaRPr lang="en-GB"/>
          </a:p>
        </p:txBody>
      </p:sp>
    </p:spTree>
    <p:extLst>
      <p:ext uri="{BB962C8B-B14F-4D97-AF65-F5344CB8AC3E}">
        <p14:creationId xmlns:p14="http://schemas.microsoft.com/office/powerpoint/2010/main" val="2538169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5A8B07-8F5B-4B54-9926-8FB2AE2F19A3}" type="datetimeFigureOut">
              <a:rPr lang="en-GB" smtClean="0"/>
              <a:t>13/05/2021</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05B2585B-C712-46E5-A923-3430E5E6DA9F}" type="slidenum">
              <a:rPr lang="en-GB" smtClean="0"/>
              <a:t>‹#›</a:t>
            </a:fld>
            <a:endParaRPr lang="en-GB"/>
          </a:p>
        </p:txBody>
      </p:sp>
    </p:spTree>
    <p:extLst>
      <p:ext uri="{BB962C8B-B14F-4D97-AF65-F5344CB8AC3E}">
        <p14:creationId xmlns:p14="http://schemas.microsoft.com/office/powerpoint/2010/main" val="26542832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F5A8B07-8F5B-4B54-9926-8FB2AE2F19A3}" type="datetimeFigureOut">
              <a:rPr lang="en-GB" smtClean="0"/>
              <a:t>13/05/2021</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05B2585B-C712-46E5-A923-3430E5E6DA9F}" type="slidenum">
              <a:rPr lang="en-GB" smtClean="0"/>
              <a:t>‹#›</a:t>
            </a:fld>
            <a:endParaRPr lang="en-GB"/>
          </a:p>
        </p:txBody>
      </p:sp>
    </p:spTree>
    <p:extLst>
      <p:ext uri="{BB962C8B-B14F-4D97-AF65-F5344CB8AC3E}">
        <p14:creationId xmlns:p14="http://schemas.microsoft.com/office/powerpoint/2010/main" val="29831717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F5A8B07-8F5B-4B54-9926-8FB2AE2F19A3}" type="datetimeFigureOut">
              <a:rPr lang="en-GB" smtClean="0"/>
              <a:t>13/05/2021</a:t>
            </a:fld>
            <a:endParaRPr lang="en-GB"/>
          </a:p>
        </p:txBody>
      </p:sp>
      <p:sp>
        <p:nvSpPr>
          <p:cNvPr id="6" name="Footer Placeholder 5"/>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05B2585B-C712-46E5-A923-3430E5E6DA9F}" type="slidenum">
              <a:rPr lang="en-GB" smtClean="0"/>
              <a:t>‹#›</a:t>
            </a:fld>
            <a:endParaRPr lang="en-GB"/>
          </a:p>
        </p:txBody>
      </p:sp>
    </p:spTree>
    <p:extLst>
      <p:ext uri="{BB962C8B-B14F-4D97-AF65-F5344CB8AC3E}">
        <p14:creationId xmlns:p14="http://schemas.microsoft.com/office/powerpoint/2010/main" val="25602500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F5A8B07-8F5B-4B54-9926-8FB2AE2F19A3}" type="datetimeFigureOut">
              <a:rPr lang="en-GB" smtClean="0"/>
              <a:t>13/05/2021</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05B2585B-C712-46E5-A923-3430E5E6DA9F}" type="slidenum">
              <a:rPr lang="en-GB" smtClean="0"/>
              <a:t>‹#›</a:t>
            </a:fld>
            <a:endParaRPr lang="en-GB"/>
          </a:p>
        </p:txBody>
      </p:sp>
    </p:spTree>
    <p:extLst>
      <p:ext uri="{BB962C8B-B14F-4D97-AF65-F5344CB8AC3E}">
        <p14:creationId xmlns:p14="http://schemas.microsoft.com/office/powerpoint/2010/main" val="40366399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F5A8B07-8F5B-4B54-9926-8FB2AE2F19A3}" type="datetimeFigureOut">
              <a:rPr lang="en-GB" smtClean="0"/>
              <a:t>13/05/2021</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05B2585B-C712-46E5-A923-3430E5E6DA9F}" type="slidenum">
              <a:rPr lang="en-GB" smtClean="0"/>
              <a:t>‹#›</a:t>
            </a:fld>
            <a:endParaRPr lang="en-GB"/>
          </a:p>
        </p:txBody>
      </p:sp>
    </p:spTree>
    <p:extLst>
      <p:ext uri="{BB962C8B-B14F-4D97-AF65-F5344CB8AC3E}">
        <p14:creationId xmlns:p14="http://schemas.microsoft.com/office/powerpoint/2010/main" val="35423255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F5A8B07-8F5B-4B54-9926-8FB2AE2F19A3}" type="datetimeFigureOut">
              <a:rPr lang="en-GB" smtClean="0"/>
              <a:t>13/05/2021</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05B2585B-C712-46E5-A923-3430E5E6DA9F}" type="slidenum">
              <a:rPr lang="en-GB" smtClean="0"/>
              <a:t>‹#›</a:t>
            </a:fld>
            <a:endParaRPr lang="en-GB"/>
          </a:p>
        </p:txBody>
      </p:sp>
    </p:spTree>
    <p:extLst>
      <p:ext uri="{BB962C8B-B14F-4D97-AF65-F5344CB8AC3E}">
        <p14:creationId xmlns:p14="http://schemas.microsoft.com/office/powerpoint/2010/main" val="5605802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F5A8B07-8F5B-4B54-9926-8FB2AE2F19A3}" type="datetimeFigureOut">
              <a:rPr lang="en-GB" smtClean="0"/>
              <a:t>13/05/2021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05B2585B-C712-46E5-A923-3430E5E6DA9F}" type="slidenum">
              <a:rPr lang="en-GB" smtClean="0"/>
              <a:t>‹#›</a:t>
            </a:fld>
            <a:endParaRPr lang="en-GB"/>
          </a:p>
        </p:txBody>
      </p:sp>
    </p:spTree>
    <p:extLst>
      <p:ext uri="{BB962C8B-B14F-4D97-AF65-F5344CB8AC3E}">
        <p14:creationId xmlns:p14="http://schemas.microsoft.com/office/powerpoint/2010/main" val="22001353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F5A8B07-8F5B-4B54-9926-8FB2AE2F19A3}" type="datetimeFigureOut">
              <a:rPr lang="en-GB" smtClean="0"/>
              <a:t>13/05/2021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5B2585B-C712-46E5-A923-3430E5E6DA9F}" type="slidenum">
              <a:rPr lang="en-GB" smtClean="0"/>
              <a:t>‹#›</a:t>
            </a:fld>
            <a:endParaRPr lang="en-GB"/>
          </a:p>
        </p:txBody>
      </p:sp>
    </p:spTree>
    <p:extLst>
      <p:ext uri="{BB962C8B-B14F-4D97-AF65-F5344CB8AC3E}">
        <p14:creationId xmlns:p14="http://schemas.microsoft.com/office/powerpoint/2010/main" val="7645380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F5A8B07-8F5B-4B54-9926-8FB2AE2F19A3}" type="datetimeFigureOut">
              <a:rPr lang="en-GB" smtClean="0"/>
              <a:t>13/05/2021</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05B2585B-C712-46E5-A923-3430E5E6DA9F}" type="slidenum">
              <a:rPr lang="en-GB" smtClean="0"/>
              <a:t>‹#›</a:t>
            </a:fld>
            <a:endParaRPr lang="en-GB"/>
          </a:p>
        </p:txBody>
      </p:sp>
    </p:spTree>
    <p:extLst>
      <p:ext uri="{BB962C8B-B14F-4D97-AF65-F5344CB8AC3E}">
        <p14:creationId xmlns:p14="http://schemas.microsoft.com/office/powerpoint/2010/main" val="15951991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F5A8B07-8F5B-4B54-9926-8FB2AE2F19A3}" type="datetimeFigureOut">
              <a:rPr lang="en-GB" smtClean="0"/>
              <a:t>13/05/2021</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05B2585B-C712-46E5-A923-3430E5E6DA9F}"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9356946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FF5A8B07-8F5B-4B54-9926-8FB2AE2F19A3}" type="datetimeFigureOut">
              <a:rPr lang="en-GB" smtClean="0"/>
              <a:t>13/05/2021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5B2585B-C712-46E5-A923-3430E5E6DA9F}" type="slidenum">
              <a:rPr lang="en-GB" smtClean="0"/>
              <a:t>‹#›</a:t>
            </a:fld>
            <a:endParaRPr lang="en-GB"/>
          </a:p>
        </p:txBody>
      </p:sp>
    </p:spTree>
    <p:extLst>
      <p:ext uri="{BB962C8B-B14F-4D97-AF65-F5344CB8AC3E}">
        <p14:creationId xmlns:p14="http://schemas.microsoft.com/office/powerpoint/2010/main" val="4206386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FF5A8B07-8F5B-4B54-9926-8FB2AE2F19A3}" type="datetimeFigureOut">
              <a:rPr lang="en-GB" smtClean="0"/>
              <a:t>13/05/2021</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5B2585B-C712-46E5-A923-3430E5E6DA9F}"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7821237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FF5A8B07-8F5B-4B54-9926-8FB2AE2F19A3}" type="datetimeFigureOut">
              <a:rPr lang="en-GB" smtClean="0"/>
              <a:t>13/05/2021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5B2585B-C712-46E5-A923-3430E5E6DA9F}" type="slidenum">
              <a:rPr lang="en-GB" smtClean="0"/>
              <a:t>‹#›</a:t>
            </a:fld>
            <a:endParaRPr lang="en-GB"/>
          </a:p>
        </p:txBody>
      </p:sp>
    </p:spTree>
    <p:extLst>
      <p:ext uri="{BB962C8B-B14F-4D97-AF65-F5344CB8AC3E}">
        <p14:creationId xmlns:p14="http://schemas.microsoft.com/office/powerpoint/2010/main" val="10021175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5A8B07-8F5B-4B54-9926-8FB2AE2F19A3}" type="datetimeFigureOut">
              <a:rPr lang="en-GB" smtClean="0"/>
              <a:t>13/05/2021</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05B2585B-C712-46E5-A923-3430E5E6DA9F}" type="slidenum">
              <a:rPr lang="en-GB" smtClean="0"/>
              <a:t>‹#›</a:t>
            </a:fld>
            <a:endParaRPr lang="en-GB"/>
          </a:p>
        </p:txBody>
      </p:sp>
    </p:spTree>
    <p:extLst>
      <p:ext uri="{BB962C8B-B14F-4D97-AF65-F5344CB8AC3E}">
        <p14:creationId xmlns:p14="http://schemas.microsoft.com/office/powerpoint/2010/main" val="36612143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5A8B07-8F5B-4B54-9926-8FB2AE2F19A3}" type="datetimeFigureOut">
              <a:rPr lang="en-GB" smtClean="0"/>
              <a:t>13/05/2021</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05B2585B-C712-46E5-A923-3430E5E6DA9F}" type="slidenum">
              <a:rPr lang="en-GB" smtClean="0"/>
              <a:t>‹#›</a:t>
            </a:fld>
            <a:endParaRPr lang="en-GB"/>
          </a:p>
        </p:txBody>
      </p:sp>
    </p:spTree>
    <p:extLst>
      <p:ext uri="{BB962C8B-B14F-4D97-AF65-F5344CB8AC3E}">
        <p14:creationId xmlns:p14="http://schemas.microsoft.com/office/powerpoint/2010/main" val="14005026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FF5A8B07-8F5B-4B54-9926-8FB2AE2F19A3}" type="datetimeFigureOut">
              <a:rPr lang="en-GB" smtClean="0"/>
              <a:t>13/05/2021</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05B2585B-C712-46E5-A923-3430E5E6DA9F}" type="slidenum">
              <a:rPr lang="en-GB" smtClean="0"/>
              <a:t>‹#›</a:t>
            </a:fld>
            <a:endParaRPr lang="en-GB"/>
          </a:p>
        </p:txBody>
      </p:sp>
    </p:spTree>
    <p:extLst>
      <p:ext uri="{BB962C8B-B14F-4D97-AF65-F5344CB8AC3E}">
        <p14:creationId xmlns:p14="http://schemas.microsoft.com/office/powerpoint/2010/main" val="3521978842"/>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A8248F-4BD8-41E8-8E1B-146A59C80FCB}"/>
              </a:ext>
            </a:extLst>
          </p:cNvPr>
          <p:cNvSpPr>
            <a:spLocks noGrp="1"/>
          </p:cNvSpPr>
          <p:nvPr>
            <p:ph type="ctrTitle"/>
          </p:nvPr>
        </p:nvSpPr>
        <p:spPr/>
        <p:txBody>
          <a:bodyPr/>
          <a:lstStyle/>
          <a:p>
            <a:r>
              <a:rPr lang="en-GB" dirty="0">
                <a:latin typeface="Comic Sans MS" panose="030F0702030302020204" pitchFamily="66" charset="0"/>
              </a:rPr>
              <a:t>Tuesday 18</a:t>
            </a:r>
            <a:r>
              <a:rPr lang="en-GB" baseline="30000" dirty="0">
                <a:latin typeface="Comic Sans MS" panose="030F0702030302020204" pitchFamily="66" charset="0"/>
              </a:rPr>
              <a:t>th</a:t>
            </a:r>
            <a:r>
              <a:rPr lang="en-GB" dirty="0">
                <a:latin typeface="Comic Sans MS" panose="030F0702030302020204" pitchFamily="66" charset="0"/>
              </a:rPr>
              <a:t> May</a:t>
            </a:r>
          </a:p>
        </p:txBody>
      </p:sp>
      <p:sp>
        <p:nvSpPr>
          <p:cNvPr id="3" name="Subtitle 2">
            <a:extLst>
              <a:ext uri="{FF2B5EF4-FFF2-40B4-BE49-F238E27FC236}">
                <a16:creationId xmlns:a16="http://schemas.microsoft.com/office/drawing/2014/main" id="{6BB4507C-FF4B-44D0-9706-0B9BEA2161CA}"/>
              </a:ext>
            </a:extLst>
          </p:cNvPr>
          <p:cNvSpPr>
            <a:spLocks noGrp="1"/>
          </p:cNvSpPr>
          <p:nvPr>
            <p:ph type="subTitle" idx="1"/>
          </p:nvPr>
        </p:nvSpPr>
        <p:spPr>
          <a:xfrm>
            <a:off x="2589213" y="4777379"/>
            <a:ext cx="8915399" cy="1812264"/>
          </a:xfrm>
        </p:spPr>
        <p:txBody>
          <a:bodyPr>
            <a:normAutofit lnSpcReduction="10000"/>
          </a:bodyPr>
          <a:lstStyle/>
          <a:p>
            <a:r>
              <a:rPr lang="en-GB" sz="2400" dirty="0">
                <a:latin typeface="Comic Sans MS" panose="030F0702030302020204" pitchFamily="66" charset="0"/>
              </a:rPr>
              <a:t>LO: to understand beliefs</a:t>
            </a:r>
          </a:p>
          <a:p>
            <a:r>
              <a:rPr lang="en-GB" sz="2400" dirty="0">
                <a:latin typeface="Comic Sans MS" panose="030F0702030302020204" pitchFamily="66" charset="0"/>
              </a:rPr>
              <a:t>To understand practices and lifestyles</a:t>
            </a:r>
          </a:p>
          <a:p>
            <a:r>
              <a:rPr lang="en-GB" sz="2400" dirty="0">
                <a:latin typeface="Comic Sans MS" panose="030F0702030302020204" pitchFamily="66" charset="0"/>
              </a:rPr>
              <a:t>To understand values</a:t>
            </a:r>
          </a:p>
          <a:p>
            <a:r>
              <a:rPr lang="en-GB" sz="2400" dirty="0">
                <a:latin typeface="Comic Sans MS" panose="030F0702030302020204" pitchFamily="66" charset="0"/>
              </a:rPr>
              <a:t>C: Buddhism</a:t>
            </a:r>
          </a:p>
        </p:txBody>
      </p:sp>
    </p:spTree>
    <p:extLst>
      <p:ext uri="{BB962C8B-B14F-4D97-AF65-F5344CB8AC3E}">
        <p14:creationId xmlns:p14="http://schemas.microsoft.com/office/powerpoint/2010/main" val="868019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22A71E-1800-4F85-901D-88F975B29F32}"/>
              </a:ext>
            </a:extLst>
          </p:cNvPr>
          <p:cNvSpPr>
            <a:spLocks noGrp="1"/>
          </p:cNvSpPr>
          <p:nvPr>
            <p:ph type="title"/>
          </p:nvPr>
        </p:nvSpPr>
        <p:spPr>
          <a:xfrm>
            <a:off x="1650095" y="176848"/>
            <a:ext cx="4445905" cy="2353013"/>
          </a:xfrm>
        </p:spPr>
        <p:txBody>
          <a:bodyPr>
            <a:normAutofit fontScale="90000"/>
          </a:bodyPr>
          <a:lstStyle/>
          <a:p>
            <a:pPr algn="ctr"/>
            <a:r>
              <a:rPr lang="en-GB" sz="4800" dirty="0">
                <a:latin typeface="Comic Sans MS" panose="030F0702030302020204" pitchFamily="66" charset="0"/>
              </a:rPr>
              <a:t>What do you think this wheel represents?</a:t>
            </a:r>
          </a:p>
        </p:txBody>
      </p:sp>
      <p:pic>
        <p:nvPicPr>
          <p:cNvPr id="1026" name="Picture 2" descr="File:Dharma Wheel.svg - Wikipedia">
            <a:extLst>
              <a:ext uri="{FF2B5EF4-FFF2-40B4-BE49-F238E27FC236}">
                <a16:creationId xmlns:a16="http://schemas.microsoft.com/office/drawing/2014/main" id="{08D33D75-AC0A-4E69-979D-083530A7CB1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0" y="0"/>
            <a:ext cx="6858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24592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9962A4E-4FB9-4881-91CE-9A0A0F2D539F}"/>
              </a:ext>
            </a:extLst>
          </p:cNvPr>
          <p:cNvSpPr>
            <a:spLocks noGrp="1"/>
          </p:cNvSpPr>
          <p:nvPr>
            <p:ph idx="1"/>
          </p:nvPr>
        </p:nvSpPr>
        <p:spPr>
          <a:xfrm>
            <a:off x="2117035" y="3588026"/>
            <a:ext cx="9919251" cy="3269974"/>
          </a:xfrm>
        </p:spPr>
        <p:txBody>
          <a:bodyPr>
            <a:normAutofit/>
          </a:bodyPr>
          <a:lstStyle/>
          <a:p>
            <a:r>
              <a:rPr lang="en-GB" sz="2200" dirty="0">
                <a:latin typeface="Comic Sans MS" panose="030F0702030302020204" pitchFamily="66" charset="0"/>
              </a:rPr>
              <a:t>The wheel represents the eight-fold path because it has eight spokes.</a:t>
            </a:r>
          </a:p>
          <a:p>
            <a:r>
              <a:rPr lang="en-GB" sz="2200" dirty="0">
                <a:latin typeface="Comic Sans MS" panose="030F0702030302020204" pitchFamily="66" charset="0"/>
              </a:rPr>
              <a:t>The Buddha’s teaching goes round and round like a great wheel that never stops, leading to the central point of the wheel, the only point which is fixed, Nirvana (enlightenment).</a:t>
            </a:r>
          </a:p>
          <a:p>
            <a:r>
              <a:rPr lang="en-GB" sz="2200" dirty="0">
                <a:latin typeface="Comic Sans MS" panose="030F0702030302020204" pitchFamily="66" charset="0"/>
              </a:rPr>
              <a:t>The eight spokes on the wheel represent the eight parts of the eight-fold path.</a:t>
            </a:r>
          </a:p>
          <a:p>
            <a:r>
              <a:rPr lang="en-GB" sz="2200" dirty="0">
                <a:latin typeface="Comic Sans MS" panose="030F0702030302020204" pitchFamily="66" charset="0"/>
              </a:rPr>
              <a:t>Just as every spoke is needed for the wheel to keep turning, Buddhists need to follow each step of the path.</a:t>
            </a:r>
          </a:p>
        </p:txBody>
      </p:sp>
      <p:pic>
        <p:nvPicPr>
          <p:cNvPr id="2052" name="Picture 4" descr="8 'Rights': The Noble Eightfold Path — the Heart of the Buddha's Teaching |  Buddha teachings, Dharma wheel, Buddhism symbols">
            <a:extLst>
              <a:ext uri="{FF2B5EF4-FFF2-40B4-BE49-F238E27FC236}">
                <a16:creationId xmlns:a16="http://schemas.microsoft.com/office/drawing/2014/main" id="{BB6EF725-28EE-4595-BACE-04547E0CCDF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73826" y="75714"/>
            <a:ext cx="4737652" cy="35123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83703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5D56C9-6274-4302-922E-B66C3736A87C}"/>
              </a:ext>
            </a:extLst>
          </p:cNvPr>
          <p:cNvSpPr>
            <a:spLocks noGrp="1"/>
          </p:cNvSpPr>
          <p:nvPr>
            <p:ph type="title"/>
          </p:nvPr>
        </p:nvSpPr>
        <p:spPr>
          <a:xfrm>
            <a:off x="2592924" y="3116946"/>
            <a:ext cx="8911687" cy="1661890"/>
          </a:xfrm>
        </p:spPr>
        <p:txBody>
          <a:bodyPr>
            <a:normAutofit fontScale="90000"/>
          </a:bodyPr>
          <a:lstStyle/>
          <a:p>
            <a:pPr algn="ctr"/>
            <a:r>
              <a:rPr lang="en-GB" dirty="0">
                <a:latin typeface="Comic Sans MS" panose="030F0702030302020204" pitchFamily="66" charset="0"/>
              </a:rPr>
              <a:t>What can you remember about the eight-fold path and the eight stages from last week?</a:t>
            </a:r>
          </a:p>
        </p:txBody>
      </p:sp>
      <p:pic>
        <p:nvPicPr>
          <p:cNvPr id="3074" name="Picture 2" descr="Think-Pair-Share - Teaching Reading Comprehension Strategies">
            <a:extLst>
              <a:ext uri="{FF2B5EF4-FFF2-40B4-BE49-F238E27FC236}">
                <a16:creationId xmlns:a16="http://schemas.microsoft.com/office/drawing/2014/main" id="{608C8C3E-A358-443C-9A74-E1599B3FED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91443" y="624110"/>
            <a:ext cx="291465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34104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5C74CE-D53A-4011-8A17-58A3E73D753F}"/>
              </a:ext>
            </a:extLst>
          </p:cNvPr>
          <p:cNvSpPr>
            <a:spLocks noGrp="1"/>
          </p:cNvSpPr>
          <p:nvPr>
            <p:ph type="title"/>
          </p:nvPr>
        </p:nvSpPr>
        <p:spPr>
          <a:xfrm>
            <a:off x="2592926" y="624110"/>
            <a:ext cx="7177240" cy="1280890"/>
          </a:xfrm>
        </p:spPr>
        <p:txBody>
          <a:bodyPr/>
          <a:lstStyle/>
          <a:p>
            <a:pPr algn="ctr"/>
            <a:r>
              <a:rPr lang="en-GB" dirty="0">
                <a:latin typeface="Comic Sans MS" panose="030F0702030302020204" pitchFamily="66" charset="0"/>
              </a:rPr>
              <a:t>This is how I remember the eight-fold path:</a:t>
            </a:r>
          </a:p>
        </p:txBody>
      </p:sp>
      <p:sp>
        <p:nvSpPr>
          <p:cNvPr id="3" name="Content Placeholder 2">
            <a:extLst>
              <a:ext uri="{FF2B5EF4-FFF2-40B4-BE49-F238E27FC236}">
                <a16:creationId xmlns:a16="http://schemas.microsoft.com/office/drawing/2014/main" id="{516878D4-52AA-4CDD-A078-DDD502A7D8C0}"/>
              </a:ext>
            </a:extLst>
          </p:cNvPr>
          <p:cNvSpPr>
            <a:spLocks noGrp="1"/>
          </p:cNvSpPr>
          <p:nvPr>
            <p:ph idx="1"/>
          </p:nvPr>
        </p:nvSpPr>
        <p:spPr>
          <a:xfrm>
            <a:off x="2007704" y="2133599"/>
            <a:ext cx="9829800" cy="4634949"/>
          </a:xfrm>
        </p:spPr>
        <p:txBody>
          <a:bodyPr>
            <a:normAutofit/>
          </a:bodyPr>
          <a:lstStyle/>
          <a:p>
            <a:r>
              <a:rPr lang="en-GB" sz="2000" dirty="0">
                <a:latin typeface="Comic Sans MS" panose="030F0702030302020204" pitchFamily="66" charset="0"/>
              </a:rPr>
              <a:t>1. Point to your eyes (Right View)</a:t>
            </a:r>
          </a:p>
          <a:p>
            <a:r>
              <a:rPr lang="en-GB" sz="2000" dirty="0">
                <a:latin typeface="Comic Sans MS" panose="030F0702030302020204" pitchFamily="66" charset="0"/>
              </a:rPr>
              <a:t>2. Put the palm of your right hand on your heart (Right Intention/Thought).</a:t>
            </a:r>
          </a:p>
          <a:p>
            <a:r>
              <a:rPr lang="en-GB" sz="2000" dirty="0">
                <a:latin typeface="Comic Sans MS" panose="030F0702030302020204" pitchFamily="66" charset="0"/>
              </a:rPr>
              <a:t>3. Point to your mouth (Right Speech)</a:t>
            </a:r>
          </a:p>
          <a:p>
            <a:r>
              <a:rPr lang="en-GB" sz="2000" dirty="0">
                <a:latin typeface="Comic Sans MS" panose="030F0702030302020204" pitchFamily="66" charset="0"/>
              </a:rPr>
              <a:t>4. Raise your hands in front of you and move your fingers in and out (Right Action).</a:t>
            </a:r>
          </a:p>
          <a:p>
            <a:r>
              <a:rPr lang="en-GB" sz="2000" dirty="0">
                <a:latin typeface="Comic Sans MS" panose="030F0702030302020204" pitchFamily="66" charset="0"/>
              </a:rPr>
              <a:t>5. Lower one of your hands to your side and pretend you are carrying a briefcase (Right Livelihood).</a:t>
            </a:r>
          </a:p>
          <a:p>
            <a:r>
              <a:rPr lang="en-GB" sz="2000" dirty="0">
                <a:latin typeface="Comic Sans MS" panose="030F0702030302020204" pitchFamily="66" charset="0"/>
              </a:rPr>
              <a:t>6. Move both hands over your head and lower them all the way down (Right Effort – whole mind and body effort).</a:t>
            </a:r>
          </a:p>
          <a:p>
            <a:r>
              <a:rPr lang="en-GB" sz="2000" dirty="0">
                <a:latin typeface="Comic Sans MS" panose="030F0702030302020204" pitchFamily="66" charset="0"/>
              </a:rPr>
              <a:t>7. Point to your head (Right Mindfulness).</a:t>
            </a:r>
          </a:p>
          <a:p>
            <a:r>
              <a:rPr lang="en-GB" sz="2000" dirty="0">
                <a:latin typeface="Comic Sans MS" panose="030F0702030302020204" pitchFamily="66" charset="0"/>
              </a:rPr>
              <a:t>8. Place your hands in front of you with your palms up (Right Concentration)</a:t>
            </a:r>
          </a:p>
        </p:txBody>
      </p:sp>
      <p:pic>
        <p:nvPicPr>
          <p:cNvPr id="4098" name="Picture 2" descr="How to remember stuff">
            <a:extLst>
              <a:ext uri="{FF2B5EF4-FFF2-40B4-BE49-F238E27FC236}">
                <a16:creationId xmlns:a16="http://schemas.microsoft.com/office/drawing/2014/main" id="{7DDE85EA-A73B-4A63-9D78-74D50BD1F721}"/>
              </a:ext>
            </a:extLst>
          </p:cNvPr>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10882" t="5074" r="12680" b="5802"/>
          <a:stretch/>
        </p:blipFill>
        <p:spPr bwMode="auto">
          <a:xfrm>
            <a:off x="10018302" y="0"/>
            <a:ext cx="2173698" cy="25344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24093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3C3A4-E09F-4153-9D47-0DD7D2B94EBA}"/>
              </a:ext>
            </a:extLst>
          </p:cNvPr>
          <p:cNvSpPr>
            <a:spLocks noGrp="1"/>
          </p:cNvSpPr>
          <p:nvPr>
            <p:ph type="title"/>
          </p:nvPr>
        </p:nvSpPr>
        <p:spPr/>
        <p:txBody>
          <a:bodyPr>
            <a:normAutofit/>
          </a:bodyPr>
          <a:lstStyle/>
          <a:p>
            <a:r>
              <a:rPr lang="en-GB" sz="5400" dirty="0">
                <a:latin typeface="Comic Sans MS" panose="030F0702030302020204" pitchFamily="66" charset="0"/>
              </a:rPr>
              <a:t>Right View</a:t>
            </a:r>
          </a:p>
        </p:txBody>
      </p:sp>
      <p:sp>
        <p:nvSpPr>
          <p:cNvPr id="3" name="Content Placeholder 2">
            <a:extLst>
              <a:ext uri="{FF2B5EF4-FFF2-40B4-BE49-F238E27FC236}">
                <a16:creationId xmlns:a16="http://schemas.microsoft.com/office/drawing/2014/main" id="{5A7B5414-BC59-4709-9B36-B4EF0990EDB4}"/>
              </a:ext>
            </a:extLst>
          </p:cNvPr>
          <p:cNvSpPr>
            <a:spLocks noGrp="1"/>
          </p:cNvSpPr>
          <p:nvPr>
            <p:ph idx="1"/>
          </p:nvPr>
        </p:nvSpPr>
        <p:spPr>
          <a:xfrm>
            <a:off x="2589212" y="1905000"/>
            <a:ext cx="8915400" cy="4813852"/>
          </a:xfrm>
        </p:spPr>
        <p:txBody>
          <a:bodyPr>
            <a:normAutofit/>
          </a:bodyPr>
          <a:lstStyle/>
          <a:p>
            <a:r>
              <a:rPr lang="en-GB" sz="2400" dirty="0">
                <a:latin typeface="Comic Sans MS" panose="030F0702030302020204" pitchFamily="66" charset="0"/>
              </a:rPr>
              <a:t>Right means complete or correct. </a:t>
            </a:r>
          </a:p>
          <a:p>
            <a:r>
              <a:rPr lang="en-GB" sz="2400" dirty="0">
                <a:latin typeface="Comic Sans MS" panose="030F0702030302020204" pitchFamily="66" charset="0"/>
              </a:rPr>
              <a:t>View is the way we look at things or the way we understand things. </a:t>
            </a:r>
          </a:p>
          <a:p>
            <a:r>
              <a:rPr lang="en-GB" sz="2400" dirty="0">
                <a:latin typeface="Comic Sans MS" panose="030F0702030302020204" pitchFamily="66" charset="0"/>
              </a:rPr>
              <a:t>So, Right View is the correct way of understanding the world. </a:t>
            </a:r>
          </a:p>
          <a:p>
            <a:r>
              <a:rPr lang="en-GB" sz="2400" dirty="0">
                <a:latin typeface="Comic Sans MS" panose="030F0702030302020204" pitchFamily="66" charset="0"/>
              </a:rPr>
              <a:t>When we use the Right View, we understand the way that the world works so that we can make the best decisions.</a:t>
            </a:r>
          </a:p>
          <a:p>
            <a:r>
              <a:rPr lang="en-GB" sz="2400" dirty="0">
                <a:latin typeface="Comic Sans MS" panose="030F0702030302020204" pitchFamily="66" charset="0"/>
              </a:rPr>
              <a:t>When we have a good understanding, we will make the right choices and avoid the bad choices. If we don't make bad choices, we will be happier.</a:t>
            </a:r>
          </a:p>
        </p:txBody>
      </p:sp>
      <p:pic>
        <p:nvPicPr>
          <p:cNvPr id="5126" name="Picture 6" descr="File:Dharma Wheel.svg - Wikipedia">
            <a:extLst>
              <a:ext uri="{FF2B5EF4-FFF2-40B4-BE49-F238E27FC236}">
                <a16:creationId xmlns:a16="http://schemas.microsoft.com/office/drawing/2014/main" id="{BECC797C-D474-4A0E-AEC9-6903F817E50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79496" y="0"/>
            <a:ext cx="2312503" cy="23125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60347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3C3A4-E09F-4153-9D47-0DD7D2B94EBA}"/>
              </a:ext>
            </a:extLst>
          </p:cNvPr>
          <p:cNvSpPr>
            <a:spLocks noGrp="1"/>
          </p:cNvSpPr>
          <p:nvPr>
            <p:ph type="title"/>
          </p:nvPr>
        </p:nvSpPr>
        <p:spPr/>
        <p:txBody>
          <a:bodyPr>
            <a:normAutofit/>
          </a:bodyPr>
          <a:lstStyle/>
          <a:p>
            <a:r>
              <a:rPr lang="en-GB" sz="5400" dirty="0">
                <a:latin typeface="Comic Sans MS" panose="030F0702030302020204" pitchFamily="66" charset="0"/>
              </a:rPr>
              <a:t>Right Intention</a:t>
            </a:r>
          </a:p>
        </p:txBody>
      </p:sp>
      <p:sp>
        <p:nvSpPr>
          <p:cNvPr id="3" name="Content Placeholder 2">
            <a:extLst>
              <a:ext uri="{FF2B5EF4-FFF2-40B4-BE49-F238E27FC236}">
                <a16:creationId xmlns:a16="http://schemas.microsoft.com/office/drawing/2014/main" id="{5A7B5414-BC59-4709-9B36-B4EF0990EDB4}"/>
              </a:ext>
            </a:extLst>
          </p:cNvPr>
          <p:cNvSpPr>
            <a:spLocks noGrp="1"/>
          </p:cNvSpPr>
          <p:nvPr>
            <p:ph idx="1"/>
          </p:nvPr>
        </p:nvSpPr>
        <p:spPr>
          <a:xfrm>
            <a:off x="2325757" y="1719470"/>
            <a:ext cx="9660833" cy="5138530"/>
          </a:xfrm>
        </p:spPr>
        <p:txBody>
          <a:bodyPr>
            <a:normAutofit/>
          </a:bodyPr>
          <a:lstStyle/>
          <a:p>
            <a:r>
              <a:rPr lang="en-GB" dirty="0">
                <a:latin typeface="Comic Sans MS" panose="030F0702030302020204" pitchFamily="66" charset="0"/>
              </a:rPr>
              <a:t>Right means correct or wholesome (good). </a:t>
            </a:r>
          </a:p>
          <a:p>
            <a:r>
              <a:rPr lang="en-GB" dirty="0">
                <a:latin typeface="Comic Sans MS" panose="030F0702030302020204" pitchFamily="66" charset="0"/>
              </a:rPr>
              <a:t>Intention means that something is done on purpose; it's not an accident. </a:t>
            </a:r>
          </a:p>
          <a:p>
            <a:r>
              <a:rPr lang="en-GB" dirty="0">
                <a:latin typeface="Comic Sans MS" panose="030F0702030302020204" pitchFamily="66" charset="0"/>
              </a:rPr>
              <a:t>Right Intention means purposely making good decisions using Right View (what we know of the world). </a:t>
            </a:r>
          </a:p>
          <a:p>
            <a:r>
              <a:rPr lang="en-GB" dirty="0">
                <a:latin typeface="Comic Sans MS" panose="030F0702030302020204" pitchFamily="66" charset="0"/>
              </a:rPr>
              <a:t>People with Right Intention always try to make wholesome, harmless decisions.</a:t>
            </a:r>
          </a:p>
          <a:p>
            <a:r>
              <a:rPr lang="en-GB" dirty="0">
                <a:latin typeface="Comic Sans MS" panose="030F0702030302020204" pitchFamily="66" charset="0"/>
              </a:rPr>
              <a:t>What are some things that people with Right Intention do?</a:t>
            </a:r>
          </a:p>
          <a:p>
            <a:r>
              <a:rPr lang="en-GB" dirty="0">
                <a:latin typeface="Comic Sans MS" panose="030F0702030302020204" pitchFamily="66" charset="0"/>
              </a:rPr>
              <a:t>1. They refuse to make violent decisions.</a:t>
            </a:r>
          </a:p>
          <a:p>
            <a:r>
              <a:rPr lang="en-GB" dirty="0">
                <a:latin typeface="Comic Sans MS" panose="030F0702030302020204" pitchFamily="66" charset="0"/>
              </a:rPr>
              <a:t>2. They always use good will (make wholesome decisions).</a:t>
            </a:r>
          </a:p>
          <a:p>
            <a:r>
              <a:rPr lang="en-GB" dirty="0">
                <a:latin typeface="Comic Sans MS" panose="030F0702030302020204" pitchFamily="66" charset="0"/>
              </a:rPr>
              <a:t>3. They are selfless (they think about others first; they are not selfish).</a:t>
            </a:r>
          </a:p>
          <a:p>
            <a:r>
              <a:rPr lang="en-GB" dirty="0">
                <a:latin typeface="Comic Sans MS" panose="030F0702030302020204" pitchFamily="66" charset="0"/>
              </a:rPr>
              <a:t>4. They are always harmless to other living things.</a:t>
            </a:r>
          </a:p>
          <a:p>
            <a:r>
              <a:rPr lang="en-GB" dirty="0">
                <a:latin typeface="Comic Sans MS" panose="030F0702030302020204" pitchFamily="66" charset="0"/>
              </a:rPr>
              <a:t>When we have Right Intention, we plan to do wholesome actions. We purposely do things to make life better.</a:t>
            </a:r>
          </a:p>
        </p:txBody>
      </p:sp>
      <p:pic>
        <p:nvPicPr>
          <p:cNvPr id="4" name="Picture 6" descr="File:Dharma Wheel.svg - Wikipedia">
            <a:extLst>
              <a:ext uri="{FF2B5EF4-FFF2-40B4-BE49-F238E27FC236}">
                <a16:creationId xmlns:a16="http://schemas.microsoft.com/office/drawing/2014/main" id="{B9861F80-1C2D-48AE-A59B-B545476AC6D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27703" y="1"/>
            <a:ext cx="2564296" cy="2564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49263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3C3A4-E09F-4153-9D47-0DD7D2B94EBA}"/>
              </a:ext>
            </a:extLst>
          </p:cNvPr>
          <p:cNvSpPr>
            <a:spLocks noGrp="1"/>
          </p:cNvSpPr>
          <p:nvPr>
            <p:ph type="title"/>
          </p:nvPr>
        </p:nvSpPr>
        <p:spPr/>
        <p:txBody>
          <a:bodyPr>
            <a:normAutofit/>
          </a:bodyPr>
          <a:lstStyle/>
          <a:p>
            <a:r>
              <a:rPr lang="en-GB" sz="5400" dirty="0">
                <a:latin typeface="Comic Sans MS" panose="030F0702030302020204" pitchFamily="66" charset="0"/>
              </a:rPr>
              <a:t>Right Speech</a:t>
            </a:r>
          </a:p>
        </p:txBody>
      </p:sp>
      <p:sp>
        <p:nvSpPr>
          <p:cNvPr id="3" name="Content Placeholder 2">
            <a:extLst>
              <a:ext uri="{FF2B5EF4-FFF2-40B4-BE49-F238E27FC236}">
                <a16:creationId xmlns:a16="http://schemas.microsoft.com/office/drawing/2014/main" id="{5A7B5414-BC59-4709-9B36-B4EF0990EDB4}"/>
              </a:ext>
            </a:extLst>
          </p:cNvPr>
          <p:cNvSpPr>
            <a:spLocks noGrp="1"/>
          </p:cNvSpPr>
          <p:nvPr>
            <p:ph idx="1"/>
          </p:nvPr>
        </p:nvSpPr>
        <p:spPr>
          <a:xfrm>
            <a:off x="2325757" y="1719470"/>
            <a:ext cx="9660833" cy="5138530"/>
          </a:xfrm>
        </p:spPr>
        <p:txBody>
          <a:bodyPr>
            <a:normAutofit fontScale="92500" lnSpcReduction="10000"/>
          </a:bodyPr>
          <a:lstStyle/>
          <a:p>
            <a:r>
              <a:rPr lang="en-GB" dirty="0">
                <a:latin typeface="Comic Sans MS" panose="030F0702030302020204" pitchFamily="66" charset="0"/>
              </a:rPr>
              <a:t>Right Speech is choosing and using your words wisely when you say them. </a:t>
            </a:r>
          </a:p>
          <a:p>
            <a:r>
              <a:rPr lang="en-GB" dirty="0">
                <a:latin typeface="Comic Sans MS" panose="030F0702030302020204" pitchFamily="66" charset="0"/>
              </a:rPr>
              <a:t>Right Speech is also speaking without unwise or bad speech. </a:t>
            </a:r>
          </a:p>
          <a:p>
            <a:r>
              <a:rPr lang="en-GB" dirty="0">
                <a:latin typeface="Comic Sans MS" panose="030F0702030302020204" pitchFamily="66" charset="0"/>
              </a:rPr>
              <a:t>There are four major types of speech that you should avoid:</a:t>
            </a:r>
          </a:p>
          <a:p>
            <a:r>
              <a:rPr lang="en-GB" dirty="0">
                <a:latin typeface="Comic Sans MS" panose="030F0702030302020204" pitchFamily="66" charset="0"/>
              </a:rPr>
              <a:t>1. Do not lie.</a:t>
            </a:r>
          </a:p>
          <a:p>
            <a:r>
              <a:rPr lang="en-GB" dirty="0">
                <a:latin typeface="Comic Sans MS" panose="030F0702030302020204" pitchFamily="66" charset="0"/>
              </a:rPr>
              <a:t>2. Do not say things that will cause others to disagree or fight.</a:t>
            </a:r>
          </a:p>
          <a:p>
            <a:r>
              <a:rPr lang="en-GB" dirty="0">
                <a:latin typeface="Comic Sans MS" panose="030F0702030302020204" pitchFamily="66" charset="0"/>
              </a:rPr>
              <a:t>3. Do not say anything insulting or rude.</a:t>
            </a:r>
          </a:p>
          <a:p>
            <a:r>
              <a:rPr lang="en-GB" dirty="0">
                <a:latin typeface="Comic Sans MS" panose="030F0702030302020204" pitchFamily="66" charset="0"/>
              </a:rPr>
              <a:t>4. Do not chatter about unimportant things.</a:t>
            </a:r>
          </a:p>
          <a:p>
            <a:r>
              <a:rPr lang="en-GB" dirty="0">
                <a:latin typeface="Comic Sans MS" panose="030F0702030302020204" pitchFamily="66" charset="0"/>
              </a:rPr>
              <a:t>There are four major right types of speech that you should use:</a:t>
            </a:r>
          </a:p>
          <a:p>
            <a:r>
              <a:rPr lang="en-GB" dirty="0">
                <a:latin typeface="Comic Sans MS" panose="030F0702030302020204" pitchFamily="66" charset="0"/>
              </a:rPr>
              <a:t>1. Always tell the truth</a:t>
            </a:r>
          </a:p>
          <a:p>
            <a:r>
              <a:rPr lang="en-GB" dirty="0">
                <a:latin typeface="Comic Sans MS" panose="030F0702030302020204" pitchFamily="66" charset="0"/>
              </a:rPr>
              <a:t>2. Say things to try and help people work together.</a:t>
            </a:r>
          </a:p>
          <a:p>
            <a:r>
              <a:rPr lang="en-GB" dirty="0">
                <a:latin typeface="Comic Sans MS" panose="030F0702030302020204" pitchFamily="66" charset="0"/>
              </a:rPr>
              <a:t>3. Always speak kindly, politely, and friendly.</a:t>
            </a:r>
          </a:p>
          <a:p>
            <a:r>
              <a:rPr lang="en-GB" dirty="0">
                <a:latin typeface="Comic Sans MS" panose="030F0702030302020204" pitchFamily="66" charset="0"/>
              </a:rPr>
              <a:t>4. Always speak with reason and purpose.</a:t>
            </a:r>
          </a:p>
          <a:p>
            <a:r>
              <a:rPr lang="en-GB" dirty="0">
                <a:latin typeface="Comic Sans MS" panose="030F0702030302020204" pitchFamily="66" charset="0"/>
              </a:rPr>
              <a:t>When we have right speech, we do not harm the others around us. With good speech, we can help people, and make everything around us better.</a:t>
            </a:r>
          </a:p>
        </p:txBody>
      </p:sp>
      <p:pic>
        <p:nvPicPr>
          <p:cNvPr id="4" name="Picture 6" descr="File:Dharma Wheel.svg - Wikipedia">
            <a:extLst>
              <a:ext uri="{FF2B5EF4-FFF2-40B4-BE49-F238E27FC236}">
                <a16:creationId xmlns:a16="http://schemas.microsoft.com/office/drawing/2014/main" id="{F890F85E-018F-432C-9EF9-573D9B65CF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66851" y="1"/>
            <a:ext cx="2425148" cy="24251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41658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3C3A4-E09F-4153-9D47-0DD7D2B94EBA}"/>
              </a:ext>
            </a:extLst>
          </p:cNvPr>
          <p:cNvSpPr>
            <a:spLocks noGrp="1"/>
          </p:cNvSpPr>
          <p:nvPr>
            <p:ph type="title"/>
          </p:nvPr>
        </p:nvSpPr>
        <p:spPr/>
        <p:txBody>
          <a:bodyPr>
            <a:normAutofit/>
          </a:bodyPr>
          <a:lstStyle/>
          <a:p>
            <a:r>
              <a:rPr lang="en-GB" sz="5400" dirty="0">
                <a:latin typeface="Comic Sans MS" panose="030F0702030302020204" pitchFamily="66" charset="0"/>
              </a:rPr>
              <a:t>Right Action</a:t>
            </a:r>
          </a:p>
        </p:txBody>
      </p:sp>
      <p:sp>
        <p:nvSpPr>
          <p:cNvPr id="3" name="Content Placeholder 2">
            <a:extLst>
              <a:ext uri="{FF2B5EF4-FFF2-40B4-BE49-F238E27FC236}">
                <a16:creationId xmlns:a16="http://schemas.microsoft.com/office/drawing/2014/main" id="{5A7B5414-BC59-4709-9B36-B4EF0990EDB4}"/>
              </a:ext>
            </a:extLst>
          </p:cNvPr>
          <p:cNvSpPr>
            <a:spLocks noGrp="1"/>
          </p:cNvSpPr>
          <p:nvPr>
            <p:ph idx="1"/>
          </p:nvPr>
        </p:nvSpPr>
        <p:spPr>
          <a:xfrm>
            <a:off x="2325757" y="1719470"/>
            <a:ext cx="9660833" cy="5138530"/>
          </a:xfrm>
        </p:spPr>
        <p:txBody>
          <a:bodyPr>
            <a:normAutofit/>
          </a:bodyPr>
          <a:lstStyle/>
          <a:p>
            <a:r>
              <a:rPr lang="en-GB" dirty="0">
                <a:latin typeface="Comic Sans MS" panose="030F0702030302020204" pitchFamily="66" charset="0"/>
              </a:rPr>
              <a:t>Right Action is doing things that will not harm yourself or others.</a:t>
            </a:r>
          </a:p>
          <a:p>
            <a:r>
              <a:rPr lang="en-GB" dirty="0">
                <a:latin typeface="Comic Sans MS" panose="030F0702030302020204" pitchFamily="66" charset="0"/>
              </a:rPr>
              <a:t>1. Do not physically harm any living thing with your actions.</a:t>
            </a:r>
          </a:p>
          <a:p>
            <a:r>
              <a:rPr lang="en-GB" dirty="0">
                <a:latin typeface="Comic Sans MS" panose="030F0702030302020204" pitchFamily="66" charset="0"/>
              </a:rPr>
              <a:t>2. Do not steal from any living thing with your actions.</a:t>
            </a:r>
          </a:p>
          <a:p>
            <a:r>
              <a:rPr lang="en-GB" dirty="0">
                <a:latin typeface="Comic Sans MS" panose="030F0702030302020204" pitchFamily="66" charset="0"/>
              </a:rPr>
              <a:t>3. Do not emotionally or mentally harm any living thing with your actions.</a:t>
            </a:r>
          </a:p>
          <a:p>
            <a:r>
              <a:rPr lang="en-GB" dirty="0">
                <a:latin typeface="Comic Sans MS" panose="030F0702030302020204" pitchFamily="66" charset="0"/>
              </a:rPr>
              <a:t>There are good actions to do with Right Action:</a:t>
            </a:r>
          </a:p>
          <a:p>
            <a:r>
              <a:rPr lang="en-GB" dirty="0">
                <a:latin typeface="Comic Sans MS" panose="030F0702030302020204" pitchFamily="66" charset="0"/>
              </a:rPr>
              <a:t>1. Be helpful</a:t>
            </a:r>
          </a:p>
          <a:p>
            <a:r>
              <a:rPr lang="en-GB" dirty="0">
                <a:latin typeface="Comic Sans MS" panose="030F0702030302020204" pitchFamily="66" charset="0"/>
              </a:rPr>
              <a:t>2. Be generous</a:t>
            </a:r>
          </a:p>
          <a:p>
            <a:r>
              <a:rPr lang="en-GB" dirty="0">
                <a:latin typeface="Comic Sans MS" panose="030F0702030302020204" pitchFamily="66" charset="0"/>
              </a:rPr>
              <a:t>3. Be kind</a:t>
            </a:r>
          </a:p>
          <a:p>
            <a:r>
              <a:rPr lang="en-GB" dirty="0">
                <a:latin typeface="Comic Sans MS" panose="030F0702030302020204" pitchFamily="66" charset="0"/>
              </a:rPr>
              <a:t>Using Right Action helps everyone around you, including yourself. You will not harm anyone, you will only help them. By using Right Action, you are making life better for everyone around you. So, always try to do the good actions that are listed above, and always avoid doing any bad actions. Remember, if you accidentally do something wrong, it's okay. Just learn from your mistakes, and always try to do good.</a:t>
            </a:r>
          </a:p>
        </p:txBody>
      </p:sp>
      <p:pic>
        <p:nvPicPr>
          <p:cNvPr id="4" name="Picture 6" descr="File:Dharma Wheel.svg - Wikipedia">
            <a:extLst>
              <a:ext uri="{FF2B5EF4-FFF2-40B4-BE49-F238E27FC236}">
                <a16:creationId xmlns:a16="http://schemas.microsoft.com/office/drawing/2014/main" id="{D598B103-D538-4DDC-94CF-51902806250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87947" y="1"/>
            <a:ext cx="2604052" cy="26040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27211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3C3A4-E09F-4153-9D47-0DD7D2B94EBA}"/>
              </a:ext>
            </a:extLst>
          </p:cNvPr>
          <p:cNvSpPr>
            <a:spLocks noGrp="1"/>
          </p:cNvSpPr>
          <p:nvPr>
            <p:ph type="title"/>
          </p:nvPr>
        </p:nvSpPr>
        <p:spPr/>
        <p:txBody>
          <a:bodyPr>
            <a:normAutofit/>
          </a:bodyPr>
          <a:lstStyle/>
          <a:p>
            <a:r>
              <a:rPr lang="en-GB" sz="5400" dirty="0">
                <a:latin typeface="Comic Sans MS" panose="030F0702030302020204" pitchFamily="66" charset="0"/>
              </a:rPr>
              <a:t>Right Livelihood</a:t>
            </a:r>
          </a:p>
        </p:txBody>
      </p:sp>
      <p:sp>
        <p:nvSpPr>
          <p:cNvPr id="3" name="Content Placeholder 2">
            <a:extLst>
              <a:ext uri="{FF2B5EF4-FFF2-40B4-BE49-F238E27FC236}">
                <a16:creationId xmlns:a16="http://schemas.microsoft.com/office/drawing/2014/main" id="{5A7B5414-BC59-4709-9B36-B4EF0990EDB4}"/>
              </a:ext>
            </a:extLst>
          </p:cNvPr>
          <p:cNvSpPr>
            <a:spLocks noGrp="1"/>
          </p:cNvSpPr>
          <p:nvPr>
            <p:ph idx="1"/>
          </p:nvPr>
        </p:nvSpPr>
        <p:spPr>
          <a:xfrm>
            <a:off x="2325757" y="2037522"/>
            <a:ext cx="9660833" cy="4820477"/>
          </a:xfrm>
        </p:spPr>
        <p:txBody>
          <a:bodyPr>
            <a:normAutofit/>
          </a:bodyPr>
          <a:lstStyle/>
          <a:p>
            <a:r>
              <a:rPr lang="en-GB" dirty="0">
                <a:latin typeface="Comic Sans MS" panose="030F0702030302020204" pitchFamily="66" charset="0"/>
              </a:rPr>
              <a:t>Right Livelihood is living your life so that will not harm yourself or others. It's similar to Right Action.</a:t>
            </a:r>
          </a:p>
          <a:p>
            <a:r>
              <a:rPr lang="en-GB" dirty="0">
                <a:latin typeface="Comic Sans MS" panose="030F0702030302020204" pitchFamily="66" charset="0"/>
              </a:rPr>
              <a:t>Just think, "How can I make my life meaningful and kind?" You can do this by practicing Right Livelihood. Never lie, cheat, or steal.</a:t>
            </a:r>
          </a:p>
          <a:p>
            <a:r>
              <a:rPr lang="en-GB" dirty="0">
                <a:latin typeface="Comic Sans MS" panose="030F0702030302020204" pitchFamily="66" charset="0"/>
              </a:rPr>
              <a:t>Everything you do must use these to have Right Livelihood:</a:t>
            </a:r>
          </a:p>
          <a:p>
            <a:r>
              <a:rPr lang="en-GB" dirty="0">
                <a:latin typeface="Comic Sans MS" panose="030F0702030302020204" pitchFamily="66" charset="0"/>
              </a:rPr>
              <a:t>1. Be honest</a:t>
            </a:r>
          </a:p>
          <a:p>
            <a:r>
              <a:rPr lang="en-GB" dirty="0">
                <a:latin typeface="Comic Sans MS" panose="030F0702030302020204" pitchFamily="66" charset="0"/>
              </a:rPr>
              <a:t>2. Be moral</a:t>
            </a:r>
          </a:p>
          <a:p>
            <a:r>
              <a:rPr lang="en-GB" dirty="0">
                <a:latin typeface="Comic Sans MS" panose="030F0702030302020204" pitchFamily="66" charset="0"/>
              </a:rPr>
              <a:t>3. Be meaningful</a:t>
            </a:r>
          </a:p>
          <a:p>
            <a:r>
              <a:rPr lang="en-GB" dirty="0">
                <a:latin typeface="Comic Sans MS" panose="030F0702030302020204" pitchFamily="66" charset="0"/>
              </a:rPr>
              <a:t>Everything you do in life should be done selflessly - think about others when you do them. Whenever you practice Right Livelihood, you can get a better understanding of the world because you are open-minded and kind. Everyday will feel better when you practice good skills in Right Livelihood. Remember, it's okay if you accidentally make a few mistakes. Just make sure that you learn from them and try hard not to do them again!</a:t>
            </a:r>
          </a:p>
        </p:txBody>
      </p:sp>
      <p:pic>
        <p:nvPicPr>
          <p:cNvPr id="4" name="Picture 6" descr="File:Dharma Wheel.svg - Wikipedia">
            <a:extLst>
              <a:ext uri="{FF2B5EF4-FFF2-40B4-BE49-F238E27FC236}">
                <a16:creationId xmlns:a16="http://schemas.microsoft.com/office/drawing/2014/main" id="{5464D064-B9F3-41CF-90B1-CE76CBFC482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54477" y="1"/>
            <a:ext cx="2037522" cy="2037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97106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3C3A4-E09F-4153-9D47-0DD7D2B94EBA}"/>
              </a:ext>
            </a:extLst>
          </p:cNvPr>
          <p:cNvSpPr>
            <a:spLocks noGrp="1"/>
          </p:cNvSpPr>
          <p:nvPr>
            <p:ph type="title"/>
          </p:nvPr>
        </p:nvSpPr>
        <p:spPr/>
        <p:txBody>
          <a:bodyPr>
            <a:normAutofit/>
          </a:bodyPr>
          <a:lstStyle/>
          <a:p>
            <a:r>
              <a:rPr lang="en-GB" sz="5400" dirty="0">
                <a:latin typeface="Comic Sans MS" panose="030F0702030302020204" pitchFamily="66" charset="0"/>
              </a:rPr>
              <a:t>Right Effort</a:t>
            </a:r>
          </a:p>
        </p:txBody>
      </p:sp>
      <p:sp>
        <p:nvSpPr>
          <p:cNvPr id="3" name="Content Placeholder 2">
            <a:extLst>
              <a:ext uri="{FF2B5EF4-FFF2-40B4-BE49-F238E27FC236}">
                <a16:creationId xmlns:a16="http://schemas.microsoft.com/office/drawing/2014/main" id="{5A7B5414-BC59-4709-9B36-B4EF0990EDB4}"/>
              </a:ext>
            </a:extLst>
          </p:cNvPr>
          <p:cNvSpPr>
            <a:spLocks noGrp="1"/>
          </p:cNvSpPr>
          <p:nvPr>
            <p:ph idx="1"/>
          </p:nvPr>
        </p:nvSpPr>
        <p:spPr>
          <a:xfrm>
            <a:off x="2325757" y="2216427"/>
            <a:ext cx="9660833" cy="4641572"/>
          </a:xfrm>
        </p:spPr>
        <p:txBody>
          <a:bodyPr>
            <a:normAutofit/>
          </a:bodyPr>
          <a:lstStyle/>
          <a:p>
            <a:r>
              <a:rPr lang="en-GB" sz="2000" dirty="0">
                <a:latin typeface="Comic Sans MS" panose="030F0702030302020204" pitchFamily="66" charset="0"/>
              </a:rPr>
              <a:t>Right Effort is trying your best to give up all your harmful ways and trying your best to be wholesome. </a:t>
            </a:r>
          </a:p>
          <a:p>
            <a:r>
              <a:rPr lang="en-GB" sz="2000" dirty="0">
                <a:latin typeface="Comic Sans MS" panose="030F0702030302020204" pitchFamily="66" charset="0"/>
              </a:rPr>
              <a:t>With Right Effort, the goal is to become a wholesome person. You have to put in a lot of effort to do this. This is called being persistent to do the right thing. You are putting in your best effort be kind, generous, and understanding.</a:t>
            </a:r>
          </a:p>
          <a:p>
            <a:r>
              <a:rPr lang="en-GB" sz="2000" dirty="0">
                <a:latin typeface="Comic Sans MS" panose="030F0702030302020204" pitchFamily="66" charset="0"/>
              </a:rPr>
              <a:t>These are the four steps to practicing Right Effort:</a:t>
            </a:r>
          </a:p>
          <a:p>
            <a:r>
              <a:rPr lang="en-GB" sz="2000" dirty="0">
                <a:latin typeface="Comic Sans MS" panose="030F0702030302020204" pitchFamily="66" charset="0"/>
              </a:rPr>
              <a:t>1. Prevent unwholesomeness (harmful actions) in you.</a:t>
            </a:r>
          </a:p>
          <a:p>
            <a:r>
              <a:rPr lang="en-GB" sz="2000" dirty="0">
                <a:latin typeface="Comic Sans MS" panose="030F0702030302020204" pitchFamily="66" charset="0"/>
              </a:rPr>
              <a:t>2. Remove the unwholesomeness in you.</a:t>
            </a:r>
          </a:p>
          <a:p>
            <a:r>
              <a:rPr lang="en-GB" sz="2000" dirty="0">
                <a:latin typeface="Comic Sans MS" panose="030F0702030302020204" pitchFamily="66" charset="0"/>
              </a:rPr>
              <a:t>3. Try to bring wholesomeness to you.</a:t>
            </a:r>
          </a:p>
          <a:p>
            <a:r>
              <a:rPr lang="en-GB" sz="2000" dirty="0">
                <a:latin typeface="Comic Sans MS" panose="030F0702030302020204" pitchFamily="66" charset="0"/>
              </a:rPr>
              <a:t>4. Always keep that wholesomeness in you. </a:t>
            </a:r>
          </a:p>
        </p:txBody>
      </p:sp>
      <p:pic>
        <p:nvPicPr>
          <p:cNvPr id="4" name="Picture 6" descr="File:Dharma Wheel.svg - Wikipedia">
            <a:extLst>
              <a:ext uri="{FF2B5EF4-FFF2-40B4-BE49-F238E27FC236}">
                <a16:creationId xmlns:a16="http://schemas.microsoft.com/office/drawing/2014/main" id="{825A4D3B-CB28-4926-8F18-88E5A7A4BE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75573" y="1"/>
            <a:ext cx="2216426" cy="22164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44841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3C3A4-E09F-4153-9D47-0DD7D2B94EBA}"/>
              </a:ext>
            </a:extLst>
          </p:cNvPr>
          <p:cNvSpPr>
            <a:spLocks noGrp="1"/>
          </p:cNvSpPr>
          <p:nvPr>
            <p:ph type="title"/>
          </p:nvPr>
        </p:nvSpPr>
        <p:spPr/>
        <p:txBody>
          <a:bodyPr>
            <a:normAutofit/>
          </a:bodyPr>
          <a:lstStyle/>
          <a:p>
            <a:r>
              <a:rPr lang="en-GB" sz="5400" dirty="0">
                <a:latin typeface="Comic Sans MS" panose="030F0702030302020204" pitchFamily="66" charset="0"/>
              </a:rPr>
              <a:t>Right Mindfulness</a:t>
            </a:r>
          </a:p>
        </p:txBody>
      </p:sp>
      <p:sp>
        <p:nvSpPr>
          <p:cNvPr id="3" name="Content Placeholder 2">
            <a:extLst>
              <a:ext uri="{FF2B5EF4-FFF2-40B4-BE49-F238E27FC236}">
                <a16:creationId xmlns:a16="http://schemas.microsoft.com/office/drawing/2014/main" id="{5A7B5414-BC59-4709-9B36-B4EF0990EDB4}"/>
              </a:ext>
            </a:extLst>
          </p:cNvPr>
          <p:cNvSpPr>
            <a:spLocks noGrp="1"/>
          </p:cNvSpPr>
          <p:nvPr>
            <p:ph idx="1"/>
          </p:nvPr>
        </p:nvSpPr>
        <p:spPr>
          <a:xfrm>
            <a:off x="2325757" y="2077278"/>
            <a:ext cx="9660833" cy="4780721"/>
          </a:xfrm>
        </p:spPr>
        <p:txBody>
          <a:bodyPr>
            <a:normAutofit/>
          </a:bodyPr>
          <a:lstStyle/>
          <a:p>
            <a:r>
              <a:rPr lang="en-GB" dirty="0">
                <a:latin typeface="Comic Sans MS" panose="030F0702030302020204" pitchFamily="66" charset="0"/>
              </a:rPr>
              <a:t>Right Mindfulness means being aware and mindful of what is happening in your life. By staying mindful, you can be focused and aware of everything that is happening around you. </a:t>
            </a:r>
          </a:p>
          <a:p>
            <a:r>
              <a:rPr lang="en-GB" dirty="0">
                <a:latin typeface="Comic Sans MS" panose="030F0702030302020204" pitchFamily="66" charset="0"/>
              </a:rPr>
              <a:t>Here's how to use Right Mindfulness:</a:t>
            </a:r>
          </a:p>
          <a:p>
            <a:r>
              <a:rPr lang="en-GB" dirty="0">
                <a:latin typeface="Comic Sans MS" panose="030F0702030302020204" pitchFamily="66" charset="0"/>
              </a:rPr>
              <a:t>1. Focus on the body.</a:t>
            </a:r>
          </a:p>
          <a:p>
            <a:r>
              <a:rPr lang="en-GB" dirty="0">
                <a:latin typeface="Comic Sans MS" panose="030F0702030302020204" pitchFamily="66" charset="0"/>
              </a:rPr>
              <a:t>2. Focus on feelings.</a:t>
            </a:r>
          </a:p>
          <a:p>
            <a:r>
              <a:rPr lang="en-GB" dirty="0">
                <a:latin typeface="Comic Sans MS" panose="030F0702030302020204" pitchFamily="66" charset="0"/>
              </a:rPr>
              <a:t>3. Focus on the mind.</a:t>
            </a:r>
          </a:p>
          <a:p>
            <a:r>
              <a:rPr lang="en-GB" dirty="0">
                <a:latin typeface="Comic Sans MS" panose="030F0702030302020204" pitchFamily="66" charset="0"/>
              </a:rPr>
              <a:t>4. Focus on mental qualities.</a:t>
            </a:r>
          </a:p>
          <a:p>
            <a:r>
              <a:rPr lang="en-GB" dirty="0">
                <a:latin typeface="Comic Sans MS" panose="030F0702030302020204" pitchFamily="66" charset="0"/>
              </a:rPr>
              <a:t>Right Mindfulness is all about focus. Pay attention to your surroundings and live in the present, not the past or future. When you observe something, you watch without judging or thinking greedily. Take a few minutes and check to make sure you're living in the present. Just sit back, breathe, and just watch everything. Take in all of your life without making any judgment. A good way to do this is through meditation. You'll see that you will have a greater understanding about life that way.</a:t>
            </a:r>
          </a:p>
        </p:txBody>
      </p:sp>
      <p:pic>
        <p:nvPicPr>
          <p:cNvPr id="4" name="Picture 6" descr="File:Dharma Wheel.svg - Wikipedia">
            <a:extLst>
              <a:ext uri="{FF2B5EF4-FFF2-40B4-BE49-F238E27FC236}">
                <a16:creationId xmlns:a16="http://schemas.microsoft.com/office/drawing/2014/main" id="{3756BE38-3673-4A6B-A57D-E7471572DA7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08704" y="0"/>
            <a:ext cx="2183295" cy="21832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95428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3C3A4-E09F-4153-9D47-0DD7D2B94EBA}"/>
              </a:ext>
            </a:extLst>
          </p:cNvPr>
          <p:cNvSpPr>
            <a:spLocks noGrp="1"/>
          </p:cNvSpPr>
          <p:nvPr>
            <p:ph type="title"/>
          </p:nvPr>
        </p:nvSpPr>
        <p:spPr/>
        <p:txBody>
          <a:bodyPr>
            <a:normAutofit/>
          </a:bodyPr>
          <a:lstStyle/>
          <a:p>
            <a:r>
              <a:rPr lang="en-GB" sz="5400" dirty="0">
                <a:latin typeface="Comic Sans MS" panose="030F0702030302020204" pitchFamily="66" charset="0"/>
              </a:rPr>
              <a:t>Right Concentration</a:t>
            </a:r>
          </a:p>
        </p:txBody>
      </p:sp>
      <p:sp>
        <p:nvSpPr>
          <p:cNvPr id="3" name="Content Placeholder 2">
            <a:extLst>
              <a:ext uri="{FF2B5EF4-FFF2-40B4-BE49-F238E27FC236}">
                <a16:creationId xmlns:a16="http://schemas.microsoft.com/office/drawing/2014/main" id="{5A7B5414-BC59-4709-9B36-B4EF0990EDB4}"/>
              </a:ext>
            </a:extLst>
          </p:cNvPr>
          <p:cNvSpPr>
            <a:spLocks noGrp="1"/>
          </p:cNvSpPr>
          <p:nvPr>
            <p:ph idx="1"/>
          </p:nvPr>
        </p:nvSpPr>
        <p:spPr>
          <a:xfrm>
            <a:off x="2415210" y="1905000"/>
            <a:ext cx="9660833" cy="4810540"/>
          </a:xfrm>
        </p:spPr>
        <p:txBody>
          <a:bodyPr>
            <a:normAutofit fontScale="92500" lnSpcReduction="10000"/>
          </a:bodyPr>
          <a:lstStyle/>
          <a:p>
            <a:r>
              <a:rPr lang="en-GB" sz="2000" dirty="0">
                <a:latin typeface="Comic Sans MS" panose="030F0702030302020204" pitchFamily="66" charset="0"/>
              </a:rPr>
              <a:t>Right Concentration means being focused and mindful of what is happening in your life. By staying concentrated on something, you can fully understand it. By staying concentrated on what is happening around you, you can fully understand life. </a:t>
            </a:r>
          </a:p>
          <a:p>
            <a:r>
              <a:rPr lang="en-GB" sz="2000" dirty="0">
                <a:latin typeface="Comic Sans MS" panose="030F0702030302020204" pitchFamily="66" charset="0"/>
              </a:rPr>
              <a:t>Here's how to use Right Concentration:</a:t>
            </a:r>
          </a:p>
          <a:p>
            <a:r>
              <a:rPr lang="en-GB" sz="2000" dirty="0">
                <a:latin typeface="Comic Sans MS" panose="030F0702030302020204" pitchFamily="66" charset="0"/>
              </a:rPr>
              <a:t>1. Do not work hard to get dukkha (suffering).</a:t>
            </a:r>
          </a:p>
          <a:p>
            <a:r>
              <a:rPr lang="en-GB" sz="2000" dirty="0">
                <a:latin typeface="Comic Sans MS" panose="030F0702030302020204" pitchFamily="66" charset="0"/>
              </a:rPr>
              <a:t>2. Do not work hard to get complete happiness (bliss).</a:t>
            </a:r>
          </a:p>
          <a:p>
            <a:r>
              <a:rPr lang="en-GB" sz="2000" dirty="0">
                <a:latin typeface="Comic Sans MS" panose="030F0702030302020204" pitchFamily="66" charset="0"/>
              </a:rPr>
              <a:t>3. Work hard to have neither bliss nor dukkha (suffering). </a:t>
            </a:r>
          </a:p>
          <a:p>
            <a:r>
              <a:rPr lang="en-GB" sz="2000" dirty="0">
                <a:latin typeface="Comic Sans MS" panose="030F0702030302020204" pitchFamily="66" charset="0"/>
              </a:rPr>
              <a:t>It seems obvious that you shouldn't try to have suffering in your life. What is surprising is to not try to have bliss in your life, right? But being the happiest person in the world is not that great. Having too much happiness is hard to keep, and you will quickly return to dukkha again. That's why the best place to be is right in the middle. There, you are neither too happy nor too sad - you are mindful. In this place, you have complete wisdom and open-mindedness to understand life. </a:t>
            </a:r>
          </a:p>
        </p:txBody>
      </p:sp>
      <p:pic>
        <p:nvPicPr>
          <p:cNvPr id="4" name="Picture 6" descr="File:Dharma Wheel.svg - Wikipedia">
            <a:extLst>
              <a:ext uri="{FF2B5EF4-FFF2-40B4-BE49-F238E27FC236}">
                <a16:creationId xmlns:a16="http://schemas.microsoft.com/office/drawing/2014/main" id="{B6697677-C360-4C29-918A-A75C68D991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56574" y="0"/>
            <a:ext cx="1835425" cy="1835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40125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BDC69F8-ADFA-41A1-81DE-BB75AB677E76}"/>
              </a:ext>
            </a:extLst>
          </p:cNvPr>
          <p:cNvSpPr>
            <a:spLocks noGrp="1"/>
          </p:cNvSpPr>
          <p:nvPr>
            <p:ph idx="1"/>
          </p:nvPr>
        </p:nvSpPr>
        <p:spPr>
          <a:xfrm>
            <a:off x="2628969" y="420401"/>
            <a:ext cx="8915400" cy="3777622"/>
          </a:xfrm>
        </p:spPr>
        <p:txBody>
          <a:bodyPr>
            <a:normAutofit/>
          </a:bodyPr>
          <a:lstStyle/>
          <a:p>
            <a:r>
              <a:rPr lang="en-GB" sz="2400" dirty="0">
                <a:latin typeface="Comic Sans MS" panose="030F0702030302020204" pitchFamily="66" charset="0"/>
              </a:rPr>
              <a:t>Now we have learned some more about the eight-fold path:</a:t>
            </a:r>
          </a:p>
          <a:p>
            <a:r>
              <a:rPr lang="en-GB" sz="2400" dirty="0">
                <a:latin typeface="Comic Sans MS" panose="030F0702030302020204" pitchFamily="66" charset="0"/>
              </a:rPr>
              <a:t>Do you think it is easier or harder to follow than the 10 Commandments?</a:t>
            </a:r>
          </a:p>
        </p:txBody>
      </p:sp>
      <p:pic>
        <p:nvPicPr>
          <p:cNvPr id="6146" name="Picture 2" descr="Presentation on the Eight-Fold Path, Placerville Friends of Tibet at  Diamond Springs Center for Healing, Diamond Springs CA, Community">
            <a:extLst>
              <a:ext uri="{FF2B5EF4-FFF2-40B4-BE49-F238E27FC236}">
                <a16:creationId xmlns:a16="http://schemas.microsoft.com/office/drawing/2014/main" id="{8B8C5B01-7C4F-4A43-87DA-B2DE4C10F13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55969" y="2521602"/>
            <a:ext cx="4839736" cy="3587993"/>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Teach the Ten Commandments to Kids">
            <a:extLst>
              <a:ext uri="{FF2B5EF4-FFF2-40B4-BE49-F238E27FC236}">
                <a16:creationId xmlns:a16="http://schemas.microsoft.com/office/drawing/2014/main" id="{27C9542E-B894-4AB0-B5B0-C5574557964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62462" y="1538578"/>
            <a:ext cx="4155384" cy="53188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15156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AFDDE4-4490-4FF7-9329-2E5232F2E7FC}"/>
              </a:ext>
            </a:extLst>
          </p:cNvPr>
          <p:cNvSpPr>
            <a:spLocks noGrp="1"/>
          </p:cNvSpPr>
          <p:nvPr>
            <p:ph type="title"/>
          </p:nvPr>
        </p:nvSpPr>
        <p:spPr/>
        <p:txBody>
          <a:bodyPr>
            <a:normAutofit/>
          </a:bodyPr>
          <a:lstStyle/>
          <a:p>
            <a:r>
              <a:rPr lang="en-GB" sz="5400" dirty="0">
                <a:latin typeface="Comic Sans MS" panose="030F0702030302020204" pitchFamily="66" charset="0"/>
              </a:rPr>
              <a:t>Activity</a:t>
            </a:r>
          </a:p>
        </p:txBody>
      </p:sp>
      <p:sp>
        <p:nvSpPr>
          <p:cNvPr id="3" name="Content Placeholder 2">
            <a:extLst>
              <a:ext uri="{FF2B5EF4-FFF2-40B4-BE49-F238E27FC236}">
                <a16:creationId xmlns:a16="http://schemas.microsoft.com/office/drawing/2014/main" id="{DACED5A0-A0B2-449D-ADB9-E93A00B14AA2}"/>
              </a:ext>
            </a:extLst>
          </p:cNvPr>
          <p:cNvSpPr>
            <a:spLocks noGrp="1"/>
          </p:cNvSpPr>
          <p:nvPr>
            <p:ph idx="1"/>
          </p:nvPr>
        </p:nvSpPr>
        <p:spPr>
          <a:xfrm>
            <a:off x="2589211" y="1600200"/>
            <a:ext cx="9268171" cy="5128591"/>
          </a:xfrm>
        </p:spPr>
        <p:txBody>
          <a:bodyPr>
            <a:normAutofit lnSpcReduction="10000"/>
          </a:bodyPr>
          <a:lstStyle/>
          <a:p>
            <a:r>
              <a:rPr lang="en-GB" sz="2000" dirty="0">
                <a:latin typeface="Comic Sans MS" panose="030F0702030302020204" pitchFamily="66" charset="0"/>
              </a:rPr>
              <a:t>Buddhists use the Dharma wheel to represent the eight-fold path.</a:t>
            </a:r>
          </a:p>
          <a:p>
            <a:r>
              <a:rPr lang="en-GB" sz="2000" dirty="0">
                <a:latin typeface="Comic Sans MS" panose="030F0702030302020204" pitchFamily="66" charset="0"/>
              </a:rPr>
              <a:t>Your job today is to create your own way of remembering the eight-fold path.</a:t>
            </a:r>
          </a:p>
          <a:p>
            <a:r>
              <a:rPr lang="en-GB" sz="2000" dirty="0">
                <a:latin typeface="Comic Sans MS" panose="030F0702030302020204" pitchFamily="66" charset="0"/>
              </a:rPr>
              <a:t>Annotate your work to show how it represents the eight-fold path. </a:t>
            </a:r>
          </a:p>
          <a:p>
            <a:endParaRPr lang="en-GB" sz="2000" dirty="0">
              <a:latin typeface="Comic Sans MS" panose="030F0702030302020204" pitchFamily="66" charset="0"/>
            </a:endParaRPr>
          </a:p>
          <a:p>
            <a:r>
              <a:rPr lang="en-GB" sz="2000" dirty="0">
                <a:latin typeface="Comic Sans MS" panose="030F0702030302020204" pitchFamily="66" charset="0"/>
              </a:rPr>
              <a:t>Remember the symbolism of the wheel – every spoke is needed for the wheel to keep turning.</a:t>
            </a:r>
          </a:p>
          <a:p>
            <a:r>
              <a:rPr lang="en-GB" sz="2000" b="1" dirty="0">
                <a:latin typeface="Comic Sans MS" panose="030F0702030302020204" pitchFamily="66" charset="0"/>
              </a:rPr>
              <a:t>Challenge: </a:t>
            </a:r>
            <a:r>
              <a:rPr lang="en-GB" sz="2000" dirty="0">
                <a:latin typeface="Comic Sans MS" panose="030F0702030302020204" pitchFamily="66" charset="0"/>
              </a:rPr>
              <a:t>create a presentation that is equally symbolic.</a:t>
            </a:r>
          </a:p>
          <a:p>
            <a:endParaRPr lang="en-GB" sz="2000" b="1" dirty="0">
              <a:latin typeface="Comic Sans MS" panose="030F0702030302020204" pitchFamily="66" charset="0"/>
            </a:endParaRPr>
          </a:p>
          <a:p>
            <a:r>
              <a:rPr lang="en-GB" sz="2000" dirty="0">
                <a:latin typeface="Comic Sans MS" panose="030F0702030302020204" pitchFamily="66" charset="0"/>
              </a:rPr>
              <a:t>You could:</a:t>
            </a:r>
          </a:p>
          <a:p>
            <a:pPr marL="0" indent="0">
              <a:buNone/>
            </a:pPr>
            <a:r>
              <a:rPr lang="en-GB" sz="2000" dirty="0">
                <a:latin typeface="Comic Sans MS" panose="030F0702030302020204" pitchFamily="66" charset="0"/>
              </a:rPr>
              <a:t>represent the eight-fold path along an actual path.</a:t>
            </a:r>
          </a:p>
          <a:p>
            <a:pPr marL="0" indent="0">
              <a:buNone/>
            </a:pPr>
            <a:r>
              <a:rPr lang="en-GB" sz="2000" dirty="0">
                <a:latin typeface="Comic Sans MS" panose="030F0702030302020204" pitchFamily="66" charset="0"/>
              </a:rPr>
              <a:t>draw a series of pictures as visual clues to the folds.</a:t>
            </a:r>
          </a:p>
          <a:p>
            <a:pPr marL="0" indent="0">
              <a:buNone/>
            </a:pPr>
            <a:r>
              <a:rPr lang="en-GB" sz="2000" dirty="0">
                <a:latin typeface="Comic Sans MS" panose="030F0702030302020204" pitchFamily="66" charset="0"/>
              </a:rPr>
              <a:t>order the rules in order of importance.</a:t>
            </a:r>
          </a:p>
        </p:txBody>
      </p:sp>
      <p:pic>
        <p:nvPicPr>
          <p:cNvPr id="4" name="Picture 6" descr="File:Dharma Wheel.svg - Wikipedia">
            <a:extLst>
              <a:ext uri="{FF2B5EF4-FFF2-40B4-BE49-F238E27FC236}">
                <a16:creationId xmlns:a16="http://schemas.microsoft.com/office/drawing/2014/main" id="{DA75334E-7034-463B-B99C-FD4FE6C1EE7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77061" y="1"/>
            <a:ext cx="1914938" cy="19149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23743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6C535C-BEBF-425C-BF9E-44355C21DD25}"/>
              </a:ext>
            </a:extLst>
          </p:cNvPr>
          <p:cNvSpPr>
            <a:spLocks noGrp="1"/>
          </p:cNvSpPr>
          <p:nvPr>
            <p:ph type="title"/>
          </p:nvPr>
        </p:nvSpPr>
        <p:spPr/>
        <p:txBody>
          <a:bodyPr>
            <a:normAutofit/>
          </a:bodyPr>
          <a:lstStyle/>
          <a:p>
            <a:r>
              <a:rPr lang="en-GB" sz="5400" dirty="0">
                <a:solidFill>
                  <a:srgbClr val="FF0000"/>
                </a:solidFill>
                <a:latin typeface="Comic Sans MS" panose="030F0702030302020204" pitchFamily="66" charset="0"/>
              </a:rPr>
              <a:t>Red Pen</a:t>
            </a:r>
          </a:p>
        </p:txBody>
      </p:sp>
      <p:sp>
        <p:nvSpPr>
          <p:cNvPr id="3" name="Content Placeholder 2">
            <a:extLst>
              <a:ext uri="{FF2B5EF4-FFF2-40B4-BE49-F238E27FC236}">
                <a16:creationId xmlns:a16="http://schemas.microsoft.com/office/drawing/2014/main" id="{300683BF-160F-4F95-B801-DD61276DC70B}"/>
              </a:ext>
            </a:extLst>
          </p:cNvPr>
          <p:cNvSpPr>
            <a:spLocks noGrp="1"/>
          </p:cNvSpPr>
          <p:nvPr>
            <p:ph idx="1"/>
          </p:nvPr>
        </p:nvSpPr>
        <p:spPr>
          <a:xfrm>
            <a:off x="2460003" y="3279912"/>
            <a:ext cx="8915400" cy="3578087"/>
          </a:xfrm>
        </p:spPr>
        <p:txBody>
          <a:bodyPr>
            <a:normAutofit/>
          </a:bodyPr>
          <a:lstStyle/>
          <a:p>
            <a:r>
              <a:rPr lang="en-GB" sz="2400" b="1" dirty="0">
                <a:solidFill>
                  <a:srgbClr val="FF0000"/>
                </a:solidFill>
                <a:latin typeface="Comic Sans MS" panose="030F0702030302020204" pitchFamily="66" charset="0"/>
              </a:rPr>
              <a:t>Paddling: </a:t>
            </a:r>
            <a:r>
              <a:rPr lang="en-GB" sz="2400" dirty="0">
                <a:solidFill>
                  <a:srgbClr val="FF0000"/>
                </a:solidFill>
                <a:latin typeface="Comic Sans MS" panose="030F0702030302020204" pitchFamily="66" charset="0"/>
              </a:rPr>
              <a:t>Which stage of the eight-fold path do you think is the most important? Why?</a:t>
            </a:r>
          </a:p>
          <a:p>
            <a:r>
              <a:rPr lang="en-GB" sz="2400" b="1" dirty="0">
                <a:solidFill>
                  <a:srgbClr val="FF0000"/>
                </a:solidFill>
                <a:latin typeface="Comic Sans MS" panose="030F0702030302020204" pitchFamily="66" charset="0"/>
              </a:rPr>
              <a:t>Snorkelling: </a:t>
            </a:r>
            <a:r>
              <a:rPr lang="en-GB" sz="2400" dirty="0">
                <a:solidFill>
                  <a:srgbClr val="FF0000"/>
                </a:solidFill>
                <a:latin typeface="Comic Sans MS" panose="030F0702030302020204" pitchFamily="66" charset="0"/>
              </a:rPr>
              <a:t>Which stage of the eight-fold path would make the biggest difference to your life? Why? Would this difference be positive? Why/why not?</a:t>
            </a:r>
          </a:p>
          <a:p>
            <a:r>
              <a:rPr lang="en-GB" sz="2400" b="1" dirty="0">
                <a:solidFill>
                  <a:srgbClr val="FF0000"/>
                </a:solidFill>
                <a:latin typeface="Comic Sans MS" panose="030F0702030302020204" pitchFamily="66" charset="0"/>
              </a:rPr>
              <a:t>Diving: </a:t>
            </a:r>
            <a:r>
              <a:rPr lang="en-GB" sz="2400" dirty="0">
                <a:solidFill>
                  <a:srgbClr val="FF0000"/>
                </a:solidFill>
                <a:latin typeface="Comic Sans MS" panose="030F0702030302020204" pitchFamily="66" charset="0"/>
              </a:rPr>
              <a:t>if you had to follow the eight-fold path in your life, what changes would you have to make? Do you think these changes would all be positive? Explain your thinking.</a:t>
            </a:r>
            <a:endParaRPr lang="en-GB" sz="2400" b="1" dirty="0">
              <a:solidFill>
                <a:srgbClr val="FF0000"/>
              </a:solidFill>
              <a:latin typeface="Comic Sans MS" panose="030F0702030302020204" pitchFamily="66" charset="0"/>
            </a:endParaRPr>
          </a:p>
        </p:txBody>
      </p:sp>
      <p:pic>
        <p:nvPicPr>
          <p:cNvPr id="14338" name="Picture 2" descr="Free Think Cliparts, Download Free Think Cliparts png images, Free ClipArts  on Clipart Library">
            <a:extLst>
              <a:ext uri="{FF2B5EF4-FFF2-40B4-BE49-F238E27FC236}">
                <a16:creationId xmlns:a16="http://schemas.microsoft.com/office/drawing/2014/main" id="{8C132EA4-39C0-4AC3-B2FB-AAA425418578}"/>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599074" y="0"/>
            <a:ext cx="2592925" cy="33524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6637655"/>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Wisp</Template>
  <TotalTime>498</TotalTime>
  <Words>1672</Words>
  <Application>Microsoft Office PowerPoint</Application>
  <PresentationFormat>Widescreen</PresentationFormat>
  <Paragraphs>110</Paragraphs>
  <Slides>16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Century Gothic</vt:lpstr>
      <vt:lpstr>Comic Sans MS</vt:lpstr>
      <vt:lpstr>Wingdings 3</vt:lpstr>
      <vt:lpstr>Wisp</vt:lpstr>
      <vt:lpstr>Tuesday 18th May</vt:lpstr>
      <vt:lpstr>What do you think this wheel represents?</vt:lpstr>
      <vt:lpstr>PowerPoint Presentation</vt:lpstr>
      <vt:lpstr>What can you remember about the eight-fold path and the eight stages from last week?</vt:lpstr>
      <vt:lpstr>This is how I remember the eight-fold path:</vt:lpstr>
      <vt:lpstr>Right View</vt:lpstr>
      <vt:lpstr>Right Intention</vt:lpstr>
      <vt:lpstr>Right Speech</vt:lpstr>
      <vt:lpstr>Right Action</vt:lpstr>
      <vt:lpstr>Right Livelihood</vt:lpstr>
      <vt:lpstr>Right Effort</vt:lpstr>
      <vt:lpstr>Right Mindfulness</vt:lpstr>
      <vt:lpstr>Right Concentration</vt:lpstr>
      <vt:lpstr>PowerPoint Presentation</vt:lpstr>
      <vt:lpstr>Activity</vt:lpstr>
      <vt:lpstr>Red Pen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Tuesday 18th May</dc:title>
  <dc:creator>Emily Fenner</dc:creator>
  <cp:lastModifiedBy>Emily Fenner</cp:lastModifiedBy>
  <cp:revision>4</cp:revision>
  <dcterms:created xsi:type="dcterms:W3CDTF">2021-05-10T07:36:53Z</dcterms:created>
  <dcterms:modified xsi:type="dcterms:W3CDTF">2021-05-13T13:48:31Z</dcterms:modified>
</cp:coreProperties>
</file>