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6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82762"/>
            <a:ext cx="10222992" cy="80683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1B805F-FF0F-4BAA-A3A3-E4F945D687F8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1F3A6-CC5D-4649-8527-DB0C21FDDFD9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5B6F927C-B73E-4F9D-ADFE-F6E23BD7CEE8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>
            <a:lvl1pPr>
              <a:defRPr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B1FFFF-984A-4EE5-9BF2-EC9310C878F1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3271C1-B42E-4A60-A25F-0185B888604B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416292-3725-4763-8973-4C59F0403D99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6996D1-8909-469F-911A-4C12C68BF5D9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A73BC-5D11-4675-B334-102E1E8C9B50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2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fld id="{27B8E45F-652B-4E89-8925-000B0AB8FD98}" type="datetimeFigureOut">
              <a:rPr lang="en-US" dirty="0"/>
              <a:t>6/27/2021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B5C51-60B3-48EF-AA78-DB950F30DBA2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D676B-6E73-4E3B-A9B3-4966DB9B52A5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fld id="{C4A3462A-2D5B-48AF-A3D4-EF8A90A50A80}" type="datetimeFigureOut">
              <a:rPr lang="en-US" dirty="0"/>
              <a:t>6/27/2021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2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2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2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3.wdp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10" Type="http://schemas.openxmlformats.org/officeDocument/2006/relationships/image" Target="../media/image10.jpe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3.wdp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7.png"/><Relationship Id="rId10" Type="http://schemas.openxmlformats.org/officeDocument/2006/relationships/image" Target="../media/image10.jpeg"/><Relationship Id="rId4" Type="http://schemas.openxmlformats.org/officeDocument/2006/relationships/image" Target="../media/image6.png"/><Relationship Id="rId9" Type="http://schemas.microsoft.com/office/2007/relationships/hdphoto" Target="../media/hdphoto5.wdp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7" Type="http://schemas.openxmlformats.org/officeDocument/2006/relationships/image" Target="../media/image16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6600" dirty="0" smtClean="0"/>
              <a:t>Tuesday 29</a:t>
            </a:r>
            <a:r>
              <a:rPr lang="en-GB" sz="6600" baseline="30000" dirty="0" smtClean="0"/>
              <a:t>th</a:t>
            </a:r>
            <a:r>
              <a:rPr lang="en-GB" sz="6600" dirty="0" smtClean="0"/>
              <a:t> June 2021</a:t>
            </a:r>
            <a:endParaRPr lang="en-GB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b="0" dirty="0"/>
              <a:t>LO: To describe how some of the values held by communities or individuals affect behaviour and actions. </a:t>
            </a:r>
            <a:endParaRPr lang="en-GB" b="0" dirty="0"/>
          </a:p>
          <a:p>
            <a:r>
              <a:rPr lang="en-GB" b="0" dirty="0"/>
              <a:t>C: What is the best way for a Sikh to show commitment to God?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006387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28" b="94082" l="9717" r="8987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9854" y="-178753"/>
            <a:ext cx="2204161" cy="29403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440" y="0"/>
            <a:ext cx="3134651" cy="35369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98" l="3244" r="9901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93177" y="5413052"/>
            <a:ext cx="1404629" cy="13134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370" y="0"/>
            <a:ext cx="2060361" cy="25828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438" b="99112" l="25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80925" y="4438440"/>
            <a:ext cx="2763165" cy="2419559"/>
          </a:xfrm>
          <a:prstGeom prst="rect">
            <a:avLst/>
          </a:prstGeom>
        </p:spPr>
      </p:pic>
      <p:pic>
        <p:nvPicPr>
          <p:cNvPr id="1026" name="Picture 2" descr="BBC Two | Pathways of Belief: Living as a Sikh – Baisakhi and Commitment –  Explanation of the Sikh symbol, Khand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54311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695014" y="2833432"/>
            <a:ext cx="771314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5400" b="1" cap="none" spc="0" dirty="0" smtClean="0">
                <a:ln/>
                <a:solidFill>
                  <a:schemeClr val="accent4"/>
                </a:solidFill>
                <a:effectLst/>
              </a:rPr>
              <a:t>What ar</a:t>
            </a:r>
            <a:r>
              <a:rPr lang="en-US" sz="5400" b="1" dirty="0" smtClean="0">
                <a:ln/>
                <a:solidFill>
                  <a:schemeClr val="accent4"/>
                </a:solidFill>
              </a:rPr>
              <a:t>e all these pictures a sign of?</a:t>
            </a:r>
            <a:endParaRPr lang="en-US" sz="54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57815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428" b="94082" l="9717" r="8987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09854" y="-178753"/>
            <a:ext cx="2204161" cy="294036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81440" y="0"/>
            <a:ext cx="3134651" cy="35369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98" l="3244" r="99013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93177" y="5413052"/>
            <a:ext cx="1404629" cy="13134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16370" y="0"/>
            <a:ext cx="2060361" cy="258286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4438" b="99112" l="259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80925" y="4438440"/>
            <a:ext cx="2763165" cy="2419559"/>
          </a:xfrm>
          <a:prstGeom prst="rect">
            <a:avLst/>
          </a:prstGeom>
        </p:spPr>
      </p:pic>
      <p:pic>
        <p:nvPicPr>
          <p:cNvPr id="1026" name="Picture 2" descr="BBC Two | Pathways of Belief: Living as a Sikh – Baisakhi and Commitment –  Explanation of the Sikh symbol, Khanda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154311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/>
        </p:nvSpPr>
        <p:spPr>
          <a:xfrm>
            <a:off x="1268294" y="3197658"/>
            <a:ext cx="7713146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 smtClean="0">
                <a:ln/>
                <a:solidFill>
                  <a:schemeClr val="accent4"/>
                </a:solidFill>
                <a:effectLst/>
              </a:rPr>
              <a:t>COMMITMENT</a:t>
            </a:r>
            <a:endParaRPr lang="en-US" sz="72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2603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455494" y="708458"/>
            <a:ext cx="11482506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7200" b="1" cap="none" spc="0" dirty="0" smtClean="0">
                <a:ln/>
                <a:solidFill>
                  <a:schemeClr val="accent4"/>
                </a:solidFill>
                <a:effectLst/>
              </a:rPr>
              <a:t>Look at the pictures on the next slide.</a:t>
            </a:r>
          </a:p>
          <a:p>
            <a:pPr algn="ctr"/>
            <a:r>
              <a:rPr lang="en-US" sz="7200" b="1" dirty="0" smtClean="0">
                <a:ln/>
                <a:solidFill>
                  <a:schemeClr val="accent4"/>
                </a:solidFill>
              </a:rPr>
              <a:t>What are they committed too?</a:t>
            </a:r>
            <a:endParaRPr lang="en-US" sz="7200" b="1" cap="none" spc="0" dirty="0">
              <a:ln/>
              <a:solidFill>
                <a:schemeClr val="accent4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84577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How You Can Help 'Support A Teacher' Provide for Students ...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624"/>
          <a:stretch/>
        </p:blipFill>
        <p:spPr>
          <a:xfrm>
            <a:off x="240031" y="221615"/>
            <a:ext cx="3194050" cy="2541905"/>
          </a:xfrm>
          <a:prstGeom prst="rect">
            <a:avLst/>
          </a:prstGeom>
        </p:spPr>
      </p:pic>
      <p:pic>
        <p:nvPicPr>
          <p:cNvPr id="4" name="Picture 3" descr="Police community support officer - Wikipedia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3171" y="221615"/>
            <a:ext cx="3820190" cy="2548037"/>
          </a:xfrm>
          <a:prstGeom prst="rect">
            <a:avLst/>
          </a:prstGeom>
        </p:spPr>
      </p:pic>
      <p:pic>
        <p:nvPicPr>
          <p:cNvPr id="5" name="Picture 4" descr="File:British Army Royal Military Academy Sandhurst trains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9040" y="221615"/>
            <a:ext cx="3901440" cy="2602992"/>
          </a:xfrm>
          <a:prstGeom prst="rect">
            <a:avLst/>
          </a:prstGeom>
        </p:spPr>
      </p:pic>
      <p:pic>
        <p:nvPicPr>
          <p:cNvPr id="6" name="Picture 5" descr="Marcus Rashford - Wikipedia, la enciclopedia libre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1" y="2939097"/>
            <a:ext cx="3194050" cy="3871971"/>
          </a:xfrm>
          <a:prstGeom prst="rect">
            <a:avLst/>
          </a:prstGeom>
        </p:spPr>
      </p:pic>
      <p:pic>
        <p:nvPicPr>
          <p:cNvPr id="7" name="Picture 6" descr="Nurse Free Stock Photo - Public Domain Pictures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2939096"/>
            <a:ext cx="2612602" cy="3918903"/>
          </a:xfrm>
          <a:prstGeom prst="rect">
            <a:avLst/>
          </a:prstGeom>
        </p:spPr>
      </p:pic>
      <p:pic>
        <p:nvPicPr>
          <p:cNvPr id="8" name="Picture 7" descr="List of awards and nominations received by Harry Styles ..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135" y="2944813"/>
            <a:ext cx="2639587" cy="391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0076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455494" y="708458"/>
            <a:ext cx="1148250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3600" b="1" dirty="0" smtClean="0">
                <a:ln/>
                <a:solidFill>
                  <a:schemeClr val="accent4"/>
                </a:solidFill>
              </a:rPr>
              <a:t>How do we show commitment to our school?</a:t>
            </a:r>
            <a:endParaRPr lang="en-US" sz="3600" b="1" cap="none" spc="0" dirty="0">
              <a:ln/>
              <a:solidFill>
                <a:schemeClr val="accent4"/>
              </a:solidFill>
              <a:effectLst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653" y="1503680"/>
            <a:ext cx="5705038" cy="395128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5691" y="2438400"/>
            <a:ext cx="6270377" cy="4302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80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04694" y="1145338"/>
            <a:ext cx="1148250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What am I committed to?  </a:t>
            </a:r>
            <a:endParaRPr lang="en-GB" sz="36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endParaRPr lang="en-GB" sz="36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How do I show my commitment</a:t>
            </a:r>
            <a:r>
              <a:rPr lang="en-GB" sz="36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?</a:t>
            </a:r>
          </a:p>
          <a:p>
            <a:pPr fontAlgn="base"/>
            <a:endParaRPr lang="en-GB" sz="36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 smtClean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Are </a:t>
            </a:r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there times when showing commitment is difficult?  </a:t>
            </a:r>
            <a:endParaRPr lang="en-GB" sz="36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endParaRPr lang="en-GB" sz="3600" b="1" dirty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Is it important to me to show commitment? </a:t>
            </a:r>
            <a:endParaRPr lang="en-GB" sz="3600" b="1" dirty="0" smtClean="0">
              <a:ln>
                <a:solidFill>
                  <a:schemeClr val="tx1"/>
                </a:solidFill>
              </a:ln>
              <a:solidFill>
                <a:srgbClr val="00B0F0"/>
              </a:solidFill>
            </a:endParaRP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 </a:t>
            </a:r>
          </a:p>
          <a:p>
            <a:pPr fontAlgn="base"/>
            <a:r>
              <a:rPr lang="en-GB" sz="3600" b="1" dirty="0">
                <a:ln>
                  <a:solidFill>
                    <a:schemeClr val="tx1"/>
                  </a:solidFill>
                </a:ln>
                <a:solidFill>
                  <a:srgbClr val="00B0F0"/>
                </a:solidFill>
              </a:rPr>
              <a:t>Do we show commitment in different ways? </a:t>
            </a:r>
          </a:p>
        </p:txBody>
      </p:sp>
      <p:pic>
        <p:nvPicPr>
          <p:cNvPr id="2" name="Picture 1" descr="File:Think Company Logo, small.png - Wikimedia Commons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459" l="1082" r="96429">
                        <a14:foregroundMark x1="33333" y1="78788" x2="43615" y2="87879"/>
                        <a14:foregroundMark x1="45455" y1="91450" x2="52922" y2="9577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069" y="0"/>
            <a:ext cx="3426611" cy="342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5494" y="708458"/>
            <a:ext cx="11482506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28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Paddling - </a:t>
            </a:r>
            <a:r>
              <a:rPr lang="en-GB" sz="2800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Draw something </a:t>
            </a:r>
            <a:r>
              <a:rPr lang="en-GB" sz="28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you </a:t>
            </a:r>
            <a:r>
              <a:rPr lang="en-GB" sz="2800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are committed too and write how </a:t>
            </a:r>
            <a:r>
              <a:rPr lang="en-GB" sz="2800" b="1" dirty="0" smtClean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you </a:t>
            </a:r>
            <a:r>
              <a:rPr lang="en-GB" sz="2800" b="1" dirty="0">
                <a:ln>
                  <a:solidFill>
                    <a:srgbClr val="FFC000"/>
                  </a:solidFill>
                </a:ln>
                <a:solidFill>
                  <a:srgbClr val="FFC000"/>
                </a:solidFill>
              </a:rPr>
              <a:t>show commitment to this underneath. </a:t>
            </a:r>
          </a:p>
          <a:p>
            <a:pPr algn="ctr"/>
            <a:r>
              <a:rPr lang="en-GB" sz="2800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Snorkelling </a:t>
            </a:r>
            <a:r>
              <a:rPr lang="en-GB" sz="28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- Draw something </a:t>
            </a:r>
            <a:r>
              <a:rPr lang="en-GB" sz="2800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you </a:t>
            </a:r>
            <a:r>
              <a:rPr lang="en-GB" sz="28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are committed to and write how </a:t>
            </a:r>
            <a:r>
              <a:rPr lang="en-GB" sz="2800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you </a:t>
            </a:r>
            <a:r>
              <a:rPr lang="en-GB" sz="2800" b="1" dirty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show commitment to this and if it is sometimes hard to show commitment</a:t>
            </a:r>
            <a:r>
              <a:rPr lang="en-GB" sz="2800" b="1" dirty="0" smtClean="0">
                <a:ln>
                  <a:solidFill>
                    <a:srgbClr val="00B0F0"/>
                  </a:solidFill>
                </a:ln>
                <a:solidFill>
                  <a:srgbClr val="00B0F0"/>
                </a:solidFill>
              </a:rPr>
              <a:t>.</a:t>
            </a:r>
          </a:p>
          <a:p>
            <a:pPr algn="ctr"/>
            <a:r>
              <a:rPr lang="en-GB" sz="28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Diving </a:t>
            </a:r>
            <a:r>
              <a:rPr lang="en-GB" sz="28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- Draw something </a:t>
            </a:r>
            <a:r>
              <a:rPr lang="en-GB" sz="28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you are committed. Underneath, define </a:t>
            </a:r>
            <a:r>
              <a:rPr lang="en-GB" sz="28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commitment in </a:t>
            </a:r>
            <a:r>
              <a:rPr lang="en-GB" sz="28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your </a:t>
            </a:r>
            <a:r>
              <a:rPr lang="en-GB" sz="28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own words. Then, write how </a:t>
            </a:r>
            <a:r>
              <a:rPr lang="en-GB" sz="2800" b="1" dirty="0" smtClean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you </a:t>
            </a:r>
            <a:r>
              <a:rPr lang="en-GB" sz="2800" b="1" dirty="0">
                <a:ln>
                  <a:solidFill>
                    <a:srgbClr val="00B050"/>
                  </a:solidFill>
                </a:ln>
                <a:solidFill>
                  <a:srgbClr val="00B050"/>
                </a:solidFill>
              </a:rPr>
              <a:t>show commitment to this and if it is sometimes hard to show commitment. </a:t>
            </a:r>
          </a:p>
          <a:p>
            <a:pPr algn="ctr"/>
            <a:endParaRPr lang="en-GB" sz="3600" b="1" dirty="0">
              <a:ln/>
              <a:solidFill>
                <a:schemeClr val="accent4"/>
              </a:solidFill>
            </a:endParaRPr>
          </a:p>
          <a:p>
            <a:pPr algn="ctr"/>
            <a:endParaRPr lang="en-GB" sz="3600" b="1" dirty="0">
              <a:ln/>
              <a:solidFill>
                <a:schemeClr val="accent4"/>
              </a:solidFill>
            </a:endParaRPr>
          </a:p>
          <a:p>
            <a:pPr algn="ctr"/>
            <a:r>
              <a:rPr lang="en-GB" sz="28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</a:rPr>
              <a:t>RP: Why is showing commitment important? </a:t>
            </a:r>
            <a:endParaRPr lang="en-US" sz="2800" b="1" cap="none" spc="0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400450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84ACB6"/>
      </a:dk2>
      <a:lt2>
        <a:srgbClr val="EBE9DD"/>
      </a:lt2>
      <a:accent1>
        <a:srgbClr val="6F8183"/>
      </a:accent1>
      <a:accent2>
        <a:srgbClr val="967E96"/>
      </a:accent2>
      <a:accent3>
        <a:srgbClr val="CCC893"/>
      </a:accent3>
      <a:accent4>
        <a:srgbClr val="A54D74"/>
      </a:accent4>
      <a:accent5>
        <a:srgbClr val="949C6B"/>
      </a:accent5>
      <a:accent6>
        <a:srgbClr val="766A50"/>
      </a:accent6>
      <a:hlink>
        <a:srgbClr val="CC6600"/>
      </a:hlink>
      <a:folHlink>
        <a:srgbClr val="777777"/>
      </a:folHlink>
    </a:clrScheme>
    <a:fontScheme name="Wood Type">
      <a:majorFont>
        <a:latin typeface="Century Gothic" panose="020B0502020202020204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man Old Style" panose="02050604050505020204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8E89CD47-BF55-4DDE-B823-2283AA7E769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34BCAF-8A68-4E1F-A1B3-5D8CEB5409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C862679-718A-43C1-90E4-394D3326B22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9EF9EF5-421D-4730-BE78-7DEB687A115F}">
  <ds:schemaRefs>
    <ds:schemaRef ds:uri="933c73ff-1f47-478d-836a-52d41c4c8390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purl.org/dc/terms/"/>
    <ds:schemaRef ds:uri="b7193443-4924-4c98-83f1-322a08f13154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TM03090434[[fn=Wood Type]]</Template>
  <TotalTime>34</TotalTime>
  <Words>147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Bookman Old Style</vt:lpstr>
      <vt:lpstr>Century Gothic</vt:lpstr>
      <vt:lpstr>Wingdings</vt:lpstr>
      <vt:lpstr>Wood Type</vt:lpstr>
      <vt:lpstr>Tuesday 29th June 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29th June 2021</dc:title>
  <dc:creator>Sophie George</dc:creator>
  <cp:lastModifiedBy>Sophie George</cp:lastModifiedBy>
  <cp:revision>1</cp:revision>
  <dcterms:created xsi:type="dcterms:W3CDTF">2021-06-27T12:55:54Z</dcterms:created>
  <dcterms:modified xsi:type="dcterms:W3CDTF">2021-06-27T13:30:03Z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