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  <p:sldMasterId id="2147483685" r:id="rId9"/>
    <p:sldMasterId id="2147483687" r:id="rId10"/>
  </p:sldMasterIdLst>
  <p:notesMasterIdLst>
    <p:notesMasterId r:id="rId27"/>
  </p:notesMasterIdLst>
  <p:sldIdLst>
    <p:sldId id="327" r:id="rId11"/>
    <p:sldId id="268" r:id="rId12"/>
    <p:sldId id="552" r:id="rId13"/>
    <p:sldId id="553" r:id="rId14"/>
    <p:sldId id="296" r:id="rId15"/>
    <p:sldId id="298" r:id="rId16"/>
    <p:sldId id="324" r:id="rId17"/>
    <p:sldId id="300" r:id="rId18"/>
    <p:sldId id="318" r:id="rId19"/>
    <p:sldId id="312" r:id="rId20"/>
    <p:sldId id="311" r:id="rId21"/>
    <p:sldId id="325" r:id="rId22"/>
    <p:sldId id="326" r:id="rId23"/>
    <p:sldId id="556" r:id="rId24"/>
    <p:sldId id="558" r:id="rId25"/>
    <p:sldId id="559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1284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06/10/2021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06/10/2021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458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904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9390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6855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35585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32237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44323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23881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9589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7496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48731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8807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127379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3406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1753419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66350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18761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353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slideLayout" Target="../slideLayouts/slideLayout21.xml"/><Relationship Id="rId18" Type="http://schemas.openxmlformats.org/officeDocument/2006/relationships/theme" Target="../theme/theme7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17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24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3880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74747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8.png"/><Relationship Id="rId7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5" Type="http://schemas.openxmlformats.org/officeDocument/2006/relationships/image" Target="../media/image9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png"/><Relationship Id="rId7" Type="http://schemas.openxmlformats.org/officeDocument/2006/relationships/image" Target="../media/image12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10.png"/><Relationship Id="rId10" Type="http://schemas.openxmlformats.org/officeDocument/2006/relationships/image" Target="../media/image150.png"/><Relationship Id="rId9" Type="http://schemas.openxmlformats.org/officeDocument/2006/relationships/image" Target="../media/image14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0.png"/><Relationship Id="rId3" Type="http://schemas.openxmlformats.org/officeDocument/2006/relationships/image" Target="../media/image19.png"/><Relationship Id="rId7" Type="http://schemas.openxmlformats.org/officeDocument/2006/relationships/image" Target="../media/image18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6" Type="http://schemas.openxmlformats.org/officeDocument/2006/relationships/image" Target="../media/image170.png"/><Relationship Id="rId10" Type="http://schemas.openxmlformats.org/officeDocument/2006/relationships/image" Target="../media/image21.png"/><Relationship Id="rId9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18" Type="http://schemas.openxmlformats.org/officeDocument/2006/relationships/image" Target="../media/image3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17" Type="http://schemas.openxmlformats.org/officeDocument/2006/relationships/image" Target="../media/image33.png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32.png"/><Relationship Id="rId1" Type="http://schemas.openxmlformats.org/officeDocument/2006/relationships/tags" Target="../tags/tag4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4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7" Type="http://schemas.openxmlformats.org/officeDocument/2006/relationships/image" Target="../media/image3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7" Type="http://schemas.openxmlformats.org/officeDocument/2006/relationships/image" Target="../media/image4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9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2.png"/><Relationship Id="rId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CEC9645-AAEA-42A0-BFD2-0EAC0D15D0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413" y="1340389"/>
            <a:ext cx="8655195" cy="3939295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6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5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9570" y="4967740"/>
            <a:ext cx="1123565" cy="122388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0C25A7C-C5F5-4543-9113-36C97D3686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3175" y="912882"/>
            <a:ext cx="2149730" cy="1485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6471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CEC9645-AAEA-42A0-BFD2-0EAC0D15D0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413" y="1340389"/>
            <a:ext cx="8655195" cy="3939295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6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5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9570" y="4967740"/>
            <a:ext cx="1123565" cy="12238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29ED5A8-F171-46C5-A50C-DA3201047C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4975" y="1332622"/>
            <a:ext cx="1637622" cy="7934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43C6506-FCE4-46EB-87FC-16502B500F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65269" y="2227440"/>
            <a:ext cx="1198672" cy="7934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1DA183C-5236-4F66-965B-BD73A484BA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60685" y="3579247"/>
            <a:ext cx="1643249" cy="7934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EDABD16-6D22-41BA-9ABA-7D74927376A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48161" y="5000050"/>
            <a:ext cx="2352322" cy="7934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0C25A7C-C5F5-4543-9113-36C97D36861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73175" y="912882"/>
            <a:ext cx="2149730" cy="1485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682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-902412" y="1023471"/>
            <a:ext cx="8964001" cy="148489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323" y="2581276"/>
            <a:ext cx="3645611" cy="363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025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0" y="318621"/>
            <a:ext cx="8964001" cy="121546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49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 - Answers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99" y="89500"/>
            <a:ext cx="2137560" cy="21309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6158CA6-F755-4144-8B4C-E6DF5E1D34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6899" y="1820815"/>
            <a:ext cx="2489673" cy="34671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CBA35C6-3D65-45B5-A293-7CB4883882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95912" y="2052637"/>
            <a:ext cx="2366963" cy="3003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939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637087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____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56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9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108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Find all the factors of 24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Find all the factors of 11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4"/>
                <a:stretch>
                  <a:fillRect l="-1626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____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56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9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108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Find all the factors of 24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Find all the factors of 11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5"/>
                <a:stretch>
                  <a:fillRect l="-1626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1839726" y="1576871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58985" y="316433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73698" y="3342186"/>
            <a:ext cx="3452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1, 2, 3, 4, 6, 8, 12, 24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171772" y="4731715"/>
            <a:ext cx="3452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1, 11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09964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31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2483" y="590058"/>
            <a:ext cx="6570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all the </a:t>
            </a:r>
            <a:r>
              <a:rPr lang="en-GB" sz="2800" dirty="0">
                <a:solidFill>
                  <a:schemeClr val="accent1"/>
                </a:solidFill>
              </a:rPr>
              <a:t>common factors </a:t>
            </a:r>
            <a:r>
              <a:rPr lang="en-GB" sz="2800" dirty="0"/>
              <a:t>of 10 and 20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819959" y="1552199"/>
            <a:ext cx="62542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10</a:t>
            </a:r>
          </a:p>
        </p:txBody>
      </p:sp>
      <p:cxnSp>
        <p:nvCxnSpPr>
          <p:cNvPr id="15" name="Straight Arrow Connector 14"/>
          <p:cNvCxnSpPr>
            <a:stCxn id="14" idx="1"/>
          </p:cNvCxnSpPr>
          <p:nvPr/>
        </p:nvCxnSpPr>
        <p:spPr>
          <a:xfrm flipH="1">
            <a:off x="1860056" y="1813809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774512" y="1530766"/>
                <a:ext cx="14856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4512" y="1530766"/>
                <a:ext cx="1485613" cy="523220"/>
              </a:xfrm>
              <a:prstGeom prst="rect">
                <a:avLst/>
              </a:prstGeom>
              <a:blipFill>
                <a:blip r:embed="rId6"/>
                <a:stretch>
                  <a:fillRect l="-819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Straight Arrow Connector 16"/>
          <p:cNvCxnSpPr/>
          <p:nvPr/>
        </p:nvCxnSpPr>
        <p:spPr>
          <a:xfrm flipH="1">
            <a:off x="3132673" y="2065304"/>
            <a:ext cx="1" cy="5176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2462517" y="2570051"/>
                <a:ext cx="153945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2517" y="2570051"/>
                <a:ext cx="1539458" cy="523220"/>
              </a:xfrm>
              <a:prstGeom prst="rect">
                <a:avLst/>
              </a:prstGeom>
              <a:blipFill>
                <a:blip r:embed="rId7"/>
                <a:stretch>
                  <a:fillRect l="-8333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1125016" y="3270582"/>
            <a:ext cx="1973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1, 2, 5, 10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467136" y="1530766"/>
            <a:ext cx="62542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</a:t>
            </a:r>
          </a:p>
        </p:txBody>
      </p:sp>
      <p:cxnSp>
        <p:nvCxnSpPr>
          <p:cNvPr id="22" name="Straight Arrow Connector 21"/>
          <p:cNvCxnSpPr>
            <a:stCxn id="21" idx="1"/>
          </p:cNvCxnSpPr>
          <p:nvPr/>
        </p:nvCxnSpPr>
        <p:spPr>
          <a:xfrm flipH="1">
            <a:off x="5507233" y="1792376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4396732" y="1542722"/>
                <a:ext cx="14856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20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6732" y="1542722"/>
                <a:ext cx="1485613" cy="523220"/>
              </a:xfrm>
              <a:prstGeom prst="rect">
                <a:avLst/>
              </a:prstGeom>
              <a:blipFill>
                <a:blip r:embed="rId8"/>
                <a:stretch>
                  <a:fillRect l="-819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4" name="Straight Arrow Connector 23"/>
          <p:cNvCxnSpPr/>
          <p:nvPr/>
        </p:nvCxnSpPr>
        <p:spPr>
          <a:xfrm flipH="1">
            <a:off x="6779850" y="2043871"/>
            <a:ext cx="1" cy="5176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6109694" y="2548618"/>
                <a:ext cx="153945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9694" y="2548618"/>
                <a:ext cx="1539458" cy="523220"/>
              </a:xfrm>
              <a:prstGeom prst="rect">
                <a:avLst/>
              </a:prstGeom>
              <a:blipFill>
                <a:blip r:embed="rId9"/>
                <a:stretch>
                  <a:fillRect l="-790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/>
          <p:cNvSpPr txBox="1"/>
          <p:nvPr/>
        </p:nvSpPr>
        <p:spPr>
          <a:xfrm>
            <a:off x="5025285" y="3257445"/>
            <a:ext cx="37082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1, 2, 4, 5, 10, 20</a:t>
            </a:r>
          </a:p>
        </p:txBody>
      </p:sp>
      <p:cxnSp>
        <p:nvCxnSpPr>
          <p:cNvPr id="27" name="Straight Arrow Connector 26"/>
          <p:cNvCxnSpPr>
            <a:stCxn id="21" idx="3"/>
          </p:cNvCxnSpPr>
          <p:nvPr/>
        </p:nvCxnSpPr>
        <p:spPr>
          <a:xfrm>
            <a:off x="7092564" y="1792376"/>
            <a:ext cx="48507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7145150" y="1777759"/>
                <a:ext cx="153945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45150" y="1777759"/>
                <a:ext cx="1539458" cy="523220"/>
              </a:xfrm>
              <a:prstGeom prst="rect">
                <a:avLst/>
              </a:prstGeom>
              <a:blipFill>
                <a:blip r:embed="rId10"/>
                <a:stretch>
                  <a:fillRect l="-7905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Oval 18"/>
          <p:cNvSpPr/>
          <p:nvPr/>
        </p:nvSpPr>
        <p:spPr>
          <a:xfrm>
            <a:off x="966128" y="3069153"/>
            <a:ext cx="532847" cy="1079611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4846342" y="3005679"/>
            <a:ext cx="532847" cy="1079611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363809" y="3069152"/>
            <a:ext cx="496248" cy="1079611"/>
          </a:xfrm>
          <a:prstGeom prst="ellipse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5320105" y="3005679"/>
            <a:ext cx="476053" cy="1079611"/>
          </a:xfrm>
          <a:prstGeom prst="ellipse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1719851" y="3069151"/>
            <a:ext cx="532847" cy="1079611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6025610" y="3005678"/>
            <a:ext cx="532847" cy="1079611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2208267" y="3048858"/>
            <a:ext cx="496248" cy="1079611"/>
          </a:xfrm>
          <a:prstGeom prst="ellipse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6445216" y="3005678"/>
            <a:ext cx="496248" cy="1079611"/>
          </a:xfrm>
          <a:prstGeom prst="ellipse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380098" y="5015182"/>
            <a:ext cx="42690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Common factors: </a:t>
            </a:r>
            <a:r>
              <a:rPr lang="en-GB" sz="2800" dirty="0"/>
              <a:t>1, 2, 5, 10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/>
      <p:bldP spid="18" grpId="0"/>
      <p:bldP spid="20" grpId="0"/>
      <p:bldP spid="21" grpId="0" animBg="1"/>
      <p:bldP spid="23" grpId="0"/>
      <p:bldP spid="25" grpId="0"/>
      <p:bldP spid="26" grpId="0"/>
      <p:bldP spid="28" grpId="0"/>
      <p:bldP spid="19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9575" y="5285455"/>
            <a:ext cx="747045" cy="747045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602419" y="5428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44960" y="355423"/>
            <a:ext cx="6570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Complete the Venn diagram</a:t>
            </a:r>
          </a:p>
        </p:txBody>
      </p:sp>
      <p:sp>
        <p:nvSpPr>
          <p:cNvPr id="33" name="Oval 32"/>
          <p:cNvSpPr/>
          <p:nvPr/>
        </p:nvSpPr>
        <p:spPr>
          <a:xfrm>
            <a:off x="2154686" y="1937581"/>
            <a:ext cx="2677242" cy="327573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4057303" y="1898951"/>
            <a:ext cx="2677242" cy="327573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286953" y="1414361"/>
            <a:ext cx="21433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Factors of 12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843661" y="1422510"/>
            <a:ext cx="21433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Factors of 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339441" y="1994258"/>
                <a:ext cx="214331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12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9441" y="1994258"/>
                <a:ext cx="2143315" cy="523220"/>
              </a:xfrm>
              <a:prstGeom prst="rect">
                <a:avLst/>
              </a:prstGeom>
              <a:blipFill>
                <a:blip r:embed="rId6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252069" y="2326027"/>
                <a:ext cx="214331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069" y="2326027"/>
                <a:ext cx="2143315" cy="523220"/>
              </a:xfrm>
              <a:prstGeom prst="rect">
                <a:avLst/>
              </a:prstGeom>
              <a:blipFill>
                <a:blip r:embed="rId7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252068" y="2657796"/>
                <a:ext cx="214331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068" y="2657796"/>
                <a:ext cx="2143315" cy="523220"/>
              </a:xfrm>
              <a:prstGeom prst="rect">
                <a:avLst/>
              </a:prstGeom>
              <a:blipFill>
                <a:blip r:embed="rId8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6175185" y="2134576"/>
                <a:ext cx="214331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8</a:t>
                </a: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5185" y="2134576"/>
                <a:ext cx="2143315" cy="523220"/>
              </a:xfrm>
              <a:prstGeom prst="rect">
                <a:avLst/>
              </a:prstGeom>
              <a:blipFill>
                <a:blip r:embed="rId9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6175184" y="2521698"/>
                <a:ext cx="214331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5184" y="2521698"/>
                <a:ext cx="2143315" cy="523220"/>
              </a:xfrm>
              <a:prstGeom prst="rect">
                <a:avLst/>
              </a:prstGeom>
              <a:blipFill>
                <a:blip r:embed="rId10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4255783" y="2615100"/>
            <a:ext cx="5307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061736" y="3208429"/>
            <a:ext cx="5307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913069" y="2392490"/>
            <a:ext cx="5307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4249307" y="3750964"/>
            <a:ext cx="5307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521278" y="3912224"/>
            <a:ext cx="5307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039064" y="3229111"/>
            <a:ext cx="7064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12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149104" y="2326027"/>
            <a:ext cx="7064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8</a:t>
            </a:r>
          </a:p>
        </p:txBody>
      </p:sp>
      <p:cxnSp>
        <p:nvCxnSpPr>
          <p:cNvPr id="51" name="Straight Connector 50"/>
          <p:cNvCxnSpPr/>
          <p:nvPr/>
        </p:nvCxnSpPr>
        <p:spPr>
          <a:xfrm flipH="1">
            <a:off x="877779" y="2134576"/>
            <a:ext cx="296069" cy="26161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H="1">
            <a:off x="6786530" y="2282827"/>
            <a:ext cx="296069" cy="26161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H="1">
            <a:off x="889710" y="2456832"/>
            <a:ext cx="296069" cy="26161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>
            <a:off x="6791062" y="2657796"/>
            <a:ext cx="296069" cy="26161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H="1">
            <a:off x="880002" y="2805576"/>
            <a:ext cx="296069" cy="26161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1489135" y="2817931"/>
            <a:ext cx="296069" cy="26161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H="1">
            <a:off x="7401486" y="2662378"/>
            <a:ext cx="296069" cy="26161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H="1">
            <a:off x="1468058" y="2439100"/>
            <a:ext cx="296069" cy="26161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 flipH="1">
            <a:off x="1545342" y="2134576"/>
            <a:ext cx="296069" cy="26161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103662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0" grpId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667513" y="425107"/>
            <a:ext cx="7525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Find a common factor of 80, 160 </a:t>
            </a:r>
            <a:r>
              <a:rPr lang="en-GB" sz="2800"/>
              <a:t>and 300 </a:t>
            </a:r>
            <a:r>
              <a:rPr lang="en-GB" sz="2800" dirty="0"/>
              <a:t>that is greater than 15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9575" y="5285455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602419" y="5428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3035987"/>
              </p:ext>
            </p:extLst>
          </p:nvPr>
        </p:nvGraphicFramePr>
        <p:xfrm>
          <a:off x="1382268" y="1618853"/>
          <a:ext cx="6096000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55797861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04917392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88145838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14446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9787070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196714" y="1679847"/>
            <a:ext cx="10189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160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061001" y="1679847"/>
            <a:ext cx="10189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3891914" y="2346725"/>
                <a:ext cx="1441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  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80</a:t>
                </a: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1914" y="2346725"/>
                <a:ext cx="1441268" cy="523220"/>
              </a:xfrm>
              <a:prstGeom prst="rect">
                <a:avLst/>
              </a:prstGeom>
              <a:blipFill>
                <a:blip r:embed="rId6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3891914" y="2820714"/>
                <a:ext cx="1441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 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40</a:t>
                </a: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1914" y="2820714"/>
                <a:ext cx="1441268" cy="523220"/>
              </a:xfrm>
              <a:prstGeom prst="rect">
                <a:avLst/>
              </a:prstGeom>
              <a:blipFill>
                <a:blip r:embed="rId7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3891913" y="3294703"/>
                <a:ext cx="1441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  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20</a:t>
                </a:r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1913" y="3294703"/>
                <a:ext cx="1441268" cy="523220"/>
              </a:xfrm>
              <a:prstGeom prst="rect">
                <a:avLst/>
              </a:prstGeom>
              <a:blipFill>
                <a:blip r:embed="rId8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3731753" y="3768693"/>
                <a:ext cx="1441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    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16</a:t>
                </a: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1753" y="3768693"/>
                <a:ext cx="1441268" cy="523220"/>
              </a:xfrm>
              <a:prstGeom prst="rect">
                <a:avLst/>
              </a:prstGeom>
              <a:blipFill>
                <a:blip r:embed="rId9"/>
                <a:stretch>
                  <a:fillRect t="-10465" r="-295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Oval 54"/>
          <p:cNvSpPr/>
          <p:nvPr/>
        </p:nvSpPr>
        <p:spPr>
          <a:xfrm>
            <a:off x="4513936" y="2329836"/>
            <a:ext cx="625629" cy="1967024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6574677" y="3210850"/>
            <a:ext cx="532847" cy="570062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2193280" y="1679847"/>
            <a:ext cx="10189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1855337" y="2375263"/>
                <a:ext cx="1441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80</a:t>
                </a:r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5337" y="2375263"/>
                <a:ext cx="1441268" cy="523220"/>
              </a:xfrm>
              <a:prstGeom prst="rect">
                <a:avLst/>
              </a:prstGeom>
              <a:blipFill>
                <a:blip r:embed="rId10"/>
                <a:stretch>
                  <a:fillRect l="-843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1855337" y="2825890"/>
                <a:ext cx="1441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40</a:t>
                </a: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5337" y="2825890"/>
                <a:ext cx="1441268" cy="523220"/>
              </a:xfrm>
              <a:prstGeom prst="rect">
                <a:avLst/>
              </a:prstGeom>
              <a:blipFill>
                <a:blip r:embed="rId11"/>
                <a:stretch>
                  <a:fillRect l="-843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/>
              <p:cNvSpPr txBox="1"/>
              <p:nvPr/>
            </p:nvSpPr>
            <p:spPr>
              <a:xfrm>
                <a:off x="1855337" y="3276517"/>
                <a:ext cx="1441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20</a:t>
                </a:r>
              </a:p>
            </p:txBody>
          </p:sp>
        </mc:Choice>
        <mc:Fallback xmlns="">
          <p:sp>
            <p:nvSpPr>
              <p:cNvPr id="65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5337" y="3276517"/>
                <a:ext cx="1441268" cy="523220"/>
              </a:xfrm>
              <a:prstGeom prst="rect">
                <a:avLst/>
              </a:prstGeom>
              <a:blipFill>
                <a:blip r:embed="rId12"/>
                <a:stretch>
                  <a:fillRect l="-843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6" name="Oval 65"/>
          <p:cNvSpPr/>
          <p:nvPr/>
        </p:nvSpPr>
        <p:spPr>
          <a:xfrm>
            <a:off x="2425467" y="2329836"/>
            <a:ext cx="596510" cy="1967024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Box 66"/>
              <p:cNvSpPr txBox="1"/>
              <p:nvPr/>
            </p:nvSpPr>
            <p:spPr>
              <a:xfrm>
                <a:off x="1855337" y="3727144"/>
                <a:ext cx="1441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16</a:t>
                </a:r>
              </a:p>
            </p:txBody>
          </p:sp>
        </mc:Choice>
        <mc:Fallback xmlns="">
          <p:sp>
            <p:nvSpPr>
              <p:cNvPr id="67" name="TextBox 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5337" y="3727144"/>
                <a:ext cx="1441268" cy="523220"/>
              </a:xfrm>
              <a:prstGeom prst="rect">
                <a:avLst/>
              </a:prstGeom>
              <a:blipFill>
                <a:blip r:embed="rId13"/>
                <a:stretch>
                  <a:fillRect l="-843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Box 67"/>
              <p:cNvSpPr txBox="1"/>
              <p:nvPr/>
            </p:nvSpPr>
            <p:spPr>
              <a:xfrm>
                <a:off x="1855337" y="4177771"/>
                <a:ext cx="1441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</a:t>
                </a:r>
              </a:p>
            </p:txBody>
          </p:sp>
        </mc:Choice>
        <mc:Fallback xmlns="">
          <p:sp>
            <p:nvSpPr>
              <p:cNvPr id="68" name="Text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5337" y="4177771"/>
                <a:ext cx="1441268" cy="523220"/>
              </a:xfrm>
              <a:prstGeom prst="rect">
                <a:avLst/>
              </a:prstGeom>
              <a:blipFill>
                <a:blip r:embed="rId14"/>
                <a:stretch>
                  <a:fillRect l="-843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9" name="TextBox 68"/>
          <p:cNvSpPr txBox="1"/>
          <p:nvPr/>
        </p:nvSpPr>
        <p:spPr>
          <a:xfrm>
            <a:off x="3914836" y="2357712"/>
            <a:ext cx="5064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911411" y="2826563"/>
            <a:ext cx="5064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3907986" y="3290241"/>
            <a:ext cx="5064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3782930" y="3773640"/>
            <a:ext cx="62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/>
              <p:cNvSpPr txBox="1"/>
              <p:nvPr/>
            </p:nvSpPr>
            <p:spPr>
              <a:xfrm>
                <a:off x="5908244" y="2316419"/>
                <a:ext cx="1441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  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80</a:t>
                </a:r>
              </a:p>
            </p:txBody>
          </p:sp>
        </mc:Choice>
        <mc:Fallback xmlns=""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8244" y="2316419"/>
                <a:ext cx="1441268" cy="523220"/>
              </a:xfrm>
              <a:prstGeom prst="rect">
                <a:avLst/>
              </a:prstGeom>
              <a:blipFill>
                <a:blip r:embed="rId1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Box 73"/>
              <p:cNvSpPr txBox="1"/>
              <p:nvPr/>
            </p:nvSpPr>
            <p:spPr>
              <a:xfrm>
                <a:off x="5908244" y="2765793"/>
                <a:ext cx="1441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 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40</a:t>
                </a:r>
              </a:p>
            </p:txBody>
          </p:sp>
        </mc:Choice>
        <mc:Fallback xmlns="">
          <p:sp>
            <p:nvSpPr>
              <p:cNvPr id="74" name="TextBox 7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8244" y="2765793"/>
                <a:ext cx="1441268" cy="523220"/>
              </a:xfrm>
              <a:prstGeom prst="rect">
                <a:avLst/>
              </a:prstGeom>
              <a:blipFill>
                <a:blip r:embed="rId16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5" name="TextBox 74"/>
              <p:cNvSpPr txBox="1"/>
              <p:nvPr/>
            </p:nvSpPr>
            <p:spPr>
              <a:xfrm>
                <a:off x="5897091" y="3232055"/>
                <a:ext cx="1441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  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20</a:t>
                </a:r>
              </a:p>
            </p:txBody>
          </p:sp>
        </mc:Choice>
        <mc:Fallback xmlns="">
          <p:sp>
            <p:nvSpPr>
              <p:cNvPr id="75" name="Text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7091" y="3232055"/>
                <a:ext cx="1441268" cy="523220"/>
              </a:xfrm>
              <a:prstGeom prst="rect">
                <a:avLst/>
              </a:prstGeom>
              <a:blipFill>
                <a:blip r:embed="rId17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6" name="TextBox 75"/>
              <p:cNvSpPr txBox="1"/>
              <p:nvPr/>
            </p:nvSpPr>
            <p:spPr>
              <a:xfrm>
                <a:off x="5759235" y="3738387"/>
                <a:ext cx="1441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    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16</a:t>
                </a:r>
              </a:p>
            </p:txBody>
          </p:sp>
        </mc:Choice>
        <mc:Fallback xmlns="">
          <p:sp>
            <p:nvSpPr>
              <p:cNvPr id="76" name="TextBox 7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9235" y="3738387"/>
                <a:ext cx="1441268" cy="523220"/>
              </a:xfrm>
              <a:prstGeom prst="rect">
                <a:avLst/>
              </a:prstGeom>
              <a:blipFill>
                <a:blip r:embed="rId18"/>
                <a:stretch>
                  <a:fillRect t="-10465" r="-296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7" name="TextBox 76"/>
          <p:cNvSpPr txBox="1"/>
          <p:nvPr/>
        </p:nvSpPr>
        <p:spPr>
          <a:xfrm>
            <a:off x="5779486" y="3232055"/>
            <a:ext cx="7131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15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6061001" y="850911"/>
            <a:ext cx="1383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1853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2" grpId="1"/>
      <p:bldP spid="3" grpId="0"/>
      <p:bldP spid="29" grpId="0"/>
      <p:bldP spid="49" grpId="0"/>
      <p:bldP spid="51" grpId="0"/>
      <p:bldP spid="52" grpId="0"/>
      <p:bldP spid="54" grpId="0"/>
      <p:bldP spid="55" grpId="0" animBg="1"/>
      <p:bldP spid="61" grpId="0" animBg="1"/>
      <p:bldP spid="62" grpId="0"/>
      <p:bldP spid="63" grpId="0"/>
      <p:bldP spid="64" grpId="0"/>
      <p:bldP spid="65" grpId="0"/>
      <p:bldP spid="66" grpId="0" animBg="1"/>
      <p:bldP spid="67" grpId="0"/>
      <p:bldP spid="68" grpId="0"/>
      <p:bldP spid="69" grpId="0"/>
      <p:bldP spid="70" grpId="0"/>
      <p:bldP spid="71" grpId="0"/>
      <p:bldP spid="72" grpId="0"/>
      <p:bldP spid="73" grpId="0"/>
      <p:bldP spid="73" grpId="1"/>
      <p:bldP spid="74" grpId="0"/>
      <p:bldP spid="74" grpId="1"/>
      <p:bldP spid="75" grpId="0"/>
      <p:bldP spid="76" grpId="0"/>
      <p:bldP spid="76" grpId="1"/>
      <p:bldP spid="77" grpId="0"/>
      <p:bldP spid="7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294" y="291189"/>
            <a:ext cx="1012911" cy="7315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757922" y="947736"/>
            <a:ext cx="8667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Tommy</a:t>
            </a:r>
          </a:p>
        </p:txBody>
      </p:sp>
      <p:sp>
        <p:nvSpPr>
          <p:cNvPr id="7" name="Oval Callout 6"/>
          <p:cNvSpPr/>
          <p:nvPr/>
        </p:nvSpPr>
        <p:spPr>
          <a:xfrm>
            <a:off x="2054061" y="445801"/>
            <a:ext cx="3409006" cy="934676"/>
          </a:xfrm>
          <a:prstGeom prst="wedgeRoundRectCallout">
            <a:avLst>
              <a:gd name="adj1" fmla="val -61148"/>
              <a:gd name="adj2" fmla="val -6040"/>
              <a:gd name="adj3" fmla="val 16667"/>
            </a:avLst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I’m thinking of a 2-digit number between 20 and 50</a:t>
            </a:r>
          </a:p>
        </p:txBody>
      </p:sp>
      <p:pic>
        <p:nvPicPr>
          <p:cNvPr id="21" name="Picture 2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1091" y="558967"/>
            <a:ext cx="905184" cy="136516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7059566" y="1426216"/>
            <a:ext cx="981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Whitney</a:t>
            </a:r>
          </a:p>
        </p:txBody>
      </p:sp>
      <p:sp>
        <p:nvSpPr>
          <p:cNvPr id="26" name="Oval Callout 25"/>
          <p:cNvSpPr/>
          <p:nvPr/>
        </p:nvSpPr>
        <p:spPr>
          <a:xfrm>
            <a:off x="2293112" y="1564711"/>
            <a:ext cx="4715691" cy="1098676"/>
          </a:xfrm>
          <a:prstGeom prst="wedgeRoundRectCallout">
            <a:avLst>
              <a:gd name="adj1" fmla="val 51272"/>
              <a:gd name="adj2" fmla="val -74441"/>
              <a:gd name="adj3" fmla="val 16667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My number is 30</a:t>
            </a:r>
          </a:p>
          <a:p>
            <a:pPr algn="ctr"/>
            <a:r>
              <a:rPr lang="en-GB" sz="2000" dirty="0">
                <a:solidFill>
                  <a:schemeClr val="tx1"/>
                </a:solidFill>
              </a:rPr>
              <a:t> The common factors of 30 and Tommy’s number are 1, 3, 5 and 15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454756" y="5593507"/>
            <a:ext cx="7525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is Tommy’s number?</a:t>
            </a:r>
          </a:p>
        </p:txBody>
      </p:sp>
      <p:sp>
        <p:nvSpPr>
          <p:cNvPr id="28" name="Oval 27"/>
          <p:cNvSpPr/>
          <p:nvPr/>
        </p:nvSpPr>
        <p:spPr>
          <a:xfrm>
            <a:off x="757922" y="3252106"/>
            <a:ext cx="2677242" cy="2309271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2660539" y="3213476"/>
            <a:ext cx="2677242" cy="2309271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690407" y="3605208"/>
            <a:ext cx="5307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924165" y="3937578"/>
            <a:ext cx="5307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648875" y="4197268"/>
            <a:ext cx="5307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637792" y="4535165"/>
            <a:ext cx="995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15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26419" y="2788830"/>
            <a:ext cx="21433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Factors of 30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096543" y="2765683"/>
            <a:ext cx="44305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Tommy’s number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383055" y="3404955"/>
            <a:ext cx="995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719768" y="3467803"/>
            <a:ext cx="995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15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003796" y="3945454"/>
            <a:ext cx="995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642197" y="4045002"/>
            <a:ext cx="995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10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311678" y="4636363"/>
            <a:ext cx="995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30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719768" y="3869315"/>
            <a:ext cx="995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30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733659" y="4269538"/>
            <a:ext cx="995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45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5733659" y="4636363"/>
            <a:ext cx="995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0010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4472C4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8" grpId="0" animBg="1"/>
      <p:bldP spid="29" grpId="0" animBg="1"/>
      <p:bldP spid="30" grpId="0"/>
      <p:bldP spid="31" grpId="0"/>
      <p:bldP spid="32" grpId="0"/>
      <p:bldP spid="33" grpId="0"/>
      <p:bldP spid="33" grpId="1"/>
      <p:bldP spid="36" grpId="0"/>
      <p:bldP spid="37" grpId="0"/>
      <p:bldP spid="38" grpId="0"/>
      <p:bldP spid="39" grpId="0"/>
      <p:bldP spid="39" grpId="1"/>
      <p:bldP spid="40" grpId="0"/>
      <p:bldP spid="41" grpId="0"/>
      <p:bldP spid="42" grpId="0"/>
      <p:bldP spid="42" grpId="1"/>
      <p:bldP spid="43" grpId="0"/>
      <p:bldP spid="43" grpId="1"/>
      <p:bldP spid="44" grpId="0"/>
      <p:bldP spid="44" grpId="1"/>
      <p:bldP spid="45" grpId="0"/>
      <p:bldP spid="45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344243" y="349653"/>
            <a:ext cx="8172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Can you use common factors to simplify this fraction?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587713" y="1671666"/>
                <a:ext cx="1685109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50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7713" y="1671666"/>
                <a:ext cx="1685109" cy="89037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Box 46"/>
          <p:cNvSpPr txBox="1"/>
          <p:nvPr/>
        </p:nvSpPr>
        <p:spPr>
          <a:xfrm>
            <a:off x="885247" y="3873425"/>
            <a:ext cx="48739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Factors of 18: 1, 2, 3, 6, 9, 18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5247" y="4933828"/>
            <a:ext cx="48739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Factors of 50: 1, 2, 5, 10, 25, 50</a:t>
            </a:r>
          </a:p>
        </p:txBody>
      </p:sp>
      <p:sp>
        <p:nvSpPr>
          <p:cNvPr id="49" name="Oval 48"/>
          <p:cNvSpPr/>
          <p:nvPr/>
        </p:nvSpPr>
        <p:spPr>
          <a:xfrm>
            <a:off x="2937005" y="3600076"/>
            <a:ext cx="388562" cy="2059284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3262718" y="3592046"/>
            <a:ext cx="388562" cy="2059284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urved Down Arrow 2"/>
          <p:cNvSpPr/>
          <p:nvPr/>
        </p:nvSpPr>
        <p:spPr>
          <a:xfrm rot="16200000">
            <a:off x="4711922" y="1169340"/>
            <a:ext cx="279247" cy="842553"/>
          </a:xfrm>
          <a:prstGeom prst="rightBracket">
            <a:avLst>
              <a:gd name="adj" fmla="val 150862"/>
            </a:avLst>
          </a:prstGeom>
          <a:noFill/>
          <a:ln w="3810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" name="Curved Up Arrow 3"/>
          <p:cNvSpPr/>
          <p:nvPr/>
        </p:nvSpPr>
        <p:spPr>
          <a:xfrm rot="5400000">
            <a:off x="4711919" y="2237054"/>
            <a:ext cx="279247" cy="842553"/>
          </a:xfrm>
          <a:prstGeom prst="rightBracket">
            <a:avLst>
              <a:gd name="adj" fmla="val 150862"/>
            </a:avLst>
          </a:prstGeom>
          <a:noFill/>
          <a:ln w="38100">
            <a:solidFill>
              <a:schemeClr val="accent1"/>
            </a:solidFill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4549707" y="1011772"/>
                <a:ext cx="7858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9707" y="1011772"/>
                <a:ext cx="785853" cy="523220"/>
              </a:xfrm>
              <a:prstGeom prst="rect">
                <a:avLst/>
              </a:prstGeom>
              <a:blipFill>
                <a:blip r:embed="rId6"/>
                <a:stretch>
                  <a:fillRect t="-11628" r="-542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4532217" y="2710406"/>
                <a:ext cx="7858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2217" y="2710406"/>
                <a:ext cx="785853" cy="523220"/>
              </a:xfrm>
              <a:prstGeom prst="rect">
                <a:avLst/>
              </a:prstGeom>
              <a:blipFill>
                <a:blip r:embed="rId7"/>
                <a:stretch>
                  <a:fillRect t="-11765" r="-5426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4430267" y="1681832"/>
                <a:ext cx="1685109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9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25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0267" y="1681832"/>
                <a:ext cx="1685109" cy="89037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713444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49" grpId="1" animBg="1"/>
      <p:bldP spid="50" grpId="0" animBg="1"/>
      <p:bldP spid="3" grpId="0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344243" y="349653"/>
            <a:ext cx="8172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Can you use common factors to simplify this fraction?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587713" y="1671666"/>
                <a:ext cx="1685109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30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90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7713" y="1671666"/>
                <a:ext cx="1685109" cy="89037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Box 46"/>
          <p:cNvSpPr txBox="1"/>
          <p:nvPr/>
        </p:nvSpPr>
        <p:spPr>
          <a:xfrm>
            <a:off x="885247" y="3873425"/>
            <a:ext cx="6039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Factors of 30: 1, 2, 3, 5, 6, 10, 15, 30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5247" y="4933828"/>
            <a:ext cx="6414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Factors of 90: 1, 2, 3, 5, 6, 9, 15, 30, 45, 90</a:t>
            </a:r>
          </a:p>
        </p:txBody>
      </p:sp>
      <p:sp>
        <p:nvSpPr>
          <p:cNvPr id="50" name="Oval 49"/>
          <p:cNvSpPr/>
          <p:nvPr/>
        </p:nvSpPr>
        <p:spPr>
          <a:xfrm>
            <a:off x="5548999" y="4890961"/>
            <a:ext cx="512957" cy="632433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urved Down Arrow 2"/>
          <p:cNvSpPr/>
          <p:nvPr/>
        </p:nvSpPr>
        <p:spPr>
          <a:xfrm rot="16200000">
            <a:off x="4711923" y="1174815"/>
            <a:ext cx="279248" cy="842553"/>
          </a:xfrm>
          <a:prstGeom prst="rightBracket">
            <a:avLst>
              <a:gd name="adj" fmla="val 150861"/>
            </a:avLst>
          </a:prstGeom>
          <a:noFill/>
          <a:ln w="3810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" name="Curved Up Arrow 3"/>
          <p:cNvSpPr/>
          <p:nvPr/>
        </p:nvSpPr>
        <p:spPr>
          <a:xfrm rot="5400000">
            <a:off x="4738140" y="2274748"/>
            <a:ext cx="226805" cy="775811"/>
          </a:xfrm>
          <a:prstGeom prst="rightBracket">
            <a:avLst>
              <a:gd name="adj" fmla="val 171030"/>
            </a:avLst>
          </a:prstGeom>
          <a:noFill/>
          <a:ln w="38100">
            <a:solidFill>
              <a:schemeClr val="accent1"/>
            </a:solidFill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4549707" y="1011772"/>
                <a:ext cx="9992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</a:t>
                </a:r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9707" y="1011772"/>
                <a:ext cx="999292" cy="523220"/>
              </a:xfrm>
              <a:prstGeom prst="rect">
                <a:avLst/>
              </a:prstGeom>
              <a:blipFill>
                <a:blip r:embed="rId6"/>
                <a:stretch>
                  <a:fillRect t="-11628" r="-61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4532217" y="2710406"/>
                <a:ext cx="121317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</a:t>
                </a: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2217" y="2710406"/>
                <a:ext cx="1213173" cy="523220"/>
              </a:xfrm>
              <a:prstGeom prst="rect">
                <a:avLst/>
              </a:prstGeom>
              <a:blipFill>
                <a:blip r:embed="rId7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4430267" y="1681832"/>
                <a:ext cx="1685109" cy="888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0267" y="1681832"/>
                <a:ext cx="1685109" cy="8886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99575" y="5285455"/>
            <a:ext cx="747045" cy="74704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602419" y="5428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7" name="Oval 16"/>
          <p:cNvSpPr/>
          <p:nvPr/>
        </p:nvSpPr>
        <p:spPr>
          <a:xfrm>
            <a:off x="5745390" y="3873425"/>
            <a:ext cx="512957" cy="632433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2961861" y="4396645"/>
            <a:ext cx="1679713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3004617" y="5463910"/>
            <a:ext cx="1679713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272822" y="4387407"/>
            <a:ext cx="985525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5057474" y="5457048"/>
            <a:ext cx="1004482" cy="686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394763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3" grpId="0" animBg="1"/>
      <p:bldP spid="4" grpId="0" animBg="1"/>
      <p:bldP spid="16" grpId="0"/>
      <p:bldP spid="16" grpId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ea turtle and surfer">
            <a:extLst>
              <a:ext uri="{FF2B5EF4-FFF2-40B4-BE49-F238E27FC236}">
                <a16:creationId xmlns:a16="http://schemas.microsoft.com/office/drawing/2014/main" id="{1E122CE2-499C-4DC6-855D-00FB134B70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08" r="5091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1019175" y="-95309"/>
            <a:ext cx="7391399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             </a:t>
            </a:r>
            <a:r>
              <a:rPr kumimoji="0" lang="en-GB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Independent Activity </a:t>
            </a: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FC9E81-D75A-4396-8B73-5A8053A0F30A}"/>
              </a:ext>
            </a:extLst>
          </p:cNvPr>
          <p:cNvSpPr txBox="1"/>
          <p:nvPr/>
        </p:nvSpPr>
        <p:spPr>
          <a:xfrm>
            <a:off x="300036" y="508064"/>
            <a:ext cx="8543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Paddling                                 Snorkelling                               Diving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C6E46E0-4D7F-4060-AB0C-EE980C36D4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75" y="1140395"/>
            <a:ext cx="2600325" cy="49958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8ABC2AE-EE6A-47C2-860D-AA44B023EF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0350" y="997520"/>
            <a:ext cx="3124200" cy="55137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6725DC-2F5F-427C-906D-607B4C2EBF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81772" y="1140395"/>
            <a:ext cx="2705006" cy="4995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9560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AF124C-7742-4A9F-A325-276A3ED29A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0433" y="1401276"/>
            <a:ext cx="4682134" cy="9693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F83D555-4638-431D-B903-EAE6BF4604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0646" y="713115"/>
            <a:ext cx="4682134" cy="9693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79BD9DF-563D-440A-B0DE-32753D7559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8"/>
            <a:ext cx="9144000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816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AF124C-7742-4A9F-A325-276A3ED29A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0433" y="1401276"/>
            <a:ext cx="4682134" cy="9693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DE018EA-81CB-4E80-898B-A6665F3BCD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8482" y="938253"/>
            <a:ext cx="4682134" cy="9693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EE7209E-3077-46FF-B129-D4FD1B3728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1708" y="713115"/>
            <a:ext cx="4682134" cy="96934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6D7B17A-013F-4D27-80CF-5BF7D7C291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28"/>
            <a:ext cx="9144000" cy="6857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35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4.7|5.6|1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4|1.8|6|1.5|16.5|3.9|1.6|1.8|14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6.6|11.9|1.4|1.3|11.5|1.4|12.6|3.6|6.7|2|5.1|2.5|2.8|0.9|1.8|0.8|0.9|1|4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6.2|3.6|2|6.9|2.7|10.1|4.1|3.1|10.9|10.9|9.1|7.5|3.1|3|2.2|8.3|12.5|8.2|8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3|5.1|0.7|0.8|0.8|4.5|29.7|1.5|7.5|1.7|0.7|11.5|5.3|1.8|10.2|7.6|2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3|1.1|5.7|1|9.3|2.4|0.8|1.3|1|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7.5|3.4|1.6|4.3|5.5|0.8|2.1|0.8|1|0.8|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dcmitype/"/>
    <ds:schemaRef ds:uri="http://purl.org/dc/terms/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522d4c35-b548-4432-90ae-af4376e1c4b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FE41F47-45F3-49C7-ABD5-28690D9EF86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10303</TotalTime>
  <Words>426</Words>
  <Application>Microsoft Office PowerPoint</Application>
  <PresentationFormat>On-screen Show (4:3)</PresentationFormat>
  <Paragraphs>123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32" baseType="lpstr">
      <vt:lpstr>Arial</vt:lpstr>
      <vt:lpstr>Bariol</vt:lpstr>
      <vt:lpstr>Calibri</vt:lpstr>
      <vt:lpstr>Cambria Math</vt:lpstr>
      <vt:lpstr>Century Gothic</vt:lpstr>
      <vt:lpstr>Comic Sans MS</vt:lpstr>
      <vt:lpstr>Comic Sans MS - 48</vt:lpstr>
      <vt:lpstr>KG Primary Penmanship</vt:lpstr>
      <vt:lpstr>Wingdings 3</vt:lpstr>
      <vt:lpstr>Title slide</vt:lpstr>
      <vt:lpstr>Get ready questions</vt:lpstr>
      <vt:lpstr>Let's learn slides</vt:lpstr>
      <vt:lpstr>Your turn</vt:lpstr>
      <vt:lpstr>Your turn activity lesson</vt:lpstr>
      <vt:lpstr>Office Theme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richard levens</cp:lastModifiedBy>
  <cp:revision>270</cp:revision>
  <dcterms:created xsi:type="dcterms:W3CDTF">2019-07-05T11:02:13Z</dcterms:created>
  <dcterms:modified xsi:type="dcterms:W3CDTF">2021-10-06T21:11:35Z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