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36"/>
  </p:notesMasterIdLst>
  <p:sldIdLst>
    <p:sldId id="256" r:id="rId5"/>
    <p:sldId id="257" r:id="rId6"/>
    <p:sldId id="267" r:id="rId7"/>
    <p:sldId id="295" r:id="rId8"/>
    <p:sldId id="296" r:id="rId9"/>
    <p:sldId id="301" r:id="rId10"/>
    <p:sldId id="299" r:id="rId11"/>
    <p:sldId id="302" r:id="rId12"/>
    <p:sldId id="305" r:id="rId13"/>
    <p:sldId id="303" r:id="rId14"/>
    <p:sldId id="304" r:id="rId15"/>
    <p:sldId id="306" r:id="rId16"/>
    <p:sldId id="273" r:id="rId17"/>
    <p:sldId id="274" r:id="rId18"/>
    <p:sldId id="307" r:id="rId19"/>
    <p:sldId id="318" r:id="rId20"/>
    <p:sldId id="319" r:id="rId21"/>
    <p:sldId id="320" r:id="rId22"/>
    <p:sldId id="308" r:id="rId23"/>
    <p:sldId id="321" r:id="rId24"/>
    <p:sldId id="309" r:id="rId25"/>
    <p:sldId id="310" r:id="rId26"/>
    <p:sldId id="322" r:id="rId27"/>
    <p:sldId id="311" r:id="rId28"/>
    <p:sldId id="323" r:id="rId29"/>
    <p:sldId id="324" r:id="rId30"/>
    <p:sldId id="314" r:id="rId31"/>
    <p:sldId id="315" r:id="rId32"/>
    <p:sldId id="325" r:id="rId33"/>
    <p:sldId id="316" r:id="rId34"/>
    <p:sldId id="317"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1FDE"/>
    <a:srgbClr val="FF78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18F22F8-475F-9A27-B766-A1C233CFF476}" v="34" dt="2020-06-05T09:55:45.8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8"/>
    <p:restoredTop sz="94648"/>
  </p:normalViewPr>
  <p:slideViewPr>
    <p:cSldViewPr snapToGrid="0" snapToObjects="1">
      <p:cViewPr varScale="1">
        <p:scale>
          <a:sx n="70" d="100"/>
          <a:sy n="70" d="100"/>
        </p:scale>
        <p:origin x="630"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7"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E216B91-1A44-D740-B58F-7B8B34C796B4}" type="datetimeFigureOut">
              <a:rPr lang="en-US" smtClean="0"/>
              <a:t>6/13/2020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2D1FB91-C2D1-904D-B2BC-5E221266AC7F}" type="slidenum">
              <a:rPr lang="en-US" smtClean="0"/>
              <a:t>‹#›</a:t>
            </a:fld>
            <a:endParaRPr lang="en-US"/>
          </a:p>
        </p:txBody>
      </p:sp>
    </p:spTree>
    <p:extLst>
      <p:ext uri="{BB962C8B-B14F-4D97-AF65-F5344CB8AC3E}">
        <p14:creationId xmlns:p14="http://schemas.microsoft.com/office/powerpoint/2010/main" val="317204630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GB"/>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B88107EA-613F-D347-B8BD-71EC25211E34}" type="datetimeFigureOut">
              <a:rPr lang="en-US" smtClean="0"/>
              <a:t>6/13/2020</a:t>
            </a:fld>
            <a:endParaRPr lang="en-US"/>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232C5204-631E-6A4B-8FB2-8CB93940E7C9}" type="slidenum">
              <a:rPr lang="en-US" smtClean="0"/>
              <a:t>‹#›</a:t>
            </a:fld>
            <a:endParaRPr lang="en-US"/>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07050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88107EA-613F-D347-B8BD-71EC25211E34}"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6011791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GB"/>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B88107EA-613F-D347-B8BD-71EC25211E34}" type="datetimeFigureOut">
              <a:rPr lang="en-US" smtClean="0"/>
              <a:t>6/13/2020</a:t>
            </a:fld>
            <a:endParaRPr lang="en-US"/>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232C5204-631E-6A4B-8FB2-8CB93940E7C9}" type="slidenum">
              <a:rPr lang="en-US" smtClean="0"/>
              <a:t>‹#›</a:t>
            </a:fld>
            <a:endParaRPr lang="en-US"/>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1068434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88107EA-613F-D347-B8BD-71EC25211E34}" type="datetimeFigureOut">
              <a:rPr lang="en-US" smtClean="0"/>
              <a:t>6/13/2020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421989047"/>
      </p:ext>
    </p:extLst>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88107EA-613F-D347-B8BD-71EC25211E34}" type="datetimeFigureOut">
              <a:rPr lang="en-US" smtClean="0"/>
              <a:t>6/13/2020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378910535"/>
      </p:ext>
    </p:extLst>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88107EA-613F-D347-B8BD-71EC25211E34}" type="datetimeFigureOut">
              <a:rPr lang="en-US" smtClean="0"/>
              <a:t>6/13/2020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853326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8107EA-613F-D347-B8BD-71EC25211E34}" type="datetimeFigureOut">
              <a:rPr lang="en-US" smtClean="0"/>
              <a:t>6/13/2020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763535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GB"/>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B88107EA-613F-D347-B8BD-71EC25211E34}" type="datetimeFigureOut">
              <a:rPr lang="en-US" smtClean="0"/>
              <a:t>6/13/2020</a:t>
            </a:fld>
            <a:endParaRPr lang="en-US"/>
          </a:p>
        </p:txBody>
      </p:sp>
      <p:sp>
        <p:nvSpPr>
          <p:cNvPr id="6" name="Footer Placeholder 5"/>
          <p:cNvSpPr>
            <a:spLocks noGrp="1"/>
          </p:cNvSpPr>
          <p:nvPr>
            <p:ph type="ftr" sz="quarter" idx="11"/>
          </p:nvPr>
        </p:nvSpPr>
        <p:spPr>
          <a:xfrm>
            <a:off x="2103620" y="6375679"/>
            <a:ext cx="3482179" cy="345796"/>
          </a:xfrm>
        </p:spPr>
        <p:txBody>
          <a:bodyPr/>
          <a:lstStyle/>
          <a:p>
            <a:endParaRPr lang="en-US"/>
          </a:p>
        </p:txBody>
      </p:sp>
      <p:sp>
        <p:nvSpPr>
          <p:cNvPr id="7" name="Slide Number Placeholder 6"/>
          <p:cNvSpPr>
            <a:spLocks noGrp="1"/>
          </p:cNvSpPr>
          <p:nvPr>
            <p:ph type="sldNum" sz="quarter" idx="12"/>
          </p:nvPr>
        </p:nvSpPr>
        <p:spPr>
          <a:xfrm>
            <a:off x="5691014" y="6375679"/>
            <a:ext cx="1232456" cy="345796"/>
          </a:xfrm>
        </p:spPr>
        <p:txBody>
          <a:bodyPr/>
          <a:lstStyle/>
          <a:p>
            <a:fld id="{232C5204-631E-6A4B-8FB2-8CB93940E7C9}" type="slidenum">
              <a:rPr lang="en-US" smtClean="0"/>
              <a:t>‹#›</a:t>
            </a:fld>
            <a:endParaRPr lang="en-US"/>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64928122"/>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GB"/>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B88107EA-613F-D347-B8BD-71EC25211E34}" type="datetimeFigureOut">
              <a:rPr lang="en-US" smtClean="0"/>
              <a:t>6/13/2020</a:t>
            </a:fld>
            <a:endParaRPr lang="en-US"/>
          </a:p>
        </p:txBody>
      </p:sp>
      <p:sp>
        <p:nvSpPr>
          <p:cNvPr id="6" name="Footer Placeholder 5"/>
          <p:cNvSpPr>
            <a:spLocks noGrp="1"/>
          </p:cNvSpPr>
          <p:nvPr>
            <p:ph type="ftr" sz="quarter" idx="11"/>
          </p:nvPr>
        </p:nvSpPr>
        <p:spPr>
          <a:xfrm>
            <a:off x="2103621" y="6375679"/>
            <a:ext cx="3482178" cy="345796"/>
          </a:xfrm>
        </p:spPr>
        <p:txBody>
          <a:bodyPr/>
          <a:lstStyle/>
          <a:p>
            <a:endParaRPr lang="en-US"/>
          </a:p>
        </p:txBody>
      </p:sp>
      <p:sp>
        <p:nvSpPr>
          <p:cNvPr id="7" name="Slide Number Placeholder 6"/>
          <p:cNvSpPr>
            <a:spLocks noGrp="1"/>
          </p:cNvSpPr>
          <p:nvPr>
            <p:ph type="sldNum" sz="quarter" idx="12"/>
          </p:nvPr>
        </p:nvSpPr>
        <p:spPr>
          <a:xfrm>
            <a:off x="5687568" y="6375679"/>
            <a:ext cx="1234440" cy="345796"/>
          </a:xfrm>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6930418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88107EA-613F-D347-B8BD-71EC25211E34}"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795613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88107EA-613F-D347-B8BD-71EC25211E34}" type="datetimeFigureOut">
              <a:rPr lang="en-US" smtClean="0"/>
              <a:t>6/13/2020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2C5204-631E-6A4B-8FB2-8CB93940E7C9}" type="slidenum">
              <a:rPr lang="en-US" smtClean="0"/>
              <a:t>‹#›</a:t>
            </a:fld>
            <a:endParaRPr lang="en-US"/>
          </a:p>
        </p:txBody>
      </p:sp>
    </p:spTree>
    <p:extLst>
      <p:ext uri="{BB962C8B-B14F-4D97-AF65-F5344CB8AC3E}">
        <p14:creationId xmlns:p14="http://schemas.microsoft.com/office/powerpoint/2010/main" val="1638168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B88107EA-613F-D347-B8BD-71EC25211E34}" type="datetimeFigureOut">
              <a:rPr lang="en-US" smtClean="0"/>
              <a:t>6/13/2020</a:t>
            </a:fld>
            <a:endParaRPr lang="en-US"/>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232C5204-631E-6A4B-8FB2-8CB93940E7C9}" type="slidenum">
              <a:rPr lang="en-US" smtClean="0"/>
              <a:t>‹#›</a:t>
            </a:fld>
            <a:endParaRPr lang="en-US"/>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56541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biographies</a:t>
            </a:r>
            <a:endParaRPr lang="en-US" dirty="0"/>
          </a:p>
        </p:txBody>
      </p:sp>
      <p:sp>
        <p:nvSpPr>
          <p:cNvPr id="3" name="Subtitle 2"/>
          <p:cNvSpPr>
            <a:spLocks noGrp="1"/>
          </p:cNvSpPr>
          <p:nvPr>
            <p:ph type="subTitle" idx="1"/>
          </p:nvPr>
        </p:nvSpPr>
        <p:spPr/>
        <p:txBody>
          <a:bodyPr/>
          <a:lstStyle/>
          <a:p>
            <a:r>
              <a:rPr lang="en-US" dirty="0"/>
              <a:t>Monday</a:t>
            </a:r>
          </a:p>
        </p:txBody>
      </p:sp>
    </p:spTree>
    <p:extLst>
      <p:ext uri="{BB962C8B-B14F-4D97-AF65-F5344CB8AC3E}">
        <p14:creationId xmlns:p14="http://schemas.microsoft.com/office/powerpoint/2010/main" val="11941013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What is </a:t>
            </a:r>
            <a:r>
              <a:rPr lang="en-US" dirty="0" smtClean="0"/>
              <a:t>biography?</a:t>
            </a:r>
            <a:endParaRPr lang="en-US" dirty="0"/>
          </a:p>
        </p:txBody>
      </p:sp>
      <p:sp>
        <p:nvSpPr>
          <p:cNvPr id="5" name="Rectangle 4"/>
          <p:cNvSpPr/>
          <p:nvPr/>
        </p:nvSpPr>
        <p:spPr>
          <a:xfrm>
            <a:off x="1627324" y="2471194"/>
            <a:ext cx="9955076" cy="3416320"/>
          </a:xfrm>
          <a:prstGeom prst="rect">
            <a:avLst/>
          </a:prstGeom>
          <a:ln>
            <a:solidFill>
              <a:srgbClr val="000000"/>
            </a:solidFill>
          </a:ln>
        </p:spPr>
        <p:txBody>
          <a:bodyPr wrap="square">
            <a:spAutoFit/>
          </a:bodyPr>
          <a:lstStyle/>
          <a:p>
            <a:r>
              <a:rPr lang="en-US" sz="2400" b="1" dirty="0" err="1"/>
              <a:t>bi·og·ra·phy</a:t>
            </a:r>
            <a:endParaRPr lang="en-US" sz="2400" b="1" dirty="0"/>
          </a:p>
          <a:p>
            <a:r>
              <a:rPr lang="en-US" sz="2400" b="1" dirty="0" err="1"/>
              <a:t>bīˈägrəfē</a:t>
            </a:r>
            <a:r>
              <a:rPr lang="en-US" sz="2400" b="1" dirty="0"/>
              <a:t>/</a:t>
            </a:r>
          </a:p>
          <a:p>
            <a:endParaRPr lang="en-US" sz="2400" b="1" i="1" dirty="0" smtClean="0"/>
          </a:p>
          <a:p>
            <a:r>
              <a:rPr lang="en-US" sz="2400" b="1" i="1" dirty="0" smtClean="0"/>
              <a:t>noun</a:t>
            </a:r>
            <a:endParaRPr lang="en-US" sz="2400" b="1" dirty="0"/>
          </a:p>
          <a:p>
            <a:r>
              <a:rPr lang="en-US" sz="2400" b="1" dirty="0"/>
              <a:t>noun: biography; plural noun: </a:t>
            </a:r>
            <a:r>
              <a:rPr lang="en-US" sz="2400" b="1" dirty="0" smtClean="0"/>
              <a:t>biographies</a:t>
            </a:r>
          </a:p>
          <a:p>
            <a:endParaRPr lang="en-US" sz="2400" b="1" dirty="0"/>
          </a:p>
          <a:p>
            <a:r>
              <a:rPr lang="en-US" sz="2400" b="1" dirty="0" smtClean="0"/>
              <a:t>meaning: an </a:t>
            </a:r>
            <a:r>
              <a:rPr lang="en-US" sz="2400" b="1" dirty="0"/>
              <a:t>account of someone's life written by someone else. </a:t>
            </a:r>
          </a:p>
          <a:p>
            <a:r>
              <a:rPr lang="en-US" sz="2400" b="1" i="1" dirty="0" smtClean="0"/>
              <a:t>Synonyms:  </a:t>
            </a:r>
            <a:r>
              <a:rPr lang="en-US" sz="2400" b="1" dirty="0" smtClean="0"/>
              <a:t>life </a:t>
            </a:r>
            <a:r>
              <a:rPr lang="en-US" sz="2400" b="1" dirty="0"/>
              <a:t>story, </a:t>
            </a:r>
            <a:r>
              <a:rPr lang="en-US" sz="2400" b="1" dirty="0" smtClean="0">
                <a:solidFill>
                  <a:srgbClr val="000000"/>
                </a:solidFill>
              </a:rPr>
              <a:t>life history, life, memoir.</a:t>
            </a:r>
            <a:endParaRPr lang="en-US" b="1" dirty="0"/>
          </a:p>
        </p:txBody>
      </p:sp>
      <p:sp>
        <p:nvSpPr>
          <p:cNvPr id="6" name="TextBox 5"/>
          <p:cNvSpPr txBox="1"/>
          <p:nvPr/>
        </p:nvSpPr>
        <p:spPr>
          <a:xfrm>
            <a:off x="1627324" y="1612907"/>
            <a:ext cx="3621504" cy="523220"/>
          </a:xfrm>
          <a:prstGeom prst="rect">
            <a:avLst/>
          </a:prstGeom>
          <a:noFill/>
        </p:spPr>
        <p:txBody>
          <a:bodyPr wrap="none" rtlCol="0">
            <a:spAutoFit/>
          </a:bodyPr>
          <a:lstStyle/>
          <a:p>
            <a:r>
              <a:rPr lang="en-US" sz="2800" b="1" dirty="0" smtClean="0"/>
              <a:t>From the dictionary:</a:t>
            </a:r>
            <a:endParaRPr lang="en-US" sz="2800" b="1" dirty="0"/>
          </a:p>
        </p:txBody>
      </p:sp>
    </p:spTree>
    <p:extLst>
      <p:ext uri="{BB962C8B-B14F-4D97-AF65-F5344CB8AC3E}">
        <p14:creationId xmlns:p14="http://schemas.microsoft.com/office/powerpoint/2010/main" val="5067061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What is the purpose of a biography?</a:t>
            </a:r>
            <a:endParaRPr lang="en-US" dirty="0"/>
          </a:p>
        </p:txBody>
      </p:sp>
      <p:sp>
        <p:nvSpPr>
          <p:cNvPr id="3" name="Content Placeholder 2"/>
          <p:cNvSpPr>
            <a:spLocks noGrp="1"/>
          </p:cNvSpPr>
          <p:nvPr>
            <p:ph idx="1"/>
          </p:nvPr>
        </p:nvSpPr>
        <p:spPr/>
        <p:txBody>
          <a:bodyPr>
            <a:normAutofit fontScale="92500"/>
          </a:bodyPr>
          <a:lstStyle/>
          <a:p>
            <a:pPr marL="0" indent="0">
              <a:buNone/>
            </a:pPr>
            <a:r>
              <a:rPr lang="en-US" sz="3600" dirty="0" smtClean="0"/>
              <a:t>Why would we want to read about someone else’s life?</a:t>
            </a:r>
          </a:p>
          <a:p>
            <a:pPr marL="0" indent="0">
              <a:buNone/>
            </a:pPr>
            <a:endParaRPr lang="en-US" sz="3600" dirty="0" smtClean="0"/>
          </a:p>
          <a:p>
            <a:pPr>
              <a:buFont typeface="Wingdings" charset="2"/>
              <a:buChar char="u"/>
            </a:pPr>
            <a:r>
              <a:rPr lang="en-US" sz="3600" dirty="0" smtClean="0"/>
              <a:t>To inform us about someone’s life</a:t>
            </a:r>
          </a:p>
          <a:p>
            <a:pPr>
              <a:buFont typeface="Wingdings" charset="2"/>
              <a:buChar char="u"/>
            </a:pPr>
            <a:r>
              <a:rPr lang="en-US" sz="3600" dirty="0" smtClean="0"/>
              <a:t>To educate us</a:t>
            </a:r>
          </a:p>
          <a:p>
            <a:pPr>
              <a:buFont typeface="Wingdings" charset="2"/>
              <a:buChar char="u"/>
            </a:pPr>
            <a:r>
              <a:rPr lang="en-US" sz="3600" dirty="0" smtClean="0"/>
              <a:t> To entertain us</a:t>
            </a:r>
          </a:p>
          <a:p>
            <a:pPr>
              <a:buFont typeface="Wingdings" charset="2"/>
              <a:buChar char="u"/>
            </a:pPr>
            <a:endParaRPr lang="en-US" dirty="0"/>
          </a:p>
        </p:txBody>
      </p:sp>
    </p:spTree>
    <p:extLst>
      <p:ext uri="{BB962C8B-B14F-4D97-AF65-F5344CB8AC3E}">
        <p14:creationId xmlns:p14="http://schemas.microsoft.com/office/powerpoint/2010/main" val="1839313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Who might have a biography written about them?</a:t>
            </a:r>
            <a:endParaRPr lang="en-US" dirty="0"/>
          </a:p>
        </p:txBody>
      </p:sp>
      <p:sp>
        <p:nvSpPr>
          <p:cNvPr id="3" name="Content Placeholder 2"/>
          <p:cNvSpPr>
            <a:spLocks noGrp="1"/>
          </p:cNvSpPr>
          <p:nvPr>
            <p:ph idx="1"/>
          </p:nvPr>
        </p:nvSpPr>
        <p:spPr/>
        <p:txBody>
          <a:bodyPr/>
          <a:lstStyle/>
          <a:p>
            <a:pPr>
              <a:buFont typeface="Wingdings" charset="2"/>
              <a:buChar char="u"/>
            </a:pPr>
            <a:r>
              <a:rPr lang="en-US" sz="3200" dirty="0" smtClean="0"/>
              <a:t>Pop stars</a:t>
            </a:r>
          </a:p>
          <a:p>
            <a:pPr>
              <a:buFont typeface="Wingdings" charset="2"/>
              <a:buChar char="u"/>
            </a:pPr>
            <a:r>
              <a:rPr lang="en-US" sz="3200" dirty="0" smtClean="0"/>
              <a:t>Politicians</a:t>
            </a:r>
          </a:p>
          <a:p>
            <a:pPr>
              <a:buFont typeface="Wingdings" charset="2"/>
              <a:buChar char="u"/>
            </a:pPr>
            <a:r>
              <a:rPr lang="en-US" sz="3200" dirty="0" smtClean="0"/>
              <a:t>Heroes</a:t>
            </a:r>
          </a:p>
          <a:p>
            <a:pPr>
              <a:buFont typeface="Wingdings" charset="2"/>
              <a:buChar char="u"/>
            </a:pPr>
            <a:r>
              <a:rPr lang="en-US" sz="3200" dirty="0" smtClean="0"/>
              <a:t>Historical figures</a:t>
            </a:r>
          </a:p>
          <a:p>
            <a:pPr>
              <a:buFont typeface="Wingdings" charset="2"/>
              <a:buChar char="u"/>
            </a:pPr>
            <a:r>
              <a:rPr lang="en-US" sz="3200" dirty="0" smtClean="0"/>
              <a:t>Anyone </a:t>
            </a:r>
          </a:p>
          <a:p>
            <a:pPr marL="0" indent="0">
              <a:buNone/>
            </a:pPr>
            <a:endParaRPr lang="en-US" dirty="0"/>
          </a:p>
        </p:txBody>
      </p:sp>
    </p:spTree>
    <p:extLst>
      <p:ext uri="{BB962C8B-B14F-4D97-AF65-F5344CB8AC3E}">
        <p14:creationId xmlns:p14="http://schemas.microsoft.com/office/powerpoint/2010/main" val="1572239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1" nodeType="clickEffect">
                                  <p:stCondLst>
                                    <p:cond delay="0"/>
                                  </p:stCondLst>
                                  <p:childTnLst>
                                    <p:set>
                                      <p:cBhvr>
                                        <p:cTn id="2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1"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1"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1"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1"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Features of a biography</a:t>
            </a:r>
            <a:endParaRPr lang="en-US" dirty="0"/>
          </a:p>
        </p:txBody>
      </p:sp>
      <p:sp>
        <p:nvSpPr>
          <p:cNvPr id="3" name="Content Placeholder 2"/>
          <p:cNvSpPr>
            <a:spLocks noGrp="1"/>
          </p:cNvSpPr>
          <p:nvPr>
            <p:ph idx="1"/>
          </p:nvPr>
        </p:nvSpPr>
        <p:spPr/>
        <p:txBody>
          <a:bodyPr>
            <a:normAutofit fontScale="92500"/>
          </a:bodyPr>
          <a:lstStyle/>
          <a:p>
            <a:pPr marL="0" indent="0">
              <a:buNone/>
            </a:pPr>
            <a:r>
              <a:rPr lang="en-US" sz="3200" dirty="0" smtClean="0"/>
              <a:t>Read the following biographies.</a:t>
            </a:r>
          </a:p>
          <a:p>
            <a:pPr marL="0" indent="0">
              <a:buNone/>
            </a:pPr>
            <a:endParaRPr lang="en-US" sz="3200" dirty="0"/>
          </a:p>
          <a:p>
            <a:pPr marL="0" indent="0">
              <a:buNone/>
            </a:pPr>
            <a:r>
              <a:rPr lang="en-US" sz="3200" dirty="0" smtClean="0"/>
              <a:t>Have a think about what the features of a biography might be.</a:t>
            </a:r>
          </a:p>
          <a:p>
            <a:pPr marL="0" indent="0">
              <a:buNone/>
            </a:pPr>
            <a:endParaRPr lang="en-US" sz="3200" dirty="0"/>
          </a:p>
          <a:p>
            <a:pPr marL="0" indent="0">
              <a:buNone/>
            </a:pPr>
            <a:r>
              <a:rPr lang="en-US" sz="3200" dirty="0" smtClean="0"/>
              <a:t>Consider the structure of the writing, the narrative voice (1</a:t>
            </a:r>
            <a:r>
              <a:rPr lang="en-US" sz="3200" baseline="30000" dirty="0" smtClean="0"/>
              <a:t>st</a:t>
            </a:r>
            <a:r>
              <a:rPr lang="en-US" sz="3200" dirty="0" smtClean="0"/>
              <a:t>, 2</a:t>
            </a:r>
            <a:r>
              <a:rPr lang="en-US" sz="3200" baseline="30000" dirty="0" smtClean="0"/>
              <a:t>nd</a:t>
            </a:r>
            <a:r>
              <a:rPr lang="en-US" sz="3200" dirty="0" smtClean="0"/>
              <a:t>, 3</a:t>
            </a:r>
            <a:r>
              <a:rPr lang="en-US" sz="3200" baseline="30000" dirty="0" smtClean="0"/>
              <a:t>rd</a:t>
            </a:r>
            <a:r>
              <a:rPr lang="en-US" sz="3200" dirty="0" smtClean="0"/>
              <a:t> person), tenses and anything else you notice.</a:t>
            </a:r>
          </a:p>
          <a:p>
            <a:pPr marL="0" indent="0">
              <a:buNone/>
            </a:pPr>
            <a:endParaRPr lang="en-US" dirty="0"/>
          </a:p>
        </p:txBody>
      </p:sp>
    </p:spTree>
    <p:extLst>
      <p:ext uri="{BB962C8B-B14F-4D97-AF65-F5344CB8AC3E}">
        <p14:creationId xmlns:p14="http://schemas.microsoft.com/office/powerpoint/2010/main" val="2907789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1"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1"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3" grpI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7771" y="43718"/>
            <a:ext cx="10178322" cy="811415"/>
          </a:xfrm>
        </p:spPr>
        <p:txBody>
          <a:bodyPr/>
          <a:lstStyle/>
          <a:p>
            <a:pPr algn="ctr"/>
            <a:r>
              <a:rPr lang="en-US" u="sng" dirty="0" smtClean="0"/>
              <a:t>Emily Pankhurst</a:t>
            </a:r>
            <a:endParaRPr lang="en-US" u="sng" dirty="0"/>
          </a:p>
        </p:txBody>
      </p:sp>
      <p:sp>
        <p:nvSpPr>
          <p:cNvPr id="3" name="Content Placeholder 2"/>
          <p:cNvSpPr>
            <a:spLocks noGrp="1"/>
          </p:cNvSpPr>
          <p:nvPr>
            <p:ph idx="1"/>
          </p:nvPr>
        </p:nvSpPr>
        <p:spPr>
          <a:xfrm>
            <a:off x="1277771" y="1202270"/>
            <a:ext cx="5115255" cy="5638799"/>
          </a:xfrm>
        </p:spPr>
        <p:txBody>
          <a:bodyPr>
            <a:normAutofit fontScale="92500" lnSpcReduction="20000"/>
          </a:bodyPr>
          <a:lstStyle/>
          <a:p>
            <a:pPr marL="0" indent="0">
              <a:buNone/>
            </a:pPr>
            <a:r>
              <a:rPr lang="en-US" dirty="0" smtClean="0"/>
              <a:t>Emily Pankhurst was born in Moss Side, Manchester in 1858. In 1878, she married Richard Pankhurst. Together, they had 5 children. His death in 1898 was a great shock to Emily.</a:t>
            </a:r>
          </a:p>
          <a:p>
            <a:pPr marL="0" indent="0">
              <a:buNone/>
            </a:pPr>
            <a:endParaRPr lang="en-US" dirty="0" smtClean="0"/>
          </a:p>
          <a:p>
            <a:pPr marL="0" indent="0">
              <a:buNone/>
            </a:pPr>
            <a:r>
              <a:rPr lang="en-US" dirty="0" smtClean="0"/>
              <a:t>After his death, she threw herself into the women’s suffrage movement, forming the Women’s Franchise league in 1898.</a:t>
            </a:r>
          </a:p>
          <a:p>
            <a:pPr marL="0" indent="0">
              <a:buNone/>
            </a:pPr>
            <a:endParaRPr lang="en-US" dirty="0"/>
          </a:p>
          <a:p>
            <a:pPr marL="0" indent="0">
              <a:buNone/>
            </a:pPr>
            <a:r>
              <a:rPr lang="en-US" dirty="0"/>
              <a:t>In 1903 she formed the more militant Women's Social and Political Union (WSPU). She led a passionate group of women who were willing to take part in drastic action such as tying to railings, smashing windows and launching demonstrations, in order to try to win the vote for women in Great Britain. When they went on hunger strike they were force-fed. In 1912, Emily Pankhurst was </a:t>
            </a:r>
            <a:r>
              <a:rPr lang="en-US"/>
              <a:t>convicted </a:t>
            </a:r>
            <a:r>
              <a:rPr lang="en-US" smtClean="0"/>
              <a:t>of </a:t>
            </a:r>
            <a:r>
              <a:rPr lang="en-US" dirty="0"/>
              <a:t>breaking windows and sent to Holloway Prison. </a:t>
            </a:r>
            <a:endParaRPr lang="en-GB" dirty="0"/>
          </a:p>
          <a:p>
            <a:pPr marL="0" indent="0">
              <a:buNone/>
            </a:pPr>
            <a:endParaRPr lang="en-US" dirty="0"/>
          </a:p>
        </p:txBody>
      </p:sp>
      <p:sp>
        <p:nvSpPr>
          <p:cNvPr id="5" name="Content Placeholder 2"/>
          <p:cNvSpPr txBox="1">
            <a:spLocks/>
          </p:cNvSpPr>
          <p:nvPr/>
        </p:nvSpPr>
        <p:spPr>
          <a:xfrm>
            <a:off x="2521678" y="855133"/>
            <a:ext cx="5115255" cy="5638799"/>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buFont typeface="Arial" panose="020B0604020202020204" pitchFamily="34" charset="0"/>
              <a:buNone/>
            </a:pPr>
            <a:endParaRPr lang="en-US" dirty="0"/>
          </a:p>
        </p:txBody>
      </p:sp>
      <p:sp>
        <p:nvSpPr>
          <p:cNvPr id="7" name="Content Placeholder 2"/>
          <p:cNvSpPr txBox="1">
            <a:spLocks/>
          </p:cNvSpPr>
          <p:nvPr/>
        </p:nvSpPr>
        <p:spPr>
          <a:xfrm>
            <a:off x="6340838" y="855133"/>
            <a:ext cx="5115255" cy="5638799"/>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buFont typeface="Arial" panose="020B0604020202020204" pitchFamily="34" charset="0"/>
              <a:buNone/>
            </a:pPr>
            <a:endParaRPr lang="en-US" dirty="0"/>
          </a:p>
        </p:txBody>
      </p:sp>
      <p:sp>
        <p:nvSpPr>
          <p:cNvPr id="8" name="Content Placeholder 2"/>
          <p:cNvSpPr txBox="1">
            <a:spLocks/>
          </p:cNvSpPr>
          <p:nvPr/>
        </p:nvSpPr>
        <p:spPr>
          <a:xfrm>
            <a:off x="6941278" y="1210737"/>
            <a:ext cx="5115255" cy="5638799"/>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marL="0" indent="0">
              <a:buNone/>
            </a:pPr>
            <a:r>
              <a:rPr lang="en-US" sz="1900" dirty="0" smtClean="0"/>
              <a:t>In </a:t>
            </a:r>
            <a:r>
              <a:rPr lang="en-US" sz="1900" dirty="0"/>
              <a:t>1928, in Great Britain, women were granted equal voting rights with men (at 21). However, in 1928, </a:t>
            </a:r>
            <a:r>
              <a:rPr lang="en-US" sz="1900" dirty="0" smtClean="0"/>
              <a:t>Emily </a:t>
            </a:r>
            <a:r>
              <a:rPr lang="en-US" sz="1900" dirty="0"/>
              <a:t>fell ill, and died on 14 June 1928.</a:t>
            </a:r>
            <a:endParaRPr lang="en-GB" sz="1900" dirty="0"/>
          </a:p>
          <a:p>
            <a:pPr marL="0" indent="0">
              <a:buFont typeface="Arial" panose="020B0604020202020204" pitchFamily="34" charset="0"/>
              <a:buNone/>
            </a:pPr>
            <a:endParaRPr lang="en-GB" dirty="0" smtClean="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39354343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1678" y="389467"/>
            <a:ext cx="10178322" cy="7247466"/>
          </a:xfrm>
        </p:spPr>
        <p:txBody>
          <a:bodyPr>
            <a:normAutofit/>
          </a:bodyPr>
          <a:lstStyle/>
          <a:p>
            <a:pPr marL="0" indent="0">
              <a:buNone/>
            </a:pPr>
            <a:r>
              <a:rPr lang="en-GB" b="1" u="sng" dirty="0"/>
              <a:t>Mae Jemison: Space Star</a:t>
            </a:r>
            <a:endParaRPr lang="en-GB" dirty="0"/>
          </a:p>
          <a:p>
            <a:pPr marL="0" indent="0">
              <a:buNone/>
            </a:pPr>
            <a:endParaRPr lang="en-GB" dirty="0"/>
          </a:p>
          <a:p>
            <a:pPr marL="0" indent="0">
              <a:buNone/>
            </a:pPr>
            <a:r>
              <a:rPr lang="en-GB" dirty="0"/>
              <a:t>Have you ever dreamed of flying freely through outer space, surrounded by a sea of stars? Mae Jemison fulfilled that dream. On September 12, 1992, aboard the spaceship </a:t>
            </a:r>
            <a:r>
              <a:rPr lang="en-GB" i="1" dirty="0"/>
              <a:t>Endeavour, </a:t>
            </a:r>
            <a:r>
              <a:rPr lang="en-GB" dirty="0"/>
              <a:t>she became the first African-American woman to blast into outer space. This wasn’t the only time, however, that Jemison had reached for the stars and realised her dreams.</a:t>
            </a:r>
          </a:p>
          <a:p>
            <a:pPr marL="0" indent="0">
              <a:buNone/>
            </a:pPr>
            <a:r>
              <a:rPr lang="en-GB" dirty="0"/>
              <a:t> </a:t>
            </a:r>
          </a:p>
          <a:p>
            <a:pPr marL="0" indent="0">
              <a:buNone/>
            </a:pPr>
            <a:r>
              <a:rPr lang="en-GB" dirty="0"/>
              <a:t>Jemison was born on October 17, 1956, in Decatur, Alabama, but she grew up in Chicago, Illinois. There weren’t many well-known African-American female role models while she was growing up, but she didn’t let that stop her from achieving her goals. </a:t>
            </a:r>
            <a:endParaRPr lang="en-GB" dirty="0" smtClean="0"/>
          </a:p>
          <a:p>
            <a:pPr marL="0" indent="0">
              <a:buNone/>
            </a:pPr>
            <a:endParaRPr lang="en-GB" dirty="0"/>
          </a:p>
          <a:p>
            <a:pPr marL="0" indent="0">
              <a:buNone/>
            </a:pPr>
            <a:r>
              <a:rPr lang="en-GB" dirty="0"/>
              <a:t>She was especially interested in anthropology (the study of mankind), archaeology (history) and astronomy (space). Luckily, her parents encouraged those interests. That encouragement drove her to success. She graduated from high school at only 16! Then she earned degrees in chemical engineering and African-American studies at Stanford University. Later, she graduated from Cornell University’s medical school. No challenge was too great for Jemison to take on.</a:t>
            </a:r>
          </a:p>
          <a:p>
            <a:pPr marL="0" indent="0">
              <a:buNone/>
            </a:pPr>
            <a:endParaRPr lang="en-GB" dirty="0"/>
          </a:p>
          <a:p>
            <a:pPr marL="0" indent="0">
              <a:buNone/>
            </a:pPr>
            <a:endParaRPr lang="en-GB" dirty="0"/>
          </a:p>
          <a:p>
            <a:pPr marL="0" indent="0">
              <a:buNone/>
            </a:pPr>
            <a:endParaRPr lang="en-US" dirty="0"/>
          </a:p>
        </p:txBody>
      </p:sp>
    </p:spTree>
    <p:extLst>
      <p:ext uri="{BB962C8B-B14F-4D97-AF65-F5344CB8AC3E}">
        <p14:creationId xmlns:p14="http://schemas.microsoft.com/office/powerpoint/2010/main" val="41099042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1678" y="880534"/>
            <a:ext cx="10178322" cy="3593591"/>
          </a:xfrm>
        </p:spPr>
        <p:txBody>
          <a:bodyPr/>
          <a:lstStyle/>
          <a:p>
            <a:pPr marL="0" indent="0">
              <a:buNone/>
            </a:pPr>
            <a:r>
              <a:rPr lang="en-GB" dirty="0"/>
              <a:t>Jemison’s accomplishments did not end there. In 1981, she joined NASA’s space program in Houston, Texas. A few years later in 1988, Jemison realised her biggest dream: She finally became an astronaut! Just four years later, she was named ‘Science Mission Specialist’ (another NASA first) on an </a:t>
            </a:r>
            <a:r>
              <a:rPr lang="en-GB" i="1" dirty="0"/>
              <a:t>Endeavour </a:t>
            </a:r>
            <a:r>
              <a:rPr lang="en-GB" dirty="0"/>
              <a:t>flight. Neil Armstrong quoted “I am so proud of Mae. She well and truly deserves this magnificent achievement for all her hard work in science.”</a:t>
            </a:r>
          </a:p>
          <a:p>
            <a:pPr marL="0" indent="0">
              <a:buNone/>
            </a:pPr>
            <a:r>
              <a:rPr lang="en-GB" dirty="0"/>
              <a:t> </a:t>
            </a:r>
          </a:p>
          <a:p>
            <a:pPr marL="0" indent="0">
              <a:buNone/>
            </a:pPr>
            <a:r>
              <a:rPr lang="en-GB" dirty="0"/>
              <a:t>Today, Jamison encourages young people—especially women and girls—to study science. Her life example teaches us to follow our dreams, no matter how great they might seem.</a:t>
            </a:r>
          </a:p>
          <a:p>
            <a:pPr marL="0" indent="0">
              <a:buNone/>
            </a:pPr>
            <a:endParaRPr lang="en-US" dirty="0"/>
          </a:p>
        </p:txBody>
      </p:sp>
    </p:spTree>
    <p:extLst>
      <p:ext uri="{BB962C8B-B14F-4D97-AF65-F5344CB8AC3E}">
        <p14:creationId xmlns:p14="http://schemas.microsoft.com/office/powerpoint/2010/main" val="23991073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Features of a biography</a:t>
            </a:r>
            <a:endParaRPr lang="en-US" dirty="0"/>
          </a:p>
        </p:txBody>
      </p:sp>
      <p:sp>
        <p:nvSpPr>
          <p:cNvPr id="3" name="Content Placeholder 2"/>
          <p:cNvSpPr>
            <a:spLocks noGrp="1"/>
          </p:cNvSpPr>
          <p:nvPr>
            <p:ph idx="1"/>
          </p:nvPr>
        </p:nvSpPr>
        <p:spPr>
          <a:xfrm>
            <a:off x="1251678" y="1384301"/>
            <a:ext cx="10622822" cy="5232399"/>
          </a:xfrm>
        </p:spPr>
        <p:txBody>
          <a:bodyPr>
            <a:normAutofit lnSpcReduction="10000"/>
          </a:bodyPr>
          <a:lstStyle/>
          <a:p>
            <a:r>
              <a:rPr lang="en-US" b="1" dirty="0" smtClean="0">
                <a:solidFill>
                  <a:schemeClr val="tx1"/>
                </a:solidFill>
              </a:rPr>
              <a:t>Heading</a:t>
            </a:r>
            <a:r>
              <a:rPr lang="en-US" dirty="0" smtClean="0">
                <a:solidFill>
                  <a:schemeClr val="tx1"/>
                </a:solidFill>
              </a:rPr>
              <a:t> – the name of the person you are writing about.</a:t>
            </a:r>
          </a:p>
          <a:p>
            <a:r>
              <a:rPr lang="en-US" b="1" dirty="0" smtClean="0"/>
              <a:t>Introduction</a:t>
            </a:r>
            <a:r>
              <a:rPr lang="en-US" dirty="0" smtClean="0"/>
              <a:t> – Who is the person and why are they important? </a:t>
            </a:r>
            <a:r>
              <a:rPr lang="en-US" dirty="0" err="1" smtClean="0"/>
              <a:t>Summarise</a:t>
            </a:r>
            <a:r>
              <a:rPr lang="en-US" dirty="0" smtClean="0"/>
              <a:t> their main achievement or what they are famous for,  e.g. Neil Armstrong was the first man to walk on the moon.</a:t>
            </a:r>
          </a:p>
          <a:p>
            <a:r>
              <a:rPr lang="en-US" dirty="0" smtClean="0">
                <a:solidFill>
                  <a:srgbClr val="000000"/>
                </a:solidFill>
              </a:rPr>
              <a:t>Write about </a:t>
            </a:r>
            <a:r>
              <a:rPr lang="en-US" dirty="0">
                <a:solidFill>
                  <a:srgbClr val="000000"/>
                </a:solidFill>
              </a:rPr>
              <a:t>the </a:t>
            </a:r>
            <a:r>
              <a:rPr lang="en-US" b="1" dirty="0">
                <a:solidFill>
                  <a:srgbClr val="000000"/>
                </a:solidFill>
              </a:rPr>
              <a:t>important events </a:t>
            </a:r>
            <a:r>
              <a:rPr lang="en-US" dirty="0">
                <a:solidFill>
                  <a:srgbClr val="000000"/>
                </a:solidFill>
              </a:rPr>
              <a:t>in the person’s </a:t>
            </a:r>
            <a:r>
              <a:rPr lang="en-US" dirty="0" smtClean="0">
                <a:solidFill>
                  <a:srgbClr val="000000"/>
                </a:solidFill>
              </a:rPr>
              <a:t>life.</a:t>
            </a:r>
          </a:p>
          <a:p>
            <a:r>
              <a:rPr lang="en-US" b="1" dirty="0" smtClean="0"/>
              <a:t>Chronological order</a:t>
            </a:r>
            <a:r>
              <a:rPr lang="en-US" b="1" dirty="0"/>
              <a:t> </a:t>
            </a:r>
            <a:r>
              <a:rPr lang="en-US" dirty="0"/>
              <a:t>– </a:t>
            </a:r>
            <a:r>
              <a:rPr lang="en-US" dirty="0" smtClean="0"/>
              <a:t> write about events </a:t>
            </a:r>
            <a:r>
              <a:rPr lang="en-US" b="1" dirty="0" smtClean="0"/>
              <a:t>in the order that they happened</a:t>
            </a:r>
            <a:r>
              <a:rPr lang="en-US" dirty="0" smtClean="0"/>
              <a:t> in time. E.g. start with their birth and end with their death. </a:t>
            </a:r>
            <a:endParaRPr lang="en-US" dirty="0"/>
          </a:p>
          <a:p>
            <a:r>
              <a:rPr lang="en-US" dirty="0" smtClean="0">
                <a:solidFill>
                  <a:srgbClr val="000000"/>
                </a:solidFill>
              </a:rPr>
              <a:t>Include the </a:t>
            </a:r>
            <a:r>
              <a:rPr lang="en-US" b="1" dirty="0" smtClean="0">
                <a:solidFill>
                  <a:srgbClr val="000000"/>
                </a:solidFill>
              </a:rPr>
              <a:t>dates </a:t>
            </a:r>
            <a:r>
              <a:rPr lang="en-US" dirty="0" smtClean="0">
                <a:solidFill>
                  <a:srgbClr val="000000"/>
                </a:solidFill>
              </a:rPr>
              <a:t>of the events.</a:t>
            </a:r>
          </a:p>
          <a:p>
            <a:r>
              <a:rPr lang="en-US" dirty="0" smtClean="0"/>
              <a:t>Use </a:t>
            </a:r>
            <a:r>
              <a:rPr lang="en-US" b="1" dirty="0" smtClean="0"/>
              <a:t>fronted adverbials </a:t>
            </a:r>
            <a:r>
              <a:rPr lang="en-US" dirty="0" smtClean="0"/>
              <a:t>of time to indicate the passage of time, e.g. Two years later, Soon after… etc.</a:t>
            </a:r>
          </a:p>
          <a:p>
            <a:r>
              <a:rPr lang="en-US" b="1" dirty="0" smtClean="0">
                <a:solidFill>
                  <a:srgbClr val="000000"/>
                </a:solidFill>
              </a:rPr>
              <a:t>Past tense </a:t>
            </a:r>
            <a:r>
              <a:rPr lang="en-US" dirty="0" smtClean="0">
                <a:solidFill>
                  <a:srgbClr val="000000"/>
                </a:solidFill>
              </a:rPr>
              <a:t>– You are writing about what has already happened in someone’s life- so it needs to be in past tense.</a:t>
            </a:r>
          </a:p>
          <a:p>
            <a:r>
              <a:rPr lang="en-US" b="1" dirty="0" smtClean="0"/>
              <a:t>Third person </a:t>
            </a:r>
            <a:r>
              <a:rPr lang="en-US" dirty="0" smtClean="0"/>
              <a:t>– You are writing about someone else- so third person (he, she, his, her).</a:t>
            </a:r>
          </a:p>
          <a:p>
            <a:r>
              <a:rPr lang="en-US" b="1" dirty="0" smtClean="0">
                <a:solidFill>
                  <a:srgbClr val="000000"/>
                </a:solidFill>
              </a:rPr>
              <a:t>Conclusion </a:t>
            </a:r>
            <a:r>
              <a:rPr lang="en-US" dirty="0" smtClean="0">
                <a:solidFill>
                  <a:srgbClr val="000000"/>
                </a:solidFill>
              </a:rPr>
              <a:t>– how are they/ how will they be remembered?</a:t>
            </a:r>
            <a:endParaRPr lang="en-US" dirty="0">
              <a:solidFill>
                <a:srgbClr val="000000"/>
              </a:solidFill>
            </a:endParaRPr>
          </a:p>
          <a:p>
            <a:pPr marL="0" indent="0">
              <a:buNone/>
            </a:pPr>
            <a:endParaRPr lang="en-US" dirty="0" smtClean="0"/>
          </a:p>
        </p:txBody>
      </p:sp>
    </p:spTree>
    <p:extLst>
      <p:ext uri="{BB962C8B-B14F-4D97-AF65-F5344CB8AC3E}">
        <p14:creationId xmlns:p14="http://schemas.microsoft.com/office/powerpoint/2010/main" val="628836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02398" y="77585"/>
            <a:ext cx="5803902" cy="824115"/>
          </a:xfrm>
        </p:spPr>
        <p:txBody>
          <a:bodyPr>
            <a:normAutofit/>
          </a:bodyPr>
          <a:lstStyle/>
          <a:p>
            <a:pPr algn="ctr"/>
            <a:r>
              <a:rPr lang="en-US" sz="3200" dirty="0" smtClean="0"/>
              <a:t>biography Features</a:t>
            </a:r>
            <a:endParaRPr lang="en-US" sz="3200" dirty="0"/>
          </a:p>
        </p:txBody>
      </p:sp>
      <p:sp>
        <p:nvSpPr>
          <p:cNvPr id="4" name="Rectangle 3"/>
          <p:cNvSpPr/>
          <p:nvPr/>
        </p:nvSpPr>
        <p:spPr>
          <a:xfrm>
            <a:off x="1066799" y="1100667"/>
            <a:ext cx="10752668" cy="5170646"/>
          </a:xfrm>
          <a:prstGeom prst="rect">
            <a:avLst/>
          </a:prstGeom>
        </p:spPr>
        <p:txBody>
          <a:bodyPr wrap="square">
            <a:spAutoFit/>
          </a:bodyPr>
          <a:lstStyle/>
          <a:p>
            <a:r>
              <a:rPr lang="en-GB" sz="1900" dirty="0"/>
              <a:t>Have you ever dreamed of flying freely through outer space, surrounded by a sea of stars? Mae Jemison fulfilled that dream. On September 12, 1992, aboard the spaceship </a:t>
            </a:r>
            <a:r>
              <a:rPr lang="en-GB" sz="1900" i="1" dirty="0"/>
              <a:t>Endeavour, </a:t>
            </a:r>
            <a:r>
              <a:rPr lang="en-GB" sz="1900" dirty="0"/>
              <a:t>she became the first African-American woman to blast into outer space. This wasn’t the only time, however, that Jemison had reached for the stars and realised her dreams.</a:t>
            </a:r>
          </a:p>
          <a:p>
            <a:r>
              <a:rPr lang="en-GB" sz="1900" dirty="0"/>
              <a:t> </a:t>
            </a:r>
          </a:p>
          <a:p>
            <a:r>
              <a:rPr lang="en-GB" sz="1900" dirty="0"/>
              <a:t>Jemison was born on October 17, 1956, in Decatur, Alabama, but she grew up in Chicago, Illinois. There weren’t many well-known African-American female role models while she was growing up, but she didn’t let that stop her from achieving her goals. </a:t>
            </a:r>
            <a:endParaRPr lang="en-GB" sz="1900" dirty="0" smtClean="0"/>
          </a:p>
          <a:p>
            <a:endParaRPr lang="en-GB" sz="1900" dirty="0"/>
          </a:p>
          <a:p>
            <a:r>
              <a:rPr lang="en-GB" sz="2000" dirty="0"/>
              <a:t>She was especially interested in anthropology (the study of mankind), archaeology (history) and astronomy (space). Luckily, her parents encouraged those interests. That encouragement drove her to success. She graduated from high school at only 16! Then she earned degrees in chemical engineering and African-American studies at Stanford University. Later, she graduated from Cornell University’s medical school. No challenge was too great for Jemison to take on.</a:t>
            </a:r>
          </a:p>
          <a:p>
            <a:endParaRPr lang="en-GB" sz="2000" dirty="0"/>
          </a:p>
          <a:p>
            <a:endParaRPr lang="en-GB" sz="2000" dirty="0"/>
          </a:p>
          <a:p>
            <a:endParaRPr lang="en-GB" sz="1900" dirty="0"/>
          </a:p>
        </p:txBody>
      </p:sp>
      <p:sp>
        <p:nvSpPr>
          <p:cNvPr id="5" name="Rectangle: Rounded Corners 5">
            <a:extLst>
              <a:ext uri="{FF2B5EF4-FFF2-40B4-BE49-F238E27FC236}">
                <a16:creationId xmlns:a16="http://schemas.microsoft.com/office/drawing/2014/main" id="{542B1007-AC05-466C-B1BB-6EC5CB6A3591}"/>
              </a:ext>
            </a:extLst>
          </p:cNvPr>
          <p:cNvSpPr/>
          <p:nvPr/>
        </p:nvSpPr>
        <p:spPr>
          <a:xfrm>
            <a:off x="972574" y="1128525"/>
            <a:ext cx="10846893" cy="1224116"/>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 name="Straight Connector 6"/>
          <p:cNvCxnSpPr/>
          <p:nvPr/>
        </p:nvCxnSpPr>
        <p:spPr>
          <a:xfrm flipV="1">
            <a:off x="1066799" y="2857500"/>
            <a:ext cx="3987801" cy="25400"/>
          </a:xfrm>
          <a:prstGeom prst="line">
            <a:avLst/>
          </a:prstGeom>
          <a:ln w="53975">
            <a:solidFill>
              <a:schemeClr val="tx2">
                <a:lumMod val="50000"/>
                <a:lumOff val="50000"/>
              </a:schemeClr>
            </a:solidFill>
          </a:ln>
        </p:spPr>
        <p:style>
          <a:lnRef idx="2">
            <a:schemeClr val="accent1"/>
          </a:lnRef>
          <a:fillRef idx="0">
            <a:schemeClr val="accent1"/>
          </a:fillRef>
          <a:effectRef idx="1">
            <a:schemeClr val="accent1"/>
          </a:effectRef>
          <a:fontRef idx="minor">
            <a:schemeClr val="tx1"/>
          </a:fontRef>
        </p:style>
      </p:cxnSp>
      <p:cxnSp>
        <p:nvCxnSpPr>
          <p:cNvPr id="8" name="Straight Connector 7"/>
          <p:cNvCxnSpPr/>
          <p:nvPr/>
        </p:nvCxnSpPr>
        <p:spPr>
          <a:xfrm flipV="1">
            <a:off x="1993899" y="4673600"/>
            <a:ext cx="4381501" cy="12700"/>
          </a:xfrm>
          <a:prstGeom prst="line">
            <a:avLst/>
          </a:prstGeom>
          <a:ln w="53975">
            <a:solidFill>
              <a:schemeClr val="tx2">
                <a:lumMod val="50000"/>
                <a:lumOff val="5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6502399" y="4635500"/>
            <a:ext cx="609601" cy="0"/>
          </a:xfrm>
          <a:prstGeom prst="line">
            <a:avLst/>
          </a:prstGeom>
          <a:ln w="53975">
            <a:solidFill>
              <a:srgbClr val="660066"/>
            </a:solidFill>
          </a:ln>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7899401" y="2882900"/>
            <a:ext cx="838202"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10744201" y="3200400"/>
            <a:ext cx="838202"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8343900" y="3200400"/>
            <a:ext cx="520703"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a:off x="1562100" y="4089400"/>
            <a:ext cx="431799"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a:off x="10337802" y="4356100"/>
            <a:ext cx="406399"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21602" y="4991100"/>
            <a:ext cx="838202"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a:off x="4216402" y="5334000"/>
            <a:ext cx="393698"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p:nvCxnSpPr>
        <p:spPr>
          <a:xfrm>
            <a:off x="9017002" y="1752600"/>
            <a:ext cx="838202"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5956299" y="2019300"/>
            <a:ext cx="419101"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10223502" y="2019300"/>
            <a:ext cx="317498"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p:nvCxnSpPr>
        <p:spPr>
          <a:xfrm>
            <a:off x="1004028" y="1752600"/>
            <a:ext cx="989871"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32" name="Straight Connector 31"/>
          <p:cNvCxnSpPr/>
          <p:nvPr/>
        </p:nvCxnSpPr>
        <p:spPr>
          <a:xfrm>
            <a:off x="2362928" y="2352641"/>
            <a:ext cx="989871"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sp>
        <p:nvSpPr>
          <p:cNvPr id="34" name="Rectangle 33"/>
          <p:cNvSpPr/>
          <p:nvPr/>
        </p:nvSpPr>
        <p:spPr>
          <a:xfrm>
            <a:off x="1092199" y="297934"/>
            <a:ext cx="4878259" cy="584776"/>
          </a:xfrm>
          <a:prstGeom prst="rect">
            <a:avLst/>
          </a:prstGeom>
        </p:spPr>
        <p:txBody>
          <a:bodyPr wrap="none">
            <a:spAutoFit/>
          </a:bodyPr>
          <a:lstStyle/>
          <a:p>
            <a:r>
              <a:rPr lang="en-GB" sz="3200" b="1" u="sng" dirty="0"/>
              <a:t>Mae Jemison: Space Star</a:t>
            </a:r>
            <a:endParaRPr lang="en-GB" sz="3200" dirty="0"/>
          </a:p>
        </p:txBody>
      </p:sp>
      <p:cxnSp>
        <p:nvCxnSpPr>
          <p:cNvPr id="35" name="Straight Connector 34"/>
          <p:cNvCxnSpPr/>
          <p:nvPr/>
        </p:nvCxnSpPr>
        <p:spPr>
          <a:xfrm>
            <a:off x="1067164" y="901700"/>
            <a:ext cx="4889135" cy="0"/>
          </a:xfrm>
          <a:prstGeom prst="line">
            <a:avLst/>
          </a:prstGeom>
          <a:ln w="53975">
            <a:solidFill>
              <a:srgbClr val="FF7818"/>
            </a:solidFill>
          </a:ln>
        </p:spPr>
        <p:style>
          <a:lnRef idx="2">
            <a:schemeClr val="accent1"/>
          </a:lnRef>
          <a:fillRef idx="0">
            <a:schemeClr val="accent1"/>
          </a:fillRef>
          <a:effectRef idx="1">
            <a:schemeClr val="accent1"/>
          </a:effectRef>
          <a:fontRef idx="minor">
            <a:schemeClr val="tx1"/>
          </a:fontRef>
        </p:style>
      </p:cxnSp>
      <p:cxnSp>
        <p:nvCxnSpPr>
          <p:cNvPr id="37" name="Straight Connector 36"/>
          <p:cNvCxnSpPr/>
          <p:nvPr/>
        </p:nvCxnSpPr>
        <p:spPr>
          <a:xfrm>
            <a:off x="6502399" y="4991100"/>
            <a:ext cx="609601" cy="0"/>
          </a:xfrm>
          <a:prstGeom prst="line">
            <a:avLst/>
          </a:prstGeom>
          <a:ln w="53975">
            <a:solidFill>
              <a:srgbClr val="660066"/>
            </a:solidFill>
          </a:ln>
        </p:spPr>
        <p:style>
          <a:lnRef idx="2">
            <a:schemeClr val="accent1"/>
          </a:lnRef>
          <a:fillRef idx="0">
            <a:schemeClr val="accent1"/>
          </a:fillRef>
          <a:effectRef idx="1">
            <a:schemeClr val="accent1"/>
          </a:effectRef>
          <a:fontRef idx="minor">
            <a:schemeClr val="tx1"/>
          </a:fontRef>
        </p:style>
      </p:cxnSp>
      <p:cxnSp>
        <p:nvCxnSpPr>
          <p:cNvPr id="38" name="Straight Connector 37"/>
          <p:cNvCxnSpPr/>
          <p:nvPr/>
        </p:nvCxnSpPr>
        <p:spPr>
          <a:xfrm>
            <a:off x="4610100" y="1727200"/>
            <a:ext cx="838202" cy="0"/>
          </a:xfrm>
          <a:prstGeom prst="line">
            <a:avLst/>
          </a:prstGeom>
          <a:ln w="53975">
            <a:solidFill>
              <a:srgbClr val="FF1FDE"/>
            </a:solidFill>
          </a:ln>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a:off x="1092563" y="5778500"/>
            <a:ext cx="317137" cy="0"/>
          </a:xfrm>
          <a:prstGeom prst="line">
            <a:avLst/>
          </a:prstGeom>
          <a:ln w="53975">
            <a:solidFill>
              <a:srgbClr val="FF7818"/>
            </a:solidFill>
          </a:ln>
        </p:spPr>
        <p:style>
          <a:lnRef idx="2">
            <a:schemeClr val="accent1"/>
          </a:lnRef>
          <a:fillRef idx="0">
            <a:schemeClr val="accent1"/>
          </a:fillRef>
          <a:effectRef idx="1">
            <a:schemeClr val="accent1"/>
          </a:effectRef>
          <a:fontRef idx="minor">
            <a:schemeClr val="tx1"/>
          </a:fontRef>
        </p:style>
      </p:cxnSp>
      <p:sp>
        <p:nvSpPr>
          <p:cNvPr id="28" name="Rectangle: Rounded Corners 5">
            <a:extLst>
              <a:ext uri="{FF2B5EF4-FFF2-40B4-BE49-F238E27FC236}">
                <a16:creationId xmlns:a16="http://schemas.microsoft.com/office/drawing/2014/main" id="{542B1007-AC05-466C-B1BB-6EC5CB6A3591}"/>
              </a:ext>
            </a:extLst>
          </p:cNvPr>
          <p:cNvSpPr/>
          <p:nvPr/>
        </p:nvSpPr>
        <p:spPr>
          <a:xfrm>
            <a:off x="1067164" y="6083954"/>
            <a:ext cx="750393" cy="187359"/>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9" name="Straight Connector 28"/>
          <p:cNvCxnSpPr/>
          <p:nvPr/>
        </p:nvCxnSpPr>
        <p:spPr>
          <a:xfrm>
            <a:off x="1004028" y="6553200"/>
            <a:ext cx="405672"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a:off x="4610100" y="5908641"/>
            <a:ext cx="444500" cy="0"/>
          </a:xfrm>
          <a:prstGeom prst="line">
            <a:avLst/>
          </a:prstGeom>
          <a:ln w="53975">
            <a:solidFill>
              <a:srgbClr val="FF1FDE"/>
            </a:solidFill>
          </a:ln>
        </p:spPr>
        <p:style>
          <a:lnRef idx="2">
            <a:schemeClr val="accent1"/>
          </a:lnRef>
          <a:fillRef idx="0">
            <a:schemeClr val="accent1"/>
          </a:fillRef>
          <a:effectRef idx="1">
            <a:schemeClr val="accent1"/>
          </a:effectRef>
          <a:fontRef idx="minor">
            <a:schemeClr val="tx1"/>
          </a:fontRef>
        </p:style>
      </p:cxnSp>
      <p:cxnSp>
        <p:nvCxnSpPr>
          <p:cNvPr id="33" name="Straight Connector 32"/>
          <p:cNvCxnSpPr>
            <a:endCxn id="40" idx="1"/>
          </p:cNvCxnSpPr>
          <p:nvPr/>
        </p:nvCxnSpPr>
        <p:spPr>
          <a:xfrm flipV="1">
            <a:off x="4610100" y="6268620"/>
            <a:ext cx="406217" cy="2693"/>
          </a:xfrm>
          <a:prstGeom prst="line">
            <a:avLst/>
          </a:prstGeom>
          <a:ln w="53975">
            <a:solidFill>
              <a:schemeClr val="tx2">
                <a:lumMod val="50000"/>
                <a:lumOff val="50000"/>
              </a:schemeClr>
            </a:solidFill>
          </a:ln>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a:off x="4610100" y="6672705"/>
            <a:ext cx="444500" cy="0"/>
          </a:xfrm>
          <a:prstGeom prst="line">
            <a:avLst/>
          </a:prstGeom>
          <a:ln w="53975">
            <a:solidFill>
              <a:srgbClr val="660066"/>
            </a:solidFill>
          </a:ln>
        </p:spPr>
        <p:style>
          <a:lnRef idx="2">
            <a:schemeClr val="accent1"/>
          </a:lnRef>
          <a:fillRef idx="0">
            <a:schemeClr val="accent1"/>
          </a:fillRef>
          <a:effectRef idx="1">
            <a:schemeClr val="accent1"/>
          </a:effectRef>
          <a:fontRef idx="minor">
            <a:schemeClr val="tx1"/>
          </a:fontRef>
        </p:style>
      </p:cxnSp>
      <p:sp>
        <p:nvSpPr>
          <p:cNvPr id="19" name="TextBox 18"/>
          <p:cNvSpPr txBox="1"/>
          <p:nvPr/>
        </p:nvSpPr>
        <p:spPr>
          <a:xfrm>
            <a:off x="1409700" y="5590109"/>
            <a:ext cx="954107" cy="369332"/>
          </a:xfrm>
          <a:prstGeom prst="rect">
            <a:avLst/>
          </a:prstGeom>
          <a:noFill/>
        </p:spPr>
        <p:txBody>
          <a:bodyPr wrap="none" rtlCol="0">
            <a:spAutoFit/>
          </a:bodyPr>
          <a:lstStyle/>
          <a:p>
            <a:r>
              <a:rPr lang="en-US" dirty="0" smtClean="0"/>
              <a:t>Heading</a:t>
            </a:r>
            <a:endParaRPr lang="en-US" dirty="0"/>
          </a:p>
        </p:txBody>
      </p:sp>
      <p:sp>
        <p:nvSpPr>
          <p:cNvPr id="20" name="TextBox 19"/>
          <p:cNvSpPr txBox="1"/>
          <p:nvPr/>
        </p:nvSpPr>
        <p:spPr>
          <a:xfrm>
            <a:off x="1792156" y="5959441"/>
            <a:ext cx="1352128" cy="369332"/>
          </a:xfrm>
          <a:prstGeom prst="rect">
            <a:avLst/>
          </a:prstGeom>
          <a:noFill/>
        </p:spPr>
        <p:txBody>
          <a:bodyPr wrap="none" rtlCol="0">
            <a:spAutoFit/>
          </a:bodyPr>
          <a:lstStyle/>
          <a:p>
            <a:r>
              <a:rPr lang="en-US" dirty="0" smtClean="0"/>
              <a:t>Introduction</a:t>
            </a:r>
            <a:endParaRPr lang="en-US" dirty="0"/>
          </a:p>
        </p:txBody>
      </p:sp>
      <p:sp>
        <p:nvSpPr>
          <p:cNvPr id="21" name="TextBox 20"/>
          <p:cNvSpPr txBox="1"/>
          <p:nvPr/>
        </p:nvSpPr>
        <p:spPr>
          <a:xfrm>
            <a:off x="1461228" y="6328773"/>
            <a:ext cx="1132905" cy="369332"/>
          </a:xfrm>
          <a:prstGeom prst="rect">
            <a:avLst/>
          </a:prstGeom>
          <a:noFill/>
        </p:spPr>
        <p:txBody>
          <a:bodyPr wrap="none" rtlCol="0">
            <a:spAutoFit/>
          </a:bodyPr>
          <a:lstStyle/>
          <a:p>
            <a:r>
              <a:rPr lang="en-US" dirty="0" smtClean="0"/>
              <a:t>Past tense</a:t>
            </a:r>
            <a:endParaRPr lang="en-US" dirty="0"/>
          </a:p>
        </p:txBody>
      </p:sp>
      <p:sp>
        <p:nvSpPr>
          <p:cNvPr id="23" name="TextBox 22"/>
          <p:cNvSpPr txBox="1"/>
          <p:nvPr/>
        </p:nvSpPr>
        <p:spPr>
          <a:xfrm>
            <a:off x="5054600" y="6473678"/>
            <a:ext cx="1909259" cy="369332"/>
          </a:xfrm>
          <a:prstGeom prst="rect">
            <a:avLst/>
          </a:prstGeom>
          <a:noFill/>
        </p:spPr>
        <p:txBody>
          <a:bodyPr wrap="none" rtlCol="0">
            <a:spAutoFit/>
          </a:bodyPr>
          <a:lstStyle/>
          <a:p>
            <a:r>
              <a:rPr lang="en-US" dirty="0" smtClean="0"/>
              <a:t>Fronted adverbials</a:t>
            </a:r>
            <a:endParaRPr lang="en-US" dirty="0"/>
          </a:p>
        </p:txBody>
      </p:sp>
      <p:sp>
        <p:nvSpPr>
          <p:cNvPr id="39" name="TextBox 38"/>
          <p:cNvSpPr txBox="1"/>
          <p:nvPr/>
        </p:nvSpPr>
        <p:spPr>
          <a:xfrm>
            <a:off x="5082024" y="5714622"/>
            <a:ext cx="732555" cy="369332"/>
          </a:xfrm>
          <a:prstGeom prst="rect">
            <a:avLst/>
          </a:prstGeom>
          <a:noFill/>
        </p:spPr>
        <p:txBody>
          <a:bodyPr wrap="none" rtlCol="0">
            <a:spAutoFit/>
          </a:bodyPr>
          <a:lstStyle/>
          <a:p>
            <a:r>
              <a:rPr lang="en-US" dirty="0" smtClean="0"/>
              <a:t>Dates</a:t>
            </a:r>
            <a:endParaRPr lang="en-US" dirty="0"/>
          </a:p>
        </p:txBody>
      </p:sp>
      <p:sp>
        <p:nvSpPr>
          <p:cNvPr id="40" name="TextBox 39"/>
          <p:cNvSpPr txBox="1"/>
          <p:nvPr/>
        </p:nvSpPr>
        <p:spPr>
          <a:xfrm>
            <a:off x="5016317" y="6083954"/>
            <a:ext cx="2095683" cy="369332"/>
          </a:xfrm>
          <a:prstGeom prst="rect">
            <a:avLst/>
          </a:prstGeom>
          <a:noFill/>
        </p:spPr>
        <p:txBody>
          <a:bodyPr wrap="none" rtlCol="0">
            <a:spAutoFit/>
          </a:bodyPr>
          <a:lstStyle/>
          <a:p>
            <a:r>
              <a:rPr lang="en-US" dirty="0" smtClean="0"/>
              <a:t>Chronological order</a:t>
            </a:r>
            <a:endParaRPr lang="en-US" dirty="0"/>
          </a:p>
        </p:txBody>
      </p:sp>
      <p:cxnSp>
        <p:nvCxnSpPr>
          <p:cNvPr id="42" name="Straight Connector 41"/>
          <p:cNvCxnSpPr/>
          <p:nvPr/>
        </p:nvCxnSpPr>
        <p:spPr>
          <a:xfrm>
            <a:off x="4495800" y="2873341"/>
            <a:ext cx="444500" cy="0"/>
          </a:xfrm>
          <a:prstGeom prst="line">
            <a:avLst/>
          </a:prstGeom>
          <a:ln w="53975">
            <a:solidFill>
              <a:srgbClr val="FF1FDE"/>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9243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22"/>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29"/>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38"/>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4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nodeType="clickEffect">
                                  <p:stCondLst>
                                    <p:cond delay="0"/>
                                  </p:stCondLst>
                                  <p:childTnLst>
                                    <p:set>
                                      <p:cBhvr>
                                        <p:cTn id="70" dur="1" fill="hold">
                                          <p:stCondLst>
                                            <p:cond delay="0"/>
                                          </p:stCondLst>
                                        </p:cTn>
                                        <p:tgtEl>
                                          <p:spTgt spid="31"/>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0"/>
                                          </p:stCondLst>
                                        </p:cTn>
                                        <p:tgtEl>
                                          <p:spTgt spid="39"/>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nodeType="clickEffect">
                                  <p:stCondLst>
                                    <p:cond delay="0"/>
                                  </p:stCondLst>
                                  <p:childTnLst>
                                    <p:set>
                                      <p:cBhvr>
                                        <p:cTn id="78" dur="1" fill="hold">
                                          <p:stCondLst>
                                            <p:cond delay="0"/>
                                          </p:stCondLst>
                                        </p:cTn>
                                        <p:tgtEl>
                                          <p:spTgt spid="7"/>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8"/>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nodeType="clickEffect">
                                  <p:stCondLst>
                                    <p:cond delay="0"/>
                                  </p:stCondLst>
                                  <p:childTnLst>
                                    <p:set>
                                      <p:cBhvr>
                                        <p:cTn id="84" dur="1" fill="hold">
                                          <p:stCondLst>
                                            <p:cond delay="0"/>
                                          </p:stCondLst>
                                        </p:cTn>
                                        <p:tgtEl>
                                          <p:spTgt spid="33"/>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ntr" presetSubtype="0" fill="hold" grpId="0" nodeType="clickEffect">
                                  <p:stCondLst>
                                    <p:cond delay="0"/>
                                  </p:stCondLst>
                                  <p:childTnLst>
                                    <p:set>
                                      <p:cBhvr>
                                        <p:cTn id="88" dur="1" fill="hold">
                                          <p:stCondLst>
                                            <p:cond delay="0"/>
                                          </p:stCondLst>
                                        </p:cTn>
                                        <p:tgtEl>
                                          <p:spTgt spid="40"/>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nodeType="clickEffect">
                                  <p:stCondLst>
                                    <p:cond delay="0"/>
                                  </p:stCondLst>
                                  <p:childTnLst>
                                    <p:set>
                                      <p:cBhvr>
                                        <p:cTn id="92" dur="1" fill="hold">
                                          <p:stCondLst>
                                            <p:cond delay="0"/>
                                          </p:stCondLst>
                                        </p:cTn>
                                        <p:tgtEl>
                                          <p:spTgt spid="9"/>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37"/>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nodeType="clickEffect">
                                  <p:stCondLst>
                                    <p:cond delay="0"/>
                                  </p:stCondLst>
                                  <p:childTnLst>
                                    <p:set>
                                      <p:cBhvr>
                                        <p:cTn id="98" dur="1" fill="hold">
                                          <p:stCondLst>
                                            <p:cond delay="0"/>
                                          </p:stCondLst>
                                        </p:cTn>
                                        <p:tgtEl>
                                          <p:spTgt spid="36"/>
                                        </p:tgtEl>
                                        <p:attrNameLst>
                                          <p:attrName>style.visibility</p:attrName>
                                        </p:attrNameLst>
                                      </p:cBhvr>
                                      <p:to>
                                        <p:strVal val="visible"/>
                                      </p:to>
                                    </p:set>
                                  </p:childTnLst>
                                </p:cTn>
                              </p:par>
                            </p:childTnLst>
                          </p:cTn>
                        </p:par>
                      </p:childTnLst>
                    </p:cTn>
                  </p:par>
                  <p:par>
                    <p:cTn id="99" fill="hold">
                      <p:stCondLst>
                        <p:cond delay="indefinite"/>
                      </p:stCondLst>
                      <p:childTnLst>
                        <p:par>
                          <p:cTn id="100" fill="hold">
                            <p:stCondLst>
                              <p:cond delay="0"/>
                            </p:stCondLst>
                            <p:childTnLst>
                              <p:par>
                                <p:cTn id="101" presetID="1" presetClass="entr" presetSubtype="0" fill="hold" grpId="0" nodeType="clickEffect">
                                  <p:stCondLst>
                                    <p:cond delay="0"/>
                                  </p:stCondLst>
                                  <p:childTnLst>
                                    <p:set>
                                      <p:cBhvr>
                                        <p:cTn id="102"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8" grpId="0" animBg="1"/>
      <p:bldP spid="19" grpId="0"/>
      <p:bldP spid="20" grpId="0"/>
      <p:bldP spid="21" grpId="0"/>
      <p:bldP spid="23" grpId="0"/>
      <p:bldP spid="39" grpId="0"/>
      <p:bldP spid="4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3878" y="546101"/>
            <a:ext cx="10178322" cy="3165439"/>
          </a:xfrm>
        </p:spPr>
        <p:txBody>
          <a:bodyPr/>
          <a:lstStyle/>
          <a:p>
            <a:pPr marL="0" indent="0">
              <a:buNone/>
            </a:pPr>
            <a:r>
              <a:rPr lang="en-GB" dirty="0">
                <a:solidFill>
                  <a:schemeClr val="tx1"/>
                </a:solidFill>
              </a:rPr>
              <a:t>Jemison’s accomplishments did not end there. In 1981, she joined NASA’s space program in Houston, Texas. A few years later in 1988, Jemison realised her biggest dream: She finally became an astronaut! Just four years later, she was named ‘Science Mission Specialist’ (another NASA first) on an </a:t>
            </a:r>
            <a:r>
              <a:rPr lang="en-GB" i="1" dirty="0">
                <a:solidFill>
                  <a:schemeClr val="tx1"/>
                </a:solidFill>
              </a:rPr>
              <a:t>Endeavour </a:t>
            </a:r>
            <a:r>
              <a:rPr lang="en-GB" dirty="0">
                <a:solidFill>
                  <a:schemeClr val="tx1"/>
                </a:solidFill>
              </a:rPr>
              <a:t>flight. Neil Armstrong quoted “I am so proud of Mae. She well and truly deserves this magnificent achievement for all her hard work in science.”</a:t>
            </a:r>
          </a:p>
          <a:p>
            <a:pPr marL="0" indent="0">
              <a:buNone/>
            </a:pPr>
            <a:r>
              <a:rPr lang="en-GB" dirty="0">
                <a:solidFill>
                  <a:schemeClr val="tx1"/>
                </a:solidFill>
              </a:rPr>
              <a:t> </a:t>
            </a:r>
          </a:p>
          <a:p>
            <a:pPr marL="0" indent="0">
              <a:buNone/>
            </a:pPr>
            <a:r>
              <a:rPr lang="en-GB" dirty="0">
                <a:solidFill>
                  <a:schemeClr val="tx1"/>
                </a:solidFill>
              </a:rPr>
              <a:t>Today, Jamison encourages young people—especially women and girls—to study science. Her life example teaches us to follow our dreams, no matter how great they might seem.</a:t>
            </a:r>
          </a:p>
          <a:p>
            <a:pPr marL="0" indent="0">
              <a:buNone/>
            </a:pPr>
            <a:endParaRPr lang="en-US" dirty="0"/>
          </a:p>
        </p:txBody>
      </p:sp>
      <p:sp>
        <p:nvSpPr>
          <p:cNvPr id="12" name="Rectangle: Rounded Corners 5">
            <a:extLst>
              <a:ext uri="{FF2B5EF4-FFF2-40B4-BE49-F238E27FC236}">
                <a16:creationId xmlns:a16="http://schemas.microsoft.com/office/drawing/2014/main" id="{542B1007-AC05-466C-B1BB-6EC5CB6A3591}"/>
              </a:ext>
            </a:extLst>
          </p:cNvPr>
          <p:cNvSpPr/>
          <p:nvPr/>
        </p:nvSpPr>
        <p:spPr>
          <a:xfrm>
            <a:off x="972574" y="2730499"/>
            <a:ext cx="10846893" cy="981041"/>
          </a:xfrm>
          <a:prstGeom prst="round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3" name="Straight Connector 12"/>
          <p:cNvCxnSpPr/>
          <p:nvPr/>
        </p:nvCxnSpPr>
        <p:spPr>
          <a:xfrm>
            <a:off x="3949697" y="939800"/>
            <a:ext cx="838202"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6311899" y="1231900"/>
            <a:ext cx="838202"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10210797" y="1244600"/>
            <a:ext cx="838202" cy="0"/>
          </a:xfrm>
          <a:prstGeom prst="line">
            <a:avLst/>
          </a:prstGeom>
          <a:ln w="53975">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a:off x="2514599" y="1587500"/>
            <a:ext cx="2133601" cy="0"/>
          </a:xfrm>
          <a:prstGeom prst="line">
            <a:avLst/>
          </a:prstGeom>
          <a:ln w="53975">
            <a:solidFill>
              <a:srgbClr val="660066"/>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a:off x="2755899" y="1270000"/>
            <a:ext cx="1892301" cy="0"/>
          </a:xfrm>
          <a:prstGeom prst="line">
            <a:avLst/>
          </a:prstGeom>
          <a:ln w="53975">
            <a:solidFill>
              <a:srgbClr val="660066"/>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a:off x="4787899" y="1270000"/>
            <a:ext cx="838202" cy="0"/>
          </a:xfrm>
          <a:prstGeom prst="line">
            <a:avLst/>
          </a:prstGeom>
          <a:ln w="53975">
            <a:solidFill>
              <a:srgbClr val="FF1FDE"/>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a:off x="5778501" y="939800"/>
            <a:ext cx="838202" cy="0"/>
          </a:xfrm>
          <a:prstGeom prst="line">
            <a:avLst/>
          </a:prstGeom>
          <a:ln w="53975">
            <a:solidFill>
              <a:srgbClr val="FF1FDE"/>
            </a:solidFill>
          </a:ln>
        </p:spPr>
        <p:style>
          <a:lnRef idx="2">
            <a:schemeClr val="accent1"/>
          </a:lnRef>
          <a:fillRef idx="0">
            <a:schemeClr val="accent1"/>
          </a:fillRef>
          <a:effectRef idx="1">
            <a:schemeClr val="accent1"/>
          </a:effectRef>
          <a:fontRef idx="minor">
            <a:schemeClr val="tx1"/>
          </a:fontRef>
        </p:style>
      </p:cxnSp>
      <p:pic>
        <p:nvPicPr>
          <p:cNvPr id="2" name="Picture 1" descr="Screen Shot 2020-06-13 at 16.40.1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001" y="5276850"/>
            <a:ext cx="6134100" cy="1231900"/>
          </a:xfrm>
          <a:prstGeom prst="rect">
            <a:avLst/>
          </a:prstGeom>
        </p:spPr>
      </p:pic>
      <p:sp>
        <p:nvSpPr>
          <p:cNvPr id="16" name="Rectangle: Rounded Corners 5">
            <a:extLst>
              <a:ext uri="{FF2B5EF4-FFF2-40B4-BE49-F238E27FC236}">
                <a16:creationId xmlns:a16="http://schemas.microsoft.com/office/drawing/2014/main" id="{542B1007-AC05-466C-B1BB-6EC5CB6A3591}"/>
              </a:ext>
            </a:extLst>
          </p:cNvPr>
          <p:cNvSpPr/>
          <p:nvPr/>
        </p:nvSpPr>
        <p:spPr>
          <a:xfrm>
            <a:off x="8478275" y="5448301"/>
            <a:ext cx="805425" cy="171450"/>
          </a:xfrm>
          <a:prstGeom prst="roundRect">
            <a:avLst/>
          </a:prstGeom>
          <a:no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9372600" y="5276850"/>
            <a:ext cx="1240206" cy="369332"/>
          </a:xfrm>
          <a:prstGeom prst="rect">
            <a:avLst/>
          </a:prstGeom>
          <a:noFill/>
        </p:spPr>
        <p:txBody>
          <a:bodyPr wrap="none" rtlCol="0">
            <a:spAutoFit/>
          </a:bodyPr>
          <a:lstStyle/>
          <a:p>
            <a:r>
              <a:rPr lang="en-US" dirty="0" smtClean="0"/>
              <a:t>Conclusion</a:t>
            </a:r>
            <a:endParaRPr lang="en-US" dirty="0"/>
          </a:p>
        </p:txBody>
      </p:sp>
      <p:cxnSp>
        <p:nvCxnSpPr>
          <p:cNvPr id="18" name="Straight Connector 17"/>
          <p:cNvCxnSpPr/>
          <p:nvPr/>
        </p:nvCxnSpPr>
        <p:spPr>
          <a:xfrm>
            <a:off x="2755899" y="1308100"/>
            <a:ext cx="1892301" cy="0"/>
          </a:xfrm>
          <a:prstGeom prst="line">
            <a:avLst/>
          </a:prstGeom>
          <a:ln w="53975">
            <a:solidFill>
              <a:schemeClr val="tx2">
                <a:lumMod val="50000"/>
                <a:lumOff val="5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V="1">
            <a:off x="5804269" y="977900"/>
            <a:ext cx="812434" cy="1"/>
          </a:xfrm>
          <a:prstGeom prst="line">
            <a:avLst/>
          </a:prstGeom>
          <a:ln w="53975">
            <a:solidFill>
              <a:schemeClr val="tx2">
                <a:lumMod val="50000"/>
                <a:lumOff val="5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36765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animBg="1"/>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382385"/>
            <a:ext cx="10178322" cy="887615"/>
          </a:xfrm>
        </p:spPr>
        <p:txBody>
          <a:bodyPr/>
          <a:lstStyle/>
          <a:p>
            <a:pPr algn="ctr"/>
            <a:r>
              <a:rPr lang="en-US" dirty="0" smtClean="0"/>
              <a:t>Your task for today</a:t>
            </a:r>
            <a:endParaRPr lang="en-US" dirty="0"/>
          </a:p>
        </p:txBody>
      </p:sp>
      <p:sp>
        <p:nvSpPr>
          <p:cNvPr id="3" name="Content Placeholder 2"/>
          <p:cNvSpPr>
            <a:spLocks noGrp="1"/>
          </p:cNvSpPr>
          <p:nvPr>
            <p:ph idx="1"/>
          </p:nvPr>
        </p:nvSpPr>
        <p:spPr>
          <a:xfrm>
            <a:off x="1251678" y="1549401"/>
            <a:ext cx="10178322" cy="3593591"/>
          </a:xfrm>
        </p:spPr>
        <p:txBody>
          <a:bodyPr/>
          <a:lstStyle/>
          <a:p>
            <a:r>
              <a:rPr lang="en-US" dirty="0" smtClean="0"/>
              <a:t>Read the example biographies and underline the features.</a:t>
            </a:r>
            <a:endParaRPr lang="en-US" dirty="0"/>
          </a:p>
        </p:txBody>
      </p:sp>
    </p:spTree>
    <p:extLst>
      <p:ext uri="{BB962C8B-B14F-4D97-AF65-F5344CB8AC3E}">
        <p14:creationId xmlns:p14="http://schemas.microsoft.com/office/powerpoint/2010/main" val="4790176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biographies</a:t>
            </a:r>
            <a:endParaRPr lang="en-US" dirty="0"/>
          </a:p>
        </p:txBody>
      </p:sp>
      <p:sp>
        <p:nvSpPr>
          <p:cNvPr id="3" name="Subtitle 2"/>
          <p:cNvSpPr>
            <a:spLocks noGrp="1"/>
          </p:cNvSpPr>
          <p:nvPr>
            <p:ph type="subTitle" idx="1"/>
          </p:nvPr>
        </p:nvSpPr>
        <p:spPr/>
        <p:txBody>
          <a:bodyPr/>
          <a:lstStyle/>
          <a:p>
            <a:r>
              <a:rPr lang="en-US" dirty="0" smtClean="0"/>
              <a:t>Tuesday- grammar</a:t>
            </a:r>
            <a:endParaRPr lang="en-US" dirty="0"/>
          </a:p>
        </p:txBody>
      </p:sp>
    </p:spTree>
    <p:extLst>
      <p:ext uri="{BB962C8B-B14F-4D97-AF65-F5344CB8AC3E}">
        <p14:creationId xmlns:p14="http://schemas.microsoft.com/office/powerpoint/2010/main" val="16961746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Apostrophes</a:t>
            </a:r>
            <a:endParaRPr lang="en-US" dirty="0"/>
          </a:p>
        </p:txBody>
      </p:sp>
      <p:sp>
        <p:nvSpPr>
          <p:cNvPr id="3" name="Content Placeholder 2"/>
          <p:cNvSpPr>
            <a:spLocks noGrp="1"/>
          </p:cNvSpPr>
          <p:nvPr>
            <p:ph idx="1"/>
          </p:nvPr>
        </p:nvSpPr>
        <p:spPr>
          <a:xfrm>
            <a:off x="1251678" y="2286001"/>
            <a:ext cx="10178322" cy="4241799"/>
          </a:xfrm>
        </p:spPr>
        <p:txBody>
          <a:bodyPr>
            <a:normAutofit fontScale="92500" lnSpcReduction="10000"/>
          </a:bodyPr>
          <a:lstStyle/>
          <a:p>
            <a:pPr marL="0" indent="0">
              <a:buNone/>
            </a:pPr>
            <a:r>
              <a:rPr lang="en-US" b="1" dirty="0"/>
              <a:t>What </a:t>
            </a:r>
            <a:r>
              <a:rPr lang="en-US" b="1" dirty="0" smtClean="0"/>
              <a:t>is an apostrophe?</a:t>
            </a:r>
          </a:p>
          <a:p>
            <a:pPr marL="0" indent="0">
              <a:buNone/>
            </a:pPr>
            <a:endParaRPr lang="en-US" b="1" dirty="0" smtClean="0"/>
          </a:p>
          <a:p>
            <a:pPr marL="0" indent="0">
              <a:buNone/>
            </a:pPr>
            <a:r>
              <a:rPr lang="en-US" b="1" dirty="0" smtClean="0"/>
              <a:t>An apostrophe is a punctuation mark (‘) used to indicate either possession (e.g. Sally’s book) or the omission of letters (contractions, e.g. don’t) or numbers (Jan </a:t>
            </a:r>
            <a:r>
              <a:rPr lang="fr-FR" b="1" dirty="0" smtClean="0"/>
              <a:t>’</a:t>
            </a:r>
            <a:r>
              <a:rPr lang="en-US" b="1" dirty="0" smtClean="0"/>
              <a:t>99)</a:t>
            </a:r>
            <a:endParaRPr lang="en-US" b="1" dirty="0"/>
          </a:p>
          <a:p>
            <a:pPr marL="0" indent="0">
              <a:buNone/>
            </a:pPr>
            <a:endParaRPr lang="en-US" b="1" dirty="0" smtClean="0"/>
          </a:p>
          <a:p>
            <a:pPr marL="0" indent="0">
              <a:buNone/>
            </a:pPr>
            <a:r>
              <a:rPr lang="en-US" b="1" dirty="0" smtClean="0"/>
              <a:t>Examples:</a:t>
            </a:r>
          </a:p>
          <a:p>
            <a:pPr marL="0" indent="0">
              <a:buNone/>
            </a:pPr>
            <a:endParaRPr lang="en-US" b="1" dirty="0"/>
          </a:p>
          <a:p>
            <a:pPr marL="0" indent="0">
              <a:buNone/>
            </a:pPr>
            <a:r>
              <a:rPr lang="en-US" b="1" dirty="0" smtClean="0"/>
              <a:t>David’s</a:t>
            </a:r>
            <a:r>
              <a:rPr lang="en-US" dirty="0" smtClean="0"/>
              <a:t> car has a flat </a:t>
            </a:r>
            <a:r>
              <a:rPr lang="en-US" dirty="0" err="1" smtClean="0"/>
              <a:t>tyre</a:t>
            </a:r>
            <a:r>
              <a:rPr lang="en-US" dirty="0" smtClean="0"/>
              <a:t>.</a:t>
            </a:r>
          </a:p>
          <a:p>
            <a:pPr marL="0" indent="0">
              <a:buNone/>
            </a:pPr>
            <a:r>
              <a:rPr lang="en-US" b="1" dirty="0" smtClean="0"/>
              <a:t>Jesus’s</a:t>
            </a:r>
            <a:r>
              <a:rPr lang="en-US" dirty="0" smtClean="0"/>
              <a:t> parables help teach us about Christian morals and values.</a:t>
            </a:r>
          </a:p>
          <a:p>
            <a:pPr marL="0" indent="0">
              <a:buNone/>
            </a:pPr>
            <a:r>
              <a:rPr lang="en-US" dirty="0"/>
              <a:t>The </a:t>
            </a:r>
            <a:r>
              <a:rPr lang="en-US" b="1" dirty="0" smtClean="0"/>
              <a:t>children can’t eat chocolate for lunch.</a:t>
            </a:r>
            <a:endParaRPr lang="en-US" dirty="0" smtClean="0"/>
          </a:p>
          <a:p>
            <a:pPr marL="0" indent="0">
              <a:buNone/>
            </a:pPr>
            <a:r>
              <a:rPr lang="en-US" dirty="0" smtClean="0"/>
              <a:t>The </a:t>
            </a:r>
            <a:r>
              <a:rPr lang="en-US" b="1" dirty="0" smtClean="0"/>
              <a:t>man doesn’t have a raincoat on.</a:t>
            </a:r>
            <a:endParaRPr lang="en-US" dirty="0"/>
          </a:p>
          <a:p>
            <a:pPr marL="0" indent="0">
              <a:buNone/>
            </a:pPr>
            <a:endParaRPr lang="en-US" b="1" dirty="0"/>
          </a:p>
        </p:txBody>
      </p:sp>
    </p:spTree>
    <p:extLst>
      <p:ext uri="{BB962C8B-B14F-4D97-AF65-F5344CB8AC3E}">
        <p14:creationId xmlns:p14="http://schemas.microsoft.com/office/powerpoint/2010/main" val="34614497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Apostrophes- contractions</a:t>
            </a:r>
            <a:endParaRPr lang="en-US" dirty="0"/>
          </a:p>
        </p:txBody>
      </p:sp>
      <p:sp>
        <p:nvSpPr>
          <p:cNvPr id="3" name="Content Placeholder 2"/>
          <p:cNvSpPr>
            <a:spLocks noGrp="1"/>
          </p:cNvSpPr>
          <p:nvPr>
            <p:ph idx="1"/>
          </p:nvPr>
        </p:nvSpPr>
        <p:spPr>
          <a:xfrm>
            <a:off x="1251678" y="1638301"/>
            <a:ext cx="10648222" cy="4825999"/>
          </a:xfrm>
        </p:spPr>
        <p:txBody>
          <a:bodyPr>
            <a:normAutofit lnSpcReduction="10000"/>
          </a:bodyPr>
          <a:lstStyle/>
          <a:p>
            <a:pPr>
              <a:lnSpc>
                <a:spcPct val="90000"/>
              </a:lnSpc>
              <a:buFont typeface="Wingdings" charset="2"/>
              <a:buChar char="u"/>
            </a:pPr>
            <a:r>
              <a:rPr lang="en-GB" dirty="0" smtClean="0"/>
              <a:t>   I </a:t>
            </a:r>
            <a:r>
              <a:rPr lang="en-GB" dirty="0"/>
              <a:t>can not come to the </a:t>
            </a:r>
            <a:r>
              <a:rPr lang="en-GB" dirty="0" smtClean="0"/>
              <a:t>party.    </a:t>
            </a:r>
            <a:r>
              <a:rPr lang="en-GB" dirty="0" smtClean="0">
                <a:sym typeface="Wingdings"/>
              </a:rPr>
              <a:t>    </a:t>
            </a:r>
            <a:r>
              <a:rPr lang="en-GB" dirty="0" smtClean="0"/>
              <a:t>I </a:t>
            </a:r>
            <a:r>
              <a:rPr lang="en-GB" dirty="0"/>
              <a:t>can</a:t>
            </a:r>
            <a:r>
              <a:rPr lang="ja-JP" altLang="en-GB" dirty="0">
                <a:latin typeface="Arial"/>
              </a:rPr>
              <a:t>’</a:t>
            </a:r>
            <a:r>
              <a:rPr lang="en-GB" dirty="0"/>
              <a:t>t come to the party.</a:t>
            </a:r>
          </a:p>
          <a:p>
            <a:pPr>
              <a:lnSpc>
                <a:spcPct val="90000"/>
              </a:lnSpc>
              <a:buFont typeface="Wingdings" charset="0"/>
              <a:buNone/>
            </a:pPr>
            <a:endParaRPr lang="en-GB" dirty="0"/>
          </a:p>
          <a:p>
            <a:pPr>
              <a:lnSpc>
                <a:spcPct val="90000"/>
              </a:lnSpc>
              <a:buFont typeface="Wingdings" charset="0"/>
              <a:buNone/>
            </a:pPr>
            <a:r>
              <a:rPr lang="en-GB" i="1" dirty="0"/>
              <a:t>Can not</a:t>
            </a:r>
            <a:r>
              <a:rPr lang="en-GB" dirty="0"/>
              <a:t> becomes </a:t>
            </a:r>
            <a:r>
              <a:rPr lang="en-GB" b="1" i="1" dirty="0"/>
              <a:t>can</a:t>
            </a:r>
            <a:r>
              <a:rPr lang="ja-JP" altLang="en-GB" b="1" i="1" dirty="0">
                <a:latin typeface="Arial"/>
              </a:rPr>
              <a:t>’</a:t>
            </a:r>
            <a:r>
              <a:rPr lang="en-GB" b="1" i="1" dirty="0"/>
              <a:t>t</a:t>
            </a:r>
            <a:r>
              <a:rPr lang="en-GB" b="1" i="1" dirty="0" smtClean="0"/>
              <a:t>.</a:t>
            </a:r>
          </a:p>
          <a:p>
            <a:pPr>
              <a:lnSpc>
                <a:spcPct val="90000"/>
              </a:lnSpc>
              <a:buFont typeface="Wingdings" charset="0"/>
              <a:buNone/>
            </a:pPr>
            <a:endParaRPr lang="en-GB" b="1" i="1" dirty="0"/>
          </a:p>
          <a:p>
            <a:pPr>
              <a:lnSpc>
                <a:spcPct val="90000"/>
              </a:lnSpc>
              <a:buFont typeface="Wingdings" charset="2"/>
              <a:buChar char="u"/>
            </a:pPr>
            <a:r>
              <a:rPr lang="en-US" dirty="0"/>
              <a:t> </a:t>
            </a:r>
            <a:r>
              <a:rPr lang="en-US" dirty="0" smtClean="0"/>
              <a:t>  </a:t>
            </a:r>
            <a:r>
              <a:rPr lang="en-GB" dirty="0" smtClean="0"/>
              <a:t>Jack </a:t>
            </a:r>
            <a:r>
              <a:rPr lang="en-GB" dirty="0"/>
              <a:t>would not play with his baby </a:t>
            </a:r>
            <a:r>
              <a:rPr lang="en-GB" dirty="0" smtClean="0"/>
              <a:t>brother.   </a:t>
            </a:r>
            <a:r>
              <a:rPr lang="en-GB" dirty="0" smtClean="0">
                <a:sym typeface="Wingdings"/>
              </a:rPr>
              <a:t>     </a:t>
            </a:r>
            <a:r>
              <a:rPr lang="en-GB" dirty="0" smtClean="0"/>
              <a:t>Jack </a:t>
            </a:r>
            <a:r>
              <a:rPr lang="en-GB" b="1" i="1" dirty="0" smtClean="0"/>
              <a:t>wouldn‘t </a:t>
            </a:r>
            <a:r>
              <a:rPr lang="en-GB" dirty="0"/>
              <a:t>play with his baby brother.</a:t>
            </a:r>
          </a:p>
          <a:p>
            <a:pPr>
              <a:lnSpc>
                <a:spcPct val="90000"/>
              </a:lnSpc>
              <a:buFont typeface="Wingdings" charset="0"/>
              <a:buNone/>
            </a:pPr>
            <a:endParaRPr lang="en-GB" dirty="0"/>
          </a:p>
          <a:p>
            <a:pPr>
              <a:lnSpc>
                <a:spcPct val="90000"/>
              </a:lnSpc>
              <a:buFont typeface="Wingdings" charset="0"/>
              <a:buNone/>
            </a:pPr>
            <a:r>
              <a:rPr lang="en-GB" i="1" dirty="0" smtClean="0"/>
              <a:t>Would not </a:t>
            </a:r>
            <a:r>
              <a:rPr lang="en-GB" dirty="0" smtClean="0"/>
              <a:t>becomes </a:t>
            </a:r>
            <a:r>
              <a:rPr lang="en-GB" b="1" dirty="0" smtClean="0"/>
              <a:t>wouldn’t.</a:t>
            </a:r>
          </a:p>
          <a:p>
            <a:pPr>
              <a:lnSpc>
                <a:spcPct val="90000"/>
              </a:lnSpc>
              <a:buFont typeface="Wingdings" charset="0"/>
              <a:buNone/>
            </a:pPr>
            <a:endParaRPr lang="en-GB" dirty="0" smtClean="0"/>
          </a:p>
          <a:p>
            <a:pPr>
              <a:lnSpc>
                <a:spcPct val="90000"/>
              </a:lnSpc>
              <a:buFont typeface="Wingdings" charset="2"/>
              <a:buChar char="u"/>
            </a:pPr>
            <a:r>
              <a:rPr lang="en-GB" dirty="0" smtClean="0"/>
              <a:t>   Emma </a:t>
            </a:r>
            <a:r>
              <a:rPr lang="en-GB" dirty="0"/>
              <a:t>did not want to eat the unhealthy chocolate </a:t>
            </a:r>
            <a:r>
              <a:rPr lang="en-GB" dirty="0" smtClean="0"/>
              <a:t>cake. </a:t>
            </a:r>
            <a:r>
              <a:rPr lang="en-GB" dirty="0" smtClean="0">
                <a:sym typeface="Wingdings"/>
              </a:rPr>
              <a:t> </a:t>
            </a:r>
            <a:r>
              <a:rPr lang="en-GB" dirty="0" smtClean="0"/>
              <a:t>Emma </a:t>
            </a:r>
            <a:r>
              <a:rPr lang="en-GB" b="1" i="1" dirty="0" smtClean="0"/>
              <a:t>didn‘t</a:t>
            </a:r>
            <a:r>
              <a:rPr lang="en-GB" b="1" i="1" dirty="0">
                <a:latin typeface="Arial"/>
              </a:rPr>
              <a:t> </a:t>
            </a:r>
            <a:r>
              <a:rPr lang="en-GB" dirty="0" smtClean="0"/>
              <a:t>want </a:t>
            </a:r>
            <a:r>
              <a:rPr lang="en-GB" dirty="0"/>
              <a:t>to eat the unhealthy chocolate cake</a:t>
            </a:r>
            <a:r>
              <a:rPr lang="en-GB" dirty="0" smtClean="0"/>
              <a:t>.</a:t>
            </a:r>
          </a:p>
          <a:p>
            <a:pPr>
              <a:lnSpc>
                <a:spcPct val="90000"/>
              </a:lnSpc>
              <a:buFont typeface="Wingdings" charset="0"/>
              <a:buNone/>
            </a:pPr>
            <a:endParaRPr lang="en-GB" dirty="0" smtClean="0"/>
          </a:p>
          <a:p>
            <a:pPr>
              <a:lnSpc>
                <a:spcPct val="90000"/>
              </a:lnSpc>
              <a:buFont typeface="Wingdings" charset="0"/>
              <a:buNone/>
            </a:pPr>
            <a:r>
              <a:rPr lang="en-GB" i="1" dirty="0" smtClean="0"/>
              <a:t>Did not </a:t>
            </a:r>
            <a:r>
              <a:rPr lang="en-GB" dirty="0" smtClean="0"/>
              <a:t>becomes </a:t>
            </a:r>
            <a:r>
              <a:rPr lang="en-GB" b="1" dirty="0" smtClean="0"/>
              <a:t>didn’t</a:t>
            </a:r>
            <a:r>
              <a:rPr lang="fr-FR" b="1" dirty="0" smtClean="0"/>
              <a:t>.</a:t>
            </a:r>
          </a:p>
          <a:p>
            <a:pPr>
              <a:lnSpc>
                <a:spcPct val="90000"/>
              </a:lnSpc>
              <a:buFont typeface="Wingdings" charset="0"/>
              <a:buNone/>
            </a:pPr>
            <a:endParaRPr lang="en-GB" b="1" dirty="0"/>
          </a:p>
          <a:p>
            <a:pPr>
              <a:lnSpc>
                <a:spcPct val="90000"/>
              </a:lnSpc>
              <a:buFont typeface="Wingdings" charset="0"/>
              <a:buNone/>
            </a:pPr>
            <a:r>
              <a:rPr lang="en-GB" dirty="0"/>
              <a:t>The apostrophe shows that there are </a:t>
            </a:r>
            <a:r>
              <a:rPr lang="en-GB" b="1" dirty="0"/>
              <a:t>letters missing.</a:t>
            </a:r>
          </a:p>
          <a:p>
            <a:pPr>
              <a:lnSpc>
                <a:spcPct val="90000"/>
              </a:lnSpc>
              <a:buFont typeface="Wingdings" charset="0"/>
              <a:buNone/>
            </a:pPr>
            <a:endParaRPr lang="en-GB"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9530953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 these words become as contractions? </a:t>
            </a:r>
            <a:endParaRPr lang="en-US" dirty="0"/>
          </a:p>
        </p:txBody>
      </p:sp>
      <p:sp>
        <p:nvSpPr>
          <p:cNvPr id="3" name="Content Placeholder 2"/>
          <p:cNvSpPr>
            <a:spLocks noGrp="1"/>
          </p:cNvSpPr>
          <p:nvPr>
            <p:ph idx="1"/>
          </p:nvPr>
        </p:nvSpPr>
        <p:spPr>
          <a:xfrm>
            <a:off x="6166578" y="1899918"/>
            <a:ext cx="10178322" cy="3593591"/>
          </a:xfrm>
        </p:spPr>
        <p:txBody>
          <a:bodyPr/>
          <a:lstStyle/>
          <a:p>
            <a:pPr>
              <a:lnSpc>
                <a:spcPct val="90000"/>
              </a:lnSpc>
              <a:buFont typeface="Wingdings" charset="0"/>
              <a:buNone/>
            </a:pPr>
            <a:endParaRPr lang="en-GB" dirty="0"/>
          </a:p>
          <a:p>
            <a:pPr>
              <a:lnSpc>
                <a:spcPct val="90000"/>
              </a:lnSpc>
              <a:buFont typeface="Wingdings" charset="0"/>
              <a:buNone/>
            </a:pPr>
            <a:endParaRPr lang="en-GB" dirty="0"/>
          </a:p>
          <a:p>
            <a:pPr>
              <a:lnSpc>
                <a:spcPct val="90000"/>
              </a:lnSpc>
              <a:buFont typeface="Wingdings" charset="0"/>
              <a:buNone/>
            </a:pPr>
            <a:endParaRPr lang="en-GB" dirty="0"/>
          </a:p>
          <a:p>
            <a:pPr>
              <a:lnSpc>
                <a:spcPct val="90000"/>
              </a:lnSpc>
              <a:buFont typeface="Wingdings" charset="0"/>
              <a:buNone/>
            </a:pPr>
            <a:endParaRPr lang="en-GB" dirty="0"/>
          </a:p>
          <a:p>
            <a:endParaRPr lang="en-US" dirty="0"/>
          </a:p>
        </p:txBody>
      </p:sp>
      <p:sp>
        <p:nvSpPr>
          <p:cNvPr id="4" name="Rectangle 3"/>
          <p:cNvSpPr/>
          <p:nvPr/>
        </p:nvSpPr>
        <p:spPr>
          <a:xfrm>
            <a:off x="1668346" y="2214476"/>
            <a:ext cx="1608133" cy="543739"/>
          </a:xfrm>
          <a:prstGeom prst="rect">
            <a:avLst/>
          </a:prstGeom>
        </p:spPr>
        <p:txBody>
          <a:bodyPr wrap="none">
            <a:spAutoFit/>
          </a:bodyPr>
          <a:lstStyle/>
          <a:p>
            <a:pPr>
              <a:lnSpc>
                <a:spcPct val="90000"/>
              </a:lnSpc>
              <a:buFont typeface="Wingdings" charset="0"/>
              <a:buNone/>
            </a:pPr>
            <a:r>
              <a:rPr lang="en-GB" sz="3200" dirty="0"/>
              <a:t>have not  </a:t>
            </a:r>
          </a:p>
        </p:txBody>
      </p:sp>
      <p:sp>
        <p:nvSpPr>
          <p:cNvPr id="5" name="Rectangle 4"/>
          <p:cNvSpPr/>
          <p:nvPr/>
        </p:nvSpPr>
        <p:spPr>
          <a:xfrm>
            <a:off x="1668346" y="3247852"/>
            <a:ext cx="1575672" cy="543739"/>
          </a:xfrm>
          <a:prstGeom prst="rect">
            <a:avLst/>
          </a:prstGeom>
        </p:spPr>
        <p:txBody>
          <a:bodyPr wrap="none">
            <a:spAutoFit/>
          </a:bodyPr>
          <a:lstStyle/>
          <a:p>
            <a:pPr>
              <a:lnSpc>
                <a:spcPct val="90000"/>
              </a:lnSpc>
              <a:buFont typeface="Wingdings" charset="0"/>
              <a:buNone/>
            </a:pPr>
            <a:r>
              <a:rPr lang="en-GB" sz="3200" dirty="0"/>
              <a:t>they will  </a:t>
            </a:r>
          </a:p>
        </p:txBody>
      </p:sp>
      <p:sp>
        <p:nvSpPr>
          <p:cNvPr id="6" name="Rectangle 5"/>
          <p:cNvSpPr/>
          <p:nvPr/>
        </p:nvSpPr>
        <p:spPr>
          <a:xfrm>
            <a:off x="1668346" y="4259176"/>
            <a:ext cx="1135247" cy="543739"/>
          </a:xfrm>
          <a:prstGeom prst="rect">
            <a:avLst/>
          </a:prstGeom>
        </p:spPr>
        <p:txBody>
          <a:bodyPr wrap="none">
            <a:spAutoFit/>
          </a:bodyPr>
          <a:lstStyle/>
          <a:p>
            <a:pPr>
              <a:lnSpc>
                <a:spcPct val="90000"/>
              </a:lnSpc>
              <a:buFont typeface="Wingdings" charset="0"/>
              <a:buNone/>
            </a:pPr>
            <a:r>
              <a:rPr lang="en-GB" sz="3200" dirty="0"/>
              <a:t>I have</a:t>
            </a:r>
          </a:p>
        </p:txBody>
      </p:sp>
      <p:sp>
        <p:nvSpPr>
          <p:cNvPr id="7" name="Rectangle 6"/>
          <p:cNvSpPr/>
          <p:nvPr/>
        </p:nvSpPr>
        <p:spPr>
          <a:xfrm>
            <a:off x="1668346" y="5221639"/>
            <a:ext cx="1427795" cy="543739"/>
          </a:xfrm>
          <a:prstGeom prst="rect">
            <a:avLst/>
          </a:prstGeom>
        </p:spPr>
        <p:txBody>
          <a:bodyPr wrap="none">
            <a:spAutoFit/>
          </a:bodyPr>
          <a:lstStyle/>
          <a:p>
            <a:pPr>
              <a:lnSpc>
                <a:spcPct val="90000"/>
              </a:lnSpc>
              <a:buFont typeface="Wingdings" charset="0"/>
              <a:buNone/>
            </a:pPr>
            <a:r>
              <a:rPr lang="en-GB" sz="3200" dirty="0"/>
              <a:t>you are </a:t>
            </a:r>
          </a:p>
        </p:txBody>
      </p:sp>
      <p:cxnSp>
        <p:nvCxnSpPr>
          <p:cNvPr id="10" name="Straight Arrow Connector 9"/>
          <p:cNvCxnSpPr/>
          <p:nvPr/>
        </p:nvCxnSpPr>
        <p:spPr>
          <a:xfrm>
            <a:off x="4356100" y="2463800"/>
            <a:ext cx="1422400" cy="0"/>
          </a:xfrm>
          <a:prstGeom prst="straightConnector1">
            <a:avLst/>
          </a:prstGeom>
          <a:ln w="53975">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p:nvPr/>
        </p:nvCxnSpPr>
        <p:spPr>
          <a:xfrm>
            <a:off x="4356100" y="3441700"/>
            <a:ext cx="1422400" cy="0"/>
          </a:xfrm>
          <a:prstGeom prst="straightConnector1">
            <a:avLst/>
          </a:prstGeom>
          <a:ln w="53975">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p:nvPr/>
        </p:nvCxnSpPr>
        <p:spPr>
          <a:xfrm>
            <a:off x="4356100" y="4432300"/>
            <a:ext cx="1422400" cy="0"/>
          </a:xfrm>
          <a:prstGeom prst="straightConnector1">
            <a:avLst/>
          </a:prstGeom>
          <a:ln w="53975">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a:off x="4356100" y="5455409"/>
            <a:ext cx="1422400" cy="0"/>
          </a:xfrm>
          <a:prstGeom prst="straightConnector1">
            <a:avLst/>
          </a:prstGeom>
          <a:ln w="53975">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9" name="TextBox 8"/>
          <p:cNvSpPr txBox="1"/>
          <p:nvPr/>
        </p:nvSpPr>
        <p:spPr>
          <a:xfrm flipH="1">
            <a:off x="7119618" y="2171412"/>
            <a:ext cx="2113281" cy="584776"/>
          </a:xfrm>
          <a:prstGeom prst="rect">
            <a:avLst/>
          </a:prstGeom>
          <a:noFill/>
        </p:spPr>
        <p:txBody>
          <a:bodyPr wrap="square" rtlCol="0">
            <a:spAutoFit/>
          </a:bodyPr>
          <a:lstStyle/>
          <a:p>
            <a:r>
              <a:rPr lang="en-US" sz="3200" dirty="0" smtClean="0"/>
              <a:t>haven’t</a:t>
            </a:r>
            <a:endParaRPr lang="en-US" sz="3200" dirty="0"/>
          </a:p>
        </p:txBody>
      </p:sp>
      <p:sp>
        <p:nvSpPr>
          <p:cNvPr id="16" name="TextBox 15"/>
          <p:cNvSpPr txBox="1"/>
          <p:nvPr/>
        </p:nvSpPr>
        <p:spPr>
          <a:xfrm flipH="1">
            <a:off x="7119618" y="3149312"/>
            <a:ext cx="2113281" cy="584776"/>
          </a:xfrm>
          <a:prstGeom prst="rect">
            <a:avLst/>
          </a:prstGeom>
          <a:noFill/>
        </p:spPr>
        <p:txBody>
          <a:bodyPr wrap="square" rtlCol="0">
            <a:spAutoFit/>
          </a:bodyPr>
          <a:lstStyle/>
          <a:p>
            <a:r>
              <a:rPr lang="en-US" sz="3200" dirty="0"/>
              <a:t>t</a:t>
            </a:r>
            <a:r>
              <a:rPr lang="en-US" sz="3200" dirty="0" smtClean="0"/>
              <a:t>hey’ll</a:t>
            </a:r>
            <a:endParaRPr lang="en-US" sz="3200" dirty="0"/>
          </a:p>
        </p:txBody>
      </p:sp>
      <p:sp>
        <p:nvSpPr>
          <p:cNvPr id="17" name="TextBox 16"/>
          <p:cNvSpPr txBox="1"/>
          <p:nvPr/>
        </p:nvSpPr>
        <p:spPr>
          <a:xfrm flipH="1">
            <a:off x="7119618" y="4218139"/>
            <a:ext cx="2113281" cy="584776"/>
          </a:xfrm>
          <a:prstGeom prst="rect">
            <a:avLst/>
          </a:prstGeom>
          <a:noFill/>
        </p:spPr>
        <p:txBody>
          <a:bodyPr wrap="square" rtlCol="0">
            <a:spAutoFit/>
          </a:bodyPr>
          <a:lstStyle/>
          <a:p>
            <a:r>
              <a:rPr lang="en-US" sz="3200" dirty="0" smtClean="0"/>
              <a:t>I’ve</a:t>
            </a:r>
            <a:endParaRPr lang="en-US" sz="3200" dirty="0"/>
          </a:p>
        </p:txBody>
      </p:sp>
      <p:sp>
        <p:nvSpPr>
          <p:cNvPr id="18" name="TextBox 17"/>
          <p:cNvSpPr txBox="1"/>
          <p:nvPr/>
        </p:nvSpPr>
        <p:spPr>
          <a:xfrm flipH="1">
            <a:off x="7119618" y="5180602"/>
            <a:ext cx="2113281" cy="584776"/>
          </a:xfrm>
          <a:prstGeom prst="rect">
            <a:avLst/>
          </a:prstGeom>
          <a:noFill/>
        </p:spPr>
        <p:txBody>
          <a:bodyPr wrap="square" rtlCol="0">
            <a:spAutoFit/>
          </a:bodyPr>
          <a:lstStyle/>
          <a:p>
            <a:r>
              <a:rPr lang="en-US" sz="3200" dirty="0"/>
              <a:t>y</a:t>
            </a:r>
            <a:r>
              <a:rPr lang="en-US" sz="3200" dirty="0" smtClean="0"/>
              <a:t>ou’re</a:t>
            </a:r>
            <a:endParaRPr lang="en-US" sz="3200" dirty="0"/>
          </a:p>
        </p:txBody>
      </p:sp>
      <p:sp>
        <p:nvSpPr>
          <p:cNvPr id="11" name="Rectangle 10"/>
          <p:cNvSpPr/>
          <p:nvPr/>
        </p:nvSpPr>
        <p:spPr>
          <a:xfrm>
            <a:off x="7010400" y="1899918"/>
            <a:ext cx="3213100" cy="424688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1704776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Check these for accuracy- are they correct?</a:t>
            </a:r>
            <a:endParaRPr lang="en-US" dirty="0"/>
          </a:p>
        </p:txBody>
      </p:sp>
      <p:sp>
        <p:nvSpPr>
          <p:cNvPr id="3" name="Content Placeholder 2"/>
          <p:cNvSpPr>
            <a:spLocks noGrp="1"/>
          </p:cNvSpPr>
          <p:nvPr>
            <p:ph idx="1"/>
          </p:nvPr>
        </p:nvSpPr>
        <p:spPr>
          <a:xfrm>
            <a:off x="1137378" y="1899918"/>
            <a:ext cx="10178322" cy="4640582"/>
          </a:xfrm>
        </p:spPr>
        <p:txBody>
          <a:bodyPr>
            <a:normAutofit fontScale="92500" lnSpcReduction="20000"/>
          </a:bodyPr>
          <a:lstStyle/>
          <a:p>
            <a:pPr>
              <a:buFont typeface="Wingdings" charset="0"/>
              <a:buNone/>
            </a:pPr>
            <a:r>
              <a:rPr lang="en-GB" sz="3200" dirty="0"/>
              <a:t>did</a:t>
            </a:r>
            <a:r>
              <a:rPr lang="ja-JP" altLang="en-GB" sz="3200" dirty="0">
                <a:latin typeface="Arial"/>
              </a:rPr>
              <a:t>’</a:t>
            </a:r>
            <a:r>
              <a:rPr lang="en-GB" sz="3200" dirty="0" err="1"/>
              <a:t>nt</a:t>
            </a:r>
            <a:endParaRPr lang="en-GB" sz="3200" dirty="0"/>
          </a:p>
          <a:p>
            <a:pPr>
              <a:buFont typeface="Wingdings" charset="0"/>
              <a:buNone/>
            </a:pPr>
            <a:endParaRPr lang="en-GB" sz="3200" dirty="0"/>
          </a:p>
          <a:p>
            <a:pPr>
              <a:buFont typeface="Wingdings" charset="0"/>
              <a:buNone/>
            </a:pPr>
            <a:r>
              <a:rPr lang="en-GB" sz="3200" dirty="0"/>
              <a:t>we</a:t>
            </a:r>
            <a:r>
              <a:rPr lang="ja-JP" altLang="en-GB" sz="3200" dirty="0">
                <a:latin typeface="Arial"/>
              </a:rPr>
              <a:t>’</a:t>
            </a:r>
            <a:r>
              <a:rPr lang="en-GB" sz="3200" dirty="0" err="1"/>
              <a:t>ll</a:t>
            </a:r>
            <a:endParaRPr lang="en-GB" sz="3200" dirty="0"/>
          </a:p>
          <a:p>
            <a:pPr>
              <a:buFont typeface="Wingdings" charset="0"/>
              <a:buNone/>
            </a:pPr>
            <a:endParaRPr lang="en-GB" sz="3200" dirty="0"/>
          </a:p>
          <a:p>
            <a:pPr>
              <a:buFont typeface="Wingdings" charset="0"/>
              <a:buNone/>
            </a:pPr>
            <a:r>
              <a:rPr lang="en-GB" sz="3200" dirty="0" smtClean="0"/>
              <a:t>should</a:t>
            </a:r>
            <a:r>
              <a:rPr lang="ja-JP" altLang="en-GB" sz="3200" dirty="0" smtClean="0">
                <a:latin typeface="Arial"/>
              </a:rPr>
              <a:t>’</a:t>
            </a:r>
            <a:r>
              <a:rPr lang="en-GB" sz="3200" dirty="0" err="1" smtClean="0"/>
              <a:t>nt</a:t>
            </a:r>
            <a:endParaRPr lang="en-GB" sz="3200" dirty="0" smtClean="0"/>
          </a:p>
          <a:p>
            <a:pPr>
              <a:buFont typeface="Wingdings" charset="0"/>
              <a:buNone/>
            </a:pPr>
            <a:endParaRPr lang="en-GB" sz="3200" dirty="0"/>
          </a:p>
          <a:p>
            <a:pPr>
              <a:buFont typeface="Wingdings" charset="0"/>
              <a:buNone/>
            </a:pPr>
            <a:r>
              <a:rPr lang="en-GB" sz="3200" dirty="0" err="1" smtClean="0"/>
              <a:t>shel’l</a:t>
            </a:r>
            <a:endParaRPr lang="en-GB" sz="3200" dirty="0" smtClean="0"/>
          </a:p>
          <a:p>
            <a:pPr>
              <a:buFont typeface="Wingdings" charset="0"/>
              <a:buNone/>
            </a:pPr>
            <a:endParaRPr lang="en-GB" sz="3200" dirty="0"/>
          </a:p>
          <a:p>
            <a:pPr>
              <a:buFont typeface="Wingdings" charset="0"/>
              <a:buNone/>
            </a:pPr>
            <a:r>
              <a:rPr lang="en-GB" sz="3200" dirty="0" err="1" smtClean="0"/>
              <a:t>Iv’e</a:t>
            </a:r>
            <a:endParaRPr lang="en-GB" sz="3200" dirty="0"/>
          </a:p>
          <a:p>
            <a:pPr marL="0" indent="0">
              <a:buNone/>
            </a:pPr>
            <a:endParaRPr lang="en-US" dirty="0"/>
          </a:p>
        </p:txBody>
      </p:sp>
    </p:spTree>
    <p:extLst>
      <p:ext uri="{BB962C8B-B14F-4D97-AF65-F5344CB8AC3E}">
        <p14:creationId xmlns:p14="http://schemas.microsoft.com/office/powerpoint/2010/main" val="15106512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It is and it’s</a:t>
            </a:r>
            <a:endParaRPr lang="en-US" dirty="0"/>
          </a:p>
        </p:txBody>
      </p:sp>
      <p:sp>
        <p:nvSpPr>
          <p:cNvPr id="3" name="Content Placeholder 2"/>
          <p:cNvSpPr>
            <a:spLocks noGrp="1"/>
          </p:cNvSpPr>
          <p:nvPr>
            <p:ph idx="1"/>
          </p:nvPr>
        </p:nvSpPr>
        <p:spPr>
          <a:xfrm>
            <a:off x="1251678" y="1511300"/>
            <a:ext cx="10178322" cy="4889500"/>
          </a:xfrm>
        </p:spPr>
        <p:txBody>
          <a:bodyPr>
            <a:normAutofit/>
          </a:bodyPr>
          <a:lstStyle/>
          <a:p>
            <a:pPr marL="0" indent="0">
              <a:buNone/>
            </a:pPr>
            <a:r>
              <a:rPr lang="en-US" dirty="0" smtClean="0">
                <a:solidFill>
                  <a:srgbClr val="000000"/>
                </a:solidFill>
              </a:rPr>
              <a:t>This can be confusing.</a:t>
            </a:r>
          </a:p>
          <a:p>
            <a:pPr marL="0" indent="0">
              <a:buNone/>
            </a:pPr>
            <a:endParaRPr lang="en-US" b="1" dirty="0">
              <a:solidFill>
                <a:srgbClr val="000000"/>
              </a:solidFill>
              <a:sym typeface="Wingdings"/>
            </a:endParaRPr>
          </a:p>
          <a:p>
            <a:pPr>
              <a:lnSpc>
                <a:spcPct val="80000"/>
              </a:lnSpc>
              <a:buFont typeface="Wingdings" charset="0"/>
              <a:buNone/>
            </a:pPr>
            <a:r>
              <a:rPr lang="en-GB" dirty="0">
                <a:solidFill>
                  <a:srgbClr val="000000"/>
                </a:solidFill>
              </a:rPr>
              <a:t>The apostrophe is only used to show </a:t>
            </a:r>
            <a:r>
              <a:rPr lang="ja-JP" altLang="en-GB" dirty="0">
                <a:solidFill>
                  <a:srgbClr val="000000"/>
                </a:solidFill>
                <a:latin typeface="Arial"/>
              </a:rPr>
              <a:t>‘</a:t>
            </a:r>
            <a:r>
              <a:rPr lang="en-GB" dirty="0">
                <a:solidFill>
                  <a:srgbClr val="000000"/>
                </a:solidFill>
              </a:rPr>
              <a:t>it is</a:t>
            </a:r>
            <a:r>
              <a:rPr lang="ja-JP" altLang="en-GB" dirty="0" smtClean="0">
                <a:solidFill>
                  <a:srgbClr val="000000"/>
                </a:solidFill>
                <a:latin typeface="Arial"/>
              </a:rPr>
              <a:t>’</a:t>
            </a:r>
            <a:r>
              <a:rPr lang="en-GB" altLang="ja-JP" dirty="0" smtClean="0">
                <a:solidFill>
                  <a:srgbClr val="000000"/>
                </a:solidFill>
                <a:latin typeface="Arial"/>
              </a:rPr>
              <a:t>- the contraction</a:t>
            </a:r>
            <a:r>
              <a:rPr lang="en-GB" altLang="ja-JP" dirty="0">
                <a:solidFill>
                  <a:srgbClr val="000000"/>
                </a:solidFill>
              </a:rPr>
              <a:t>!</a:t>
            </a:r>
            <a:r>
              <a:rPr lang="en-GB" dirty="0" smtClean="0">
                <a:solidFill>
                  <a:srgbClr val="000000"/>
                </a:solidFill>
              </a:rPr>
              <a:t> </a:t>
            </a:r>
          </a:p>
          <a:p>
            <a:pPr>
              <a:lnSpc>
                <a:spcPct val="80000"/>
              </a:lnSpc>
              <a:buFont typeface="Wingdings" charset="0"/>
              <a:buNone/>
            </a:pPr>
            <a:endParaRPr lang="en-GB" dirty="0"/>
          </a:p>
          <a:p>
            <a:pPr>
              <a:lnSpc>
                <a:spcPct val="80000"/>
              </a:lnSpc>
              <a:buNone/>
            </a:pPr>
            <a:r>
              <a:rPr lang="en-US" b="1" dirty="0">
                <a:solidFill>
                  <a:schemeClr val="accent5">
                    <a:lumMod val="50000"/>
                  </a:schemeClr>
                </a:solidFill>
                <a:sym typeface="Wingdings"/>
              </a:rPr>
              <a:t>We </a:t>
            </a:r>
            <a:r>
              <a:rPr lang="en-US" b="1" u="sng" dirty="0">
                <a:solidFill>
                  <a:schemeClr val="accent5">
                    <a:lumMod val="50000"/>
                  </a:schemeClr>
                </a:solidFill>
                <a:sym typeface="Wingdings"/>
              </a:rPr>
              <a:t>do not </a:t>
            </a:r>
            <a:r>
              <a:rPr lang="en-US" b="1" dirty="0">
                <a:solidFill>
                  <a:schemeClr val="accent5">
                    <a:lumMod val="50000"/>
                  </a:schemeClr>
                </a:solidFill>
                <a:sym typeface="Wingdings"/>
              </a:rPr>
              <a:t>use it’s for </a:t>
            </a:r>
            <a:r>
              <a:rPr lang="en-US" b="1" dirty="0" smtClean="0">
                <a:solidFill>
                  <a:schemeClr val="accent5">
                    <a:lumMod val="50000"/>
                  </a:schemeClr>
                </a:solidFill>
                <a:sym typeface="Wingdings"/>
              </a:rPr>
              <a:t>possession.</a:t>
            </a:r>
            <a:endParaRPr lang="en-US" b="1" dirty="0">
              <a:solidFill>
                <a:schemeClr val="accent5">
                  <a:lumMod val="50000"/>
                </a:schemeClr>
              </a:solidFill>
              <a:sym typeface="Wingdings"/>
            </a:endParaRPr>
          </a:p>
          <a:p>
            <a:pPr>
              <a:lnSpc>
                <a:spcPct val="80000"/>
              </a:lnSpc>
              <a:buFont typeface="Wingdings" charset="0"/>
              <a:buNone/>
            </a:pPr>
            <a:endParaRPr lang="en-GB" dirty="0"/>
          </a:p>
          <a:p>
            <a:pPr>
              <a:lnSpc>
                <a:spcPct val="80000"/>
              </a:lnSpc>
              <a:buFont typeface="Wingdings" charset="0"/>
              <a:buNone/>
            </a:pPr>
            <a:r>
              <a:rPr lang="en-GB" b="1" i="1" dirty="0">
                <a:solidFill>
                  <a:srgbClr val="000000"/>
                </a:solidFill>
              </a:rPr>
              <a:t>It</a:t>
            </a:r>
            <a:r>
              <a:rPr lang="ja-JP" altLang="en-GB" b="1" i="1" dirty="0">
                <a:solidFill>
                  <a:srgbClr val="000000"/>
                </a:solidFill>
                <a:latin typeface="Arial"/>
              </a:rPr>
              <a:t>’</a:t>
            </a:r>
            <a:r>
              <a:rPr lang="en-GB" b="1" i="1" dirty="0">
                <a:solidFill>
                  <a:srgbClr val="000000"/>
                </a:solidFill>
              </a:rPr>
              <a:t>s</a:t>
            </a:r>
            <a:r>
              <a:rPr lang="en-GB" dirty="0">
                <a:solidFill>
                  <a:srgbClr val="000000"/>
                </a:solidFill>
              </a:rPr>
              <a:t> sunny today.</a:t>
            </a:r>
          </a:p>
          <a:p>
            <a:pPr>
              <a:lnSpc>
                <a:spcPct val="80000"/>
              </a:lnSpc>
              <a:buFont typeface="Wingdings" charset="0"/>
              <a:buNone/>
            </a:pPr>
            <a:endParaRPr lang="en-GB" dirty="0">
              <a:solidFill>
                <a:srgbClr val="000000"/>
              </a:solidFill>
            </a:endParaRPr>
          </a:p>
          <a:p>
            <a:pPr>
              <a:lnSpc>
                <a:spcPct val="80000"/>
              </a:lnSpc>
              <a:buFont typeface="Wingdings" charset="0"/>
              <a:buNone/>
            </a:pPr>
            <a:r>
              <a:rPr lang="en-GB" b="1" i="1" dirty="0">
                <a:solidFill>
                  <a:srgbClr val="000000"/>
                </a:solidFill>
              </a:rPr>
              <a:t>It</a:t>
            </a:r>
            <a:r>
              <a:rPr lang="ja-JP" altLang="en-GB" b="1" i="1" dirty="0">
                <a:solidFill>
                  <a:srgbClr val="000000"/>
                </a:solidFill>
                <a:latin typeface="Arial"/>
              </a:rPr>
              <a:t>’</a:t>
            </a:r>
            <a:r>
              <a:rPr lang="en-GB" b="1" i="1" dirty="0">
                <a:solidFill>
                  <a:srgbClr val="000000"/>
                </a:solidFill>
              </a:rPr>
              <a:t>s</a:t>
            </a:r>
            <a:r>
              <a:rPr lang="en-GB" dirty="0">
                <a:solidFill>
                  <a:srgbClr val="000000"/>
                </a:solidFill>
              </a:rPr>
              <a:t> very kind of you to give me your last sweet.</a:t>
            </a:r>
          </a:p>
          <a:p>
            <a:pPr>
              <a:lnSpc>
                <a:spcPct val="80000"/>
              </a:lnSpc>
              <a:buFont typeface="Wingdings" charset="0"/>
              <a:buNone/>
            </a:pPr>
            <a:endParaRPr lang="en-GB" dirty="0">
              <a:solidFill>
                <a:srgbClr val="000000"/>
              </a:solidFill>
            </a:endParaRPr>
          </a:p>
          <a:p>
            <a:pPr>
              <a:lnSpc>
                <a:spcPct val="80000"/>
              </a:lnSpc>
              <a:buFont typeface="Wingdings" charset="0"/>
              <a:buNone/>
            </a:pPr>
            <a:r>
              <a:rPr lang="ja-JP" altLang="en-GB" dirty="0">
                <a:solidFill>
                  <a:srgbClr val="000000"/>
                </a:solidFill>
                <a:latin typeface="Arial"/>
              </a:rPr>
              <a:t>“</a:t>
            </a:r>
            <a:r>
              <a:rPr lang="en-GB" b="1" i="1" dirty="0">
                <a:solidFill>
                  <a:srgbClr val="000000"/>
                </a:solidFill>
              </a:rPr>
              <a:t>It</a:t>
            </a:r>
            <a:r>
              <a:rPr lang="ja-JP" altLang="en-GB" b="1" i="1" dirty="0">
                <a:solidFill>
                  <a:srgbClr val="000000"/>
                </a:solidFill>
                <a:latin typeface="Arial"/>
              </a:rPr>
              <a:t>’</a:t>
            </a:r>
            <a:r>
              <a:rPr lang="en-GB" b="1" i="1" dirty="0">
                <a:solidFill>
                  <a:srgbClr val="000000"/>
                </a:solidFill>
              </a:rPr>
              <a:t>s</a:t>
            </a:r>
            <a:r>
              <a:rPr lang="en-GB" dirty="0">
                <a:solidFill>
                  <a:srgbClr val="000000"/>
                </a:solidFill>
              </a:rPr>
              <a:t> full of wonderful things,</a:t>
            </a:r>
            <a:r>
              <a:rPr lang="ja-JP" altLang="en-GB" dirty="0">
                <a:solidFill>
                  <a:srgbClr val="000000"/>
                </a:solidFill>
                <a:latin typeface="Arial"/>
              </a:rPr>
              <a:t>”</a:t>
            </a:r>
            <a:r>
              <a:rPr lang="en-GB" dirty="0">
                <a:solidFill>
                  <a:srgbClr val="000000"/>
                </a:solidFill>
              </a:rPr>
              <a:t> exclaimed Howard Carter after discovering </a:t>
            </a:r>
            <a:r>
              <a:rPr lang="en-GB" dirty="0" err="1">
                <a:solidFill>
                  <a:srgbClr val="000000"/>
                </a:solidFill>
              </a:rPr>
              <a:t>Tutankhamun</a:t>
            </a:r>
            <a:r>
              <a:rPr lang="ja-JP" altLang="en-GB" dirty="0">
                <a:solidFill>
                  <a:srgbClr val="000000"/>
                </a:solidFill>
                <a:latin typeface="Arial"/>
              </a:rPr>
              <a:t>’</a:t>
            </a:r>
            <a:r>
              <a:rPr lang="en-GB" dirty="0">
                <a:solidFill>
                  <a:srgbClr val="000000"/>
                </a:solidFill>
              </a:rPr>
              <a:t>s tomb. </a:t>
            </a:r>
            <a:endParaRPr lang="en-GB" dirty="0" smtClean="0">
              <a:solidFill>
                <a:srgbClr val="000000"/>
              </a:solidFill>
            </a:endParaRPr>
          </a:p>
          <a:p>
            <a:pPr>
              <a:lnSpc>
                <a:spcPct val="80000"/>
              </a:lnSpc>
              <a:buFont typeface="Wingdings" charset="0"/>
              <a:buNone/>
            </a:pPr>
            <a:endParaRPr lang="en-GB" dirty="0">
              <a:solidFill>
                <a:srgbClr val="000000"/>
              </a:solidFill>
            </a:endParaRPr>
          </a:p>
          <a:p>
            <a:pPr>
              <a:lnSpc>
                <a:spcPct val="80000"/>
              </a:lnSpc>
              <a:buFont typeface="Wingdings" charset="0"/>
              <a:buNone/>
            </a:pPr>
            <a:endParaRPr lang="en-GB" dirty="0">
              <a:solidFill>
                <a:srgbClr val="000000"/>
              </a:solidFill>
            </a:endParaRPr>
          </a:p>
          <a:p>
            <a:pPr marL="0" indent="0">
              <a:buNone/>
            </a:pPr>
            <a:endParaRPr lang="en-US" dirty="0">
              <a:solidFill>
                <a:srgbClr val="000000"/>
              </a:solidFill>
            </a:endParaRPr>
          </a:p>
        </p:txBody>
      </p:sp>
    </p:spTree>
    <p:extLst>
      <p:ext uri="{BB962C8B-B14F-4D97-AF65-F5344CB8AC3E}">
        <p14:creationId xmlns:p14="http://schemas.microsoft.com/office/powerpoint/2010/main" val="38360154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Apostrophes- possession</a:t>
            </a:r>
            <a:endParaRPr lang="en-US" dirty="0"/>
          </a:p>
        </p:txBody>
      </p:sp>
      <p:sp>
        <p:nvSpPr>
          <p:cNvPr id="3" name="Content Placeholder 2"/>
          <p:cNvSpPr>
            <a:spLocks noGrp="1"/>
          </p:cNvSpPr>
          <p:nvPr>
            <p:ph idx="1"/>
          </p:nvPr>
        </p:nvSpPr>
        <p:spPr>
          <a:xfrm>
            <a:off x="952500" y="1511301"/>
            <a:ext cx="10896600" cy="4864099"/>
          </a:xfrm>
        </p:spPr>
        <p:txBody>
          <a:bodyPr>
            <a:normAutofit fontScale="92500" lnSpcReduction="20000"/>
          </a:bodyPr>
          <a:lstStyle/>
          <a:p>
            <a:pPr marL="0" indent="0">
              <a:buNone/>
            </a:pPr>
            <a:r>
              <a:rPr lang="en-US" dirty="0" smtClean="0"/>
              <a:t>Apostrophes are also used to show possession (when someone owns something).</a:t>
            </a:r>
          </a:p>
          <a:p>
            <a:pPr marL="0" indent="0">
              <a:buNone/>
            </a:pPr>
            <a:endParaRPr lang="en-US" dirty="0" smtClean="0"/>
          </a:p>
          <a:p>
            <a:pPr marL="0" indent="0">
              <a:buNone/>
            </a:pPr>
            <a:r>
              <a:rPr lang="en-US" b="1" dirty="0" smtClean="0"/>
              <a:t>One person/thing </a:t>
            </a:r>
            <a:r>
              <a:rPr lang="en-US" dirty="0" smtClean="0"/>
              <a:t>can own something (e.g. Josh’s pen, the dog’s collar) </a:t>
            </a:r>
            <a:r>
              <a:rPr lang="en-US" dirty="0" smtClean="0">
                <a:sym typeface="Wingdings"/>
              </a:rPr>
              <a:t> SINGULAR</a:t>
            </a:r>
            <a:endParaRPr lang="en-US" dirty="0" smtClean="0"/>
          </a:p>
          <a:p>
            <a:pPr marL="0" indent="0">
              <a:buNone/>
            </a:pPr>
            <a:r>
              <a:rPr lang="en-US" b="1" dirty="0" smtClean="0"/>
              <a:t>More than one person/thing </a:t>
            </a:r>
            <a:r>
              <a:rPr lang="en-US" dirty="0" smtClean="0"/>
              <a:t>can own something (The horses’ field, the men’s changing room) </a:t>
            </a:r>
            <a:r>
              <a:rPr lang="en-US" dirty="0" smtClean="0">
                <a:sym typeface="Wingdings"/>
              </a:rPr>
              <a:t>PLURAL</a:t>
            </a:r>
          </a:p>
          <a:p>
            <a:pPr marL="0" indent="0">
              <a:buNone/>
            </a:pPr>
            <a:endParaRPr lang="en-US" dirty="0">
              <a:sym typeface="Wingdings"/>
            </a:endParaRPr>
          </a:p>
          <a:p>
            <a:pPr marL="0" indent="0">
              <a:buNone/>
            </a:pPr>
            <a:r>
              <a:rPr lang="en-US" dirty="0" smtClean="0">
                <a:sym typeface="Wingdings"/>
              </a:rPr>
              <a:t>Singular:</a:t>
            </a:r>
          </a:p>
          <a:p>
            <a:pPr marL="0" indent="0">
              <a:buNone/>
            </a:pPr>
            <a:r>
              <a:rPr lang="en-US" dirty="0" smtClean="0">
                <a:sym typeface="Wingdings"/>
              </a:rPr>
              <a:t>The possessive of a SINGULAR noun is formed by adding </a:t>
            </a:r>
            <a:r>
              <a:rPr lang="en-US" b="1" dirty="0" smtClean="0">
                <a:solidFill>
                  <a:srgbClr val="FF0000"/>
                </a:solidFill>
                <a:sym typeface="Wingdings"/>
              </a:rPr>
              <a:t>‘s</a:t>
            </a:r>
            <a:r>
              <a:rPr lang="en-US" b="1" dirty="0" smtClean="0">
                <a:sym typeface="Wingdings"/>
              </a:rPr>
              <a:t> </a:t>
            </a:r>
            <a:r>
              <a:rPr lang="en-US" dirty="0" smtClean="0">
                <a:sym typeface="Wingdings"/>
              </a:rPr>
              <a:t>onto the end of the noun.</a:t>
            </a:r>
          </a:p>
          <a:p>
            <a:pPr marL="0" indent="0">
              <a:buNone/>
            </a:pPr>
            <a:r>
              <a:rPr lang="en-US" dirty="0" smtClean="0">
                <a:sym typeface="Wingdings"/>
              </a:rPr>
              <a:t>E.g.  Sarah</a:t>
            </a:r>
            <a:r>
              <a:rPr lang="en-US" b="1" dirty="0" smtClean="0">
                <a:solidFill>
                  <a:srgbClr val="FF0000"/>
                </a:solidFill>
                <a:sym typeface="Wingdings"/>
              </a:rPr>
              <a:t>’s</a:t>
            </a:r>
            <a:r>
              <a:rPr lang="en-US" dirty="0" smtClean="0">
                <a:sym typeface="Wingdings"/>
              </a:rPr>
              <a:t> hair is long and brown.</a:t>
            </a:r>
          </a:p>
          <a:p>
            <a:pPr marL="0" indent="0">
              <a:buNone/>
            </a:pPr>
            <a:r>
              <a:rPr lang="en-US" dirty="0">
                <a:sym typeface="Wingdings"/>
              </a:rPr>
              <a:t> </a:t>
            </a:r>
            <a:r>
              <a:rPr lang="en-US" dirty="0" smtClean="0">
                <a:sym typeface="Wingdings"/>
              </a:rPr>
              <a:t>       Janet</a:t>
            </a:r>
            <a:r>
              <a:rPr lang="en-US" b="1" dirty="0" smtClean="0">
                <a:solidFill>
                  <a:srgbClr val="FF0000"/>
                </a:solidFill>
                <a:sym typeface="Wingdings"/>
              </a:rPr>
              <a:t>’s</a:t>
            </a:r>
            <a:r>
              <a:rPr lang="en-US" dirty="0" smtClean="0">
                <a:sym typeface="Wingdings"/>
              </a:rPr>
              <a:t> car is very old.</a:t>
            </a:r>
          </a:p>
          <a:p>
            <a:pPr marL="0" indent="0">
              <a:buNone/>
            </a:pPr>
            <a:r>
              <a:rPr lang="en-US" dirty="0" smtClean="0">
                <a:sym typeface="Wingdings"/>
              </a:rPr>
              <a:t>E.g.  Thomas</a:t>
            </a:r>
            <a:r>
              <a:rPr lang="en-US" b="1" dirty="0" smtClean="0">
                <a:solidFill>
                  <a:srgbClr val="FF0000"/>
                </a:solidFill>
                <a:sym typeface="Wingdings"/>
              </a:rPr>
              <a:t>’s</a:t>
            </a:r>
            <a:r>
              <a:rPr lang="en-US" dirty="0" smtClean="0">
                <a:sym typeface="Wingdings"/>
              </a:rPr>
              <a:t> brother is only 3 years old.</a:t>
            </a:r>
          </a:p>
          <a:p>
            <a:pPr marL="0" indent="0">
              <a:buNone/>
            </a:pPr>
            <a:r>
              <a:rPr lang="en-US" dirty="0">
                <a:sym typeface="Wingdings"/>
              </a:rPr>
              <a:t> </a:t>
            </a:r>
            <a:r>
              <a:rPr lang="en-US" dirty="0" smtClean="0">
                <a:sym typeface="Wingdings"/>
              </a:rPr>
              <a:t>       James</a:t>
            </a:r>
            <a:r>
              <a:rPr lang="en-US" b="1" dirty="0" smtClean="0">
                <a:solidFill>
                  <a:srgbClr val="FF0000"/>
                </a:solidFill>
                <a:sym typeface="Wingdings"/>
              </a:rPr>
              <a:t>’s</a:t>
            </a:r>
            <a:r>
              <a:rPr lang="en-US" b="1" dirty="0" smtClean="0">
                <a:sym typeface="Wingdings"/>
              </a:rPr>
              <a:t> </a:t>
            </a:r>
            <a:r>
              <a:rPr lang="en-US" dirty="0" smtClean="0">
                <a:sym typeface="Wingdings"/>
              </a:rPr>
              <a:t>family are moving to Portugal.</a:t>
            </a:r>
          </a:p>
          <a:p>
            <a:pPr marL="0" indent="0">
              <a:buNone/>
            </a:pPr>
            <a:endParaRPr lang="en-US" b="1" dirty="0">
              <a:sym typeface="Wingdings"/>
            </a:endParaRPr>
          </a:p>
          <a:p>
            <a:pPr marL="0" indent="0">
              <a:buNone/>
            </a:pPr>
            <a:r>
              <a:rPr lang="en-US" dirty="0" smtClean="0">
                <a:sym typeface="Wingdings"/>
              </a:rPr>
              <a:t>NOTICE that we still put </a:t>
            </a:r>
            <a:r>
              <a:rPr lang="en-US" b="1" dirty="0" smtClean="0">
                <a:solidFill>
                  <a:srgbClr val="FF0000"/>
                </a:solidFill>
                <a:sym typeface="Wingdings"/>
              </a:rPr>
              <a:t>‘s</a:t>
            </a:r>
            <a:r>
              <a:rPr lang="en-US" dirty="0" smtClean="0">
                <a:sym typeface="Wingdings"/>
              </a:rPr>
              <a:t> onto the end of a </a:t>
            </a:r>
            <a:r>
              <a:rPr lang="en-US" b="1" dirty="0" smtClean="0">
                <a:sym typeface="Wingdings"/>
              </a:rPr>
              <a:t>SINGULAR</a:t>
            </a:r>
            <a:r>
              <a:rPr lang="en-US" dirty="0" smtClean="0">
                <a:sym typeface="Wingdings"/>
              </a:rPr>
              <a:t> noun that ends in s, like </a:t>
            </a:r>
            <a:r>
              <a:rPr lang="en-US" b="1" dirty="0" smtClean="0">
                <a:sym typeface="Wingdings"/>
              </a:rPr>
              <a:t>James</a:t>
            </a:r>
            <a:r>
              <a:rPr lang="en-US" b="1" dirty="0" smtClean="0">
                <a:solidFill>
                  <a:srgbClr val="FF0000"/>
                </a:solidFill>
                <a:sym typeface="Wingdings"/>
              </a:rPr>
              <a:t>’s</a:t>
            </a:r>
            <a:r>
              <a:rPr lang="en-US" dirty="0" smtClean="0">
                <a:sym typeface="Wingdings"/>
              </a:rPr>
              <a:t> and </a:t>
            </a:r>
            <a:r>
              <a:rPr lang="en-US" b="1" dirty="0" smtClean="0">
                <a:sym typeface="Wingdings"/>
              </a:rPr>
              <a:t>Thomas</a:t>
            </a:r>
            <a:r>
              <a:rPr lang="en-US" b="1" dirty="0" smtClean="0">
                <a:solidFill>
                  <a:srgbClr val="FF0000"/>
                </a:solidFill>
                <a:sym typeface="Wingdings"/>
              </a:rPr>
              <a:t>’s</a:t>
            </a:r>
            <a:r>
              <a:rPr lang="en-US" b="1" dirty="0" smtClean="0">
                <a:sym typeface="Wingdings"/>
              </a:rPr>
              <a:t>.</a:t>
            </a:r>
            <a:endParaRPr lang="en-US" b="1" dirty="0">
              <a:sym typeface="Wingdings"/>
            </a:endParaRPr>
          </a:p>
          <a:p>
            <a:pPr marL="0" indent="0">
              <a:buNone/>
            </a:pPr>
            <a:endParaRPr lang="en-US" dirty="0">
              <a:sym typeface="Wingdings"/>
            </a:endParaRPr>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37707179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Apostrophes- possession</a:t>
            </a:r>
            <a:endParaRPr lang="en-US" dirty="0"/>
          </a:p>
        </p:txBody>
      </p:sp>
      <p:sp>
        <p:nvSpPr>
          <p:cNvPr id="3" name="Content Placeholder 2"/>
          <p:cNvSpPr>
            <a:spLocks noGrp="1"/>
          </p:cNvSpPr>
          <p:nvPr>
            <p:ph idx="1"/>
          </p:nvPr>
        </p:nvSpPr>
        <p:spPr>
          <a:xfrm>
            <a:off x="863600" y="1511301"/>
            <a:ext cx="11239500" cy="4864099"/>
          </a:xfrm>
        </p:spPr>
        <p:txBody>
          <a:bodyPr>
            <a:normAutofit lnSpcReduction="10000"/>
          </a:bodyPr>
          <a:lstStyle/>
          <a:p>
            <a:pPr marL="0" indent="0">
              <a:buNone/>
            </a:pPr>
            <a:r>
              <a:rPr lang="en-US" dirty="0" smtClean="0">
                <a:sym typeface="Wingdings"/>
              </a:rPr>
              <a:t>Plural:</a:t>
            </a:r>
          </a:p>
          <a:p>
            <a:pPr marL="0" indent="0">
              <a:buNone/>
            </a:pPr>
            <a:r>
              <a:rPr lang="en-US" dirty="0" smtClean="0">
                <a:sym typeface="Wingdings"/>
              </a:rPr>
              <a:t>The possessive of a PLURAL noun is formed by adding </a:t>
            </a:r>
            <a:r>
              <a:rPr lang="en-US" b="1" dirty="0" smtClean="0">
                <a:solidFill>
                  <a:srgbClr val="FF0000"/>
                </a:solidFill>
                <a:sym typeface="Wingdings"/>
              </a:rPr>
              <a:t>‘</a:t>
            </a:r>
            <a:r>
              <a:rPr lang="en-US" b="1" dirty="0" smtClean="0">
                <a:sym typeface="Wingdings"/>
              </a:rPr>
              <a:t> </a:t>
            </a:r>
            <a:r>
              <a:rPr lang="en-US" dirty="0" smtClean="0">
                <a:sym typeface="Wingdings"/>
              </a:rPr>
              <a:t>onto the end of a noun already ending in s:</a:t>
            </a:r>
          </a:p>
          <a:p>
            <a:pPr marL="0" indent="0">
              <a:buNone/>
            </a:pPr>
            <a:r>
              <a:rPr lang="en-US" dirty="0" smtClean="0">
                <a:sym typeface="Wingdings"/>
              </a:rPr>
              <a:t>E.g.  The twins</a:t>
            </a:r>
            <a:r>
              <a:rPr lang="en-US" b="1" dirty="0" smtClean="0">
                <a:solidFill>
                  <a:srgbClr val="FF0000"/>
                </a:solidFill>
                <a:sym typeface="Wingdings"/>
              </a:rPr>
              <a:t>’</a:t>
            </a:r>
            <a:r>
              <a:rPr lang="en-US" dirty="0" smtClean="0">
                <a:sym typeface="Wingdings"/>
              </a:rPr>
              <a:t> parents.</a:t>
            </a:r>
          </a:p>
          <a:p>
            <a:pPr marL="0" indent="0">
              <a:buNone/>
            </a:pPr>
            <a:r>
              <a:rPr lang="en-US" dirty="0">
                <a:sym typeface="Wingdings"/>
              </a:rPr>
              <a:t> </a:t>
            </a:r>
            <a:r>
              <a:rPr lang="en-US" dirty="0" smtClean="0">
                <a:sym typeface="Wingdings"/>
              </a:rPr>
              <a:t>       The boys</a:t>
            </a:r>
            <a:r>
              <a:rPr lang="en-US" b="1" dirty="0" smtClean="0">
                <a:solidFill>
                  <a:srgbClr val="FF0000"/>
                </a:solidFill>
                <a:sym typeface="Wingdings"/>
              </a:rPr>
              <a:t>’</a:t>
            </a:r>
            <a:r>
              <a:rPr lang="en-US" dirty="0" smtClean="0">
                <a:sym typeface="Wingdings"/>
              </a:rPr>
              <a:t> baseball team.</a:t>
            </a:r>
          </a:p>
          <a:p>
            <a:pPr marL="0" indent="0">
              <a:buNone/>
            </a:pPr>
            <a:r>
              <a:rPr lang="en-US" b="1" dirty="0" smtClean="0">
                <a:sym typeface="Wingdings"/>
              </a:rPr>
              <a:t>        </a:t>
            </a:r>
          </a:p>
          <a:p>
            <a:pPr marL="0" indent="0">
              <a:buNone/>
            </a:pPr>
            <a:r>
              <a:rPr lang="en-US" dirty="0" smtClean="0">
                <a:sym typeface="Wingdings"/>
              </a:rPr>
              <a:t>When the PLURAL noun doesn’t end in an s, we put </a:t>
            </a:r>
            <a:r>
              <a:rPr lang="en-US" b="1" dirty="0" smtClean="0">
                <a:solidFill>
                  <a:srgbClr val="FF0000"/>
                </a:solidFill>
                <a:sym typeface="Wingdings"/>
              </a:rPr>
              <a:t>‘s</a:t>
            </a:r>
            <a:r>
              <a:rPr lang="en-US" b="1" dirty="0" smtClean="0">
                <a:sym typeface="Wingdings"/>
              </a:rPr>
              <a:t>.</a:t>
            </a:r>
          </a:p>
          <a:p>
            <a:pPr marL="0" indent="0">
              <a:buNone/>
            </a:pPr>
            <a:r>
              <a:rPr lang="en-US" dirty="0" smtClean="0">
                <a:sym typeface="Wingdings"/>
              </a:rPr>
              <a:t>E.g. The children</a:t>
            </a:r>
            <a:r>
              <a:rPr lang="en-US" b="1" dirty="0" smtClean="0">
                <a:solidFill>
                  <a:srgbClr val="FF0000"/>
                </a:solidFill>
                <a:sym typeface="Wingdings"/>
              </a:rPr>
              <a:t>’s</a:t>
            </a:r>
            <a:r>
              <a:rPr lang="en-US" b="1" dirty="0" smtClean="0">
                <a:sym typeface="Wingdings"/>
              </a:rPr>
              <a:t> </a:t>
            </a:r>
            <a:r>
              <a:rPr lang="en-US" dirty="0" smtClean="0">
                <a:sym typeface="Wingdings"/>
              </a:rPr>
              <a:t>school.</a:t>
            </a:r>
          </a:p>
          <a:p>
            <a:pPr marL="0" indent="0">
              <a:buNone/>
            </a:pPr>
            <a:r>
              <a:rPr lang="en-US" b="1" dirty="0">
                <a:sym typeface="Wingdings"/>
              </a:rPr>
              <a:t> </a:t>
            </a:r>
            <a:r>
              <a:rPr lang="en-US" b="1" dirty="0" smtClean="0">
                <a:sym typeface="Wingdings"/>
              </a:rPr>
              <a:t>      </a:t>
            </a:r>
            <a:r>
              <a:rPr lang="en-US" dirty="0" smtClean="0">
                <a:sym typeface="Wingdings"/>
              </a:rPr>
              <a:t>The women</a:t>
            </a:r>
            <a:r>
              <a:rPr lang="en-US" b="1" dirty="0" smtClean="0">
                <a:solidFill>
                  <a:srgbClr val="FF0000"/>
                </a:solidFill>
                <a:sym typeface="Wingdings"/>
              </a:rPr>
              <a:t>’s</a:t>
            </a:r>
            <a:r>
              <a:rPr lang="en-US" dirty="0" smtClean="0">
                <a:sym typeface="Wingdings"/>
              </a:rPr>
              <a:t> club.</a:t>
            </a:r>
          </a:p>
          <a:p>
            <a:pPr marL="0" indent="0">
              <a:buNone/>
            </a:pPr>
            <a:r>
              <a:rPr lang="en-US" b="1" dirty="0" smtClean="0">
                <a:sym typeface="Wingdings"/>
              </a:rPr>
              <a:t>       </a:t>
            </a:r>
          </a:p>
          <a:p>
            <a:pPr marL="0" indent="0">
              <a:buNone/>
            </a:pPr>
            <a:r>
              <a:rPr lang="en-US" dirty="0" smtClean="0">
                <a:sym typeface="Wingdings"/>
              </a:rPr>
              <a:t>So with </a:t>
            </a:r>
            <a:r>
              <a:rPr lang="en-US" b="1" dirty="0" smtClean="0">
                <a:sym typeface="Wingdings"/>
              </a:rPr>
              <a:t>PLURAL</a:t>
            </a:r>
            <a:r>
              <a:rPr lang="en-US" dirty="0" smtClean="0">
                <a:sym typeface="Wingdings"/>
              </a:rPr>
              <a:t> nouns:</a:t>
            </a:r>
          </a:p>
          <a:p>
            <a:pPr marL="0" indent="0">
              <a:buNone/>
            </a:pPr>
            <a:r>
              <a:rPr lang="en-US" dirty="0" smtClean="0">
                <a:sym typeface="Wingdings"/>
              </a:rPr>
              <a:t> If the noun </a:t>
            </a:r>
            <a:r>
              <a:rPr lang="en-US" b="1" dirty="0" smtClean="0">
                <a:sym typeface="Wingdings"/>
              </a:rPr>
              <a:t>ends in an s </a:t>
            </a:r>
            <a:r>
              <a:rPr lang="en-US" dirty="0" smtClean="0">
                <a:sym typeface="Wingdings"/>
              </a:rPr>
              <a:t> add an </a:t>
            </a:r>
            <a:r>
              <a:rPr lang="en-US" b="1" dirty="0" smtClean="0">
                <a:sym typeface="Wingdings"/>
              </a:rPr>
              <a:t>apostrophe</a:t>
            </a:r>
            <a:r>
              <a:rPr lang="en-US" dirty="0" smtClean="0">
                <a:sym typeface="Wingdings"/>
              </a:rPr>
              <a:t> (</a:t>
            </a:r>
            <a:r>
              <a:rPr lang="en-US" b="1" dirty="0" smtClean="0">
                <a:solidFill>
                  <a:srgbClr val="FF0000"/>
                </a:solidFill>
                <a:sym typeface="Wingdings"/>
              </a:rPr>
              <a:t>‘</a:t>
            </a:r>
            <a:r>
              <a:rPr lang="en-US" dirty="0" smtClean="0">
                <a:sym typeface="Wingdings"/>
              </a:rPr>
              <a:t>) to make it possessive, e.g. </a:t>
            </a:r>
            <a:r>
              <a:rPr lang="en-US" b="1" dirty="0" smtClean="0">
                <a:sym typeface="Wingdings"/>
              </a:rPr>
              <a:t>girls</a:t>
            </a:r>
            <a:r>
              <a:rPr lang="en-US" b="1" dirty="0" smtClean="0">
                <a:solidFill>
                  <a:srgbClr val="FF0000"/>
                </a:solidFill>
                <a:sym typeface="Wingdings"/>
              </a:rPr>
              <a:t>’</a:t>
            </a:r>
            <a:r>
              <a:rPr lang="en-US" dirty="0" smtClean="0">
                <a:sym typeface="Wingdings"/>
              </a:rPr>
              <a:t>.</a:t>
            </a:r>
          </a:p>
          <a:p>
            <a:pPr marL="0" indent="0">
              <a:buNone/>
            </a:pPr>
            <a:r>
              <a:rPr lang="en-US" dirty="0" smtClean="0">
                <a:sym typeface="Wingdings"/>
              </a:rPr>
              <a:t> If the noun </a:t>
            </a:r>
            <a:r>
              <a:rPr lang="en-US" b="1" dirty="0" smtClean="0">
                <a:sym typeface="Wingdings"/>
              </a:rPr>
              <a:t>doesn’t end in an </a:t>
            </a:r>
            <a:r>
              <a:rPr lang="en-US" dirty="0" smtClean="0">
                <a:sym typeface="Wingdings"/>
              </a:rPr>
              <a:t>s  add</a:t>
            </a:r>
            <a:r>
              <a:rPr lang="en-US" b="1" dirty="0" smtClean="0">
                <a:sym typeface="Wingdings"/>
              </a:rPr>
              <a:t> </a:t>
            </a:r>
            <a:r>
              <a:rPr lang="en-US" b="1" dirty="0" smtClean="0">
                <a:solidFill>
                  <a:srgbClr val="FF0000"/>
                </a:solidFill>
                <a:sym typeface="Wingdings"/>
              </a:rPr>
              <a:t>‘s</a:t>
            </a:r>
            <a:r>
              <a:rPr lang="en-US" b="1" dirty="0" smtClean="0">
                <a:sym typeface="Wingdings"/>
              </a:rPr>
              <a:t> </a:t>
            </a:r>
            <a:r>
              <a:rPr lang="en-US" dirty="0" smtClean="0">
                <a:sym typeface="Wingdings"/>
              </a:rPr>
              <a:t>to make it possessive,</a:t>
            </a:r>
            <a:r>
              <a:rPr lang="en-US" dirty="0">
                <a:sym typeface="Wingdings"/>
              </a:rPr>
              <a:t> </a:t>
            </a:r>
            <a:r>
              <a:rPr lang="en-US" dirty="0" smtClean="0">
                <a:sym typeface="Wingdings"/>
              </a:rPr>
              <a:t>e.g. </a:t>
            </a:r>
            <a:r>
              <a:rPr lang="en-US" b="1" dirty="0" smtClean="0">
                <a:sym typeface="Wingdings"/>
              </a:rPr>
              <a:t>children</a:t>
            </a:r>
            <a:r>
              <a:rPr lang="en-US" b="1" dirty="0" smtClean="0">
                <a:solidFill>
                  <a:srgbClr val="FF0000"/>
                </a:solidFill>
                <a:sym typeface="Wingdings"/>
              </a:rPr>
              <a:t>’s</a:t>
            </a:r>
            <a:r>
              <a:rPr lang="en-US" dirty="0" smtClean="0">
                <a:sym typeface="Wingdings"/>
              </a:rPr>
              <a:t>.</a:t>
            </a:r>
            <a:endParaRPr lang="en-US" dirty="0">
              <a:sym typeface="Wingdings"/>
            </a:endParaRPr>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12639421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Remember</a:t>
            </a:r>
            <a:endParaRPr lang="en-US" dirty="0"/>
          </a:p>
        </p:txBody>
      </p:sp>
      <p:sp>
        <p:nvSpPr>
          <p:cNvPr id="3" name="Content Placeholder 2"/>
          <p:cNvSpPr>
            <a:spLocks noGrp="1"/>
          </p:cNvSpPr>
          <p:nvPr>
            <p:ph idx="1"/>
          </p:nvPr>
        </p:nvSpPr>
        <p:spPr>
          <a:xfrm>
            <a:off x="1251678" y="2286001"/>
            <a:ext cx="10178322" cy="4343399"/>
          </a:xfrm>
        </p:spPr>
        <p:txBody>
          <a:bodyPr>
            <a:normAutofit/>
          </a:bodyPr>
          <a:lstStyle/>
          <a:p>
            <a:pPr marL="0" indent="0">
              <a:buNone/>
            </a:pPr>
            <a:r>
              <a:rPr lang="en-US" sz="2800" dirty="0" smtClean="0"/>
              <a:t>When writing in the 3</a:t>
            </a:r>
            <a:r>
              <a:rPr lang="en-US" sz="2800" baseline="30000" dirty="0" smtClean="0"/>
              <a:t>rd</a:t>
            </a:r>
            <a:r>
              <a:rPr lang="en-US" sz="2800" dirty="0" smtClean="0"/>
              <a:t> person and using the pronoun </a:t>
            </a:r>
            <a:r>
              <a:rPr lang="en-US" sz="2800" b="1" dirty="0" smtClean="0"/>
              <a:t>it,</a:t>
            </a:r>
            <a:r>
              <a:rPr lang="en-US" sz="2800" dirty="0" smtClean="0"/>
              <a:t> we DO NOT use it’s to show possession. We simply write its.</a:t>
            </a:r>
          </a:p>
          <a:p>
            <a:pPr marL="0" indent="0">
              <a:buNone/>
            </a:pPr>
            <a:endParaRPr lang="en-US" sz="2800" b="1" dirty="0"/>
          </a:p>
          <a:p>
            <a:pPr marL="0" indent="0">
              <a:buNone/>
            </a:pPr>
            <a:r>
              <a:rPr lang="en-US" sz="2800" b="1" dirty="0" smtClean="0"/>
              <a:t>E.g. Its ears are large and round.</a:t>
            </a:r>
          </a:p>
          <a:p>
            <a:pPr marL="0" indent="0">
              <a:buNone/>
            </a:pPr>
            <a:r>
              <a:rPr lang="en-US" sz="2800" b="1" dirty="0" smtClean="0"/>
              <a:t>       Its teeth are sharp.</a:t>
            </a:r>
          </a:p>
          <a:p>
            <a:pPr marL="0" indent="0">
              <a:buNone/>
            </a:pPr>
            <a:endParaRPr lang="en-US" sz="2800" b="1" dirty="0"/>
          </a:p>
          <a:p>
            <a:pPr marL="0" indent="0">
              <a:buNone/>
            </a:pPr>
            <a:r>
              <a:rPr lang="en-US" sz="2800" dirty="0" smtClean="0"/>
              <a:t>When written, </a:t>
            </a:r>
            <a:r>
              <a:rPr lang="en-US" sz="2800" b="1" dirty="0" smtClean="0"/>
              <a:t>it’s</a:t>
            </a:r>
            <a:r>
              <a:rPr lang="en-US" sz="2800" dirty="0" smtClean="0"/>
              <a:t> is always the contraction, and not possession.</a:t>
            </a:r>
            <a:endParaRPr lang="en-US" sz="2800" dirty="0"/>
          </a:p>
        </p:txBody>
      </p:sp>
    </p:spTree>
    <p:extLst>
      <p:ext uri="{BB962C8B-B14F-4D97-AF65-F5344CB8AC3E}">
        <p14:creationId xmlns:p14="http://schemas.microsoft.com/office/powerpoint/2010/main" val="17571083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Your turn</a:t>
            </a:r>
            <a:endParaRPr lang="en-US" dirty="0"/>
          </a:p>
        </p:txBody>
      </p:sp>
      <p:sp>
        <p:nvSpPr>
          <p:cNvPr id="3" name="Content Placeholder 2"/>
          <p:cNvSpPr>
            <a:spLocks noGrp="1"/>
          </p:cNvSpPr>
          <p:nvPr>
            <p:ph idx="1"/>
          </p:nvPr>
        </p:nvSpPr>
        <p:spPr>
          <a:xfrm>
            <a:off x="1152525" y="1117601"/>
            <a:ext cx="10178322" cy="934716"/>
          </a:xfrm>
        </p:spPr>
        <p:txBody>
          <a:bodyPr/>
          <a:lstStyle/>
          <a:p>
            <a:pPr marL="0" indent="0">
              <a:buNone/>
            </a:pPr>
            <a:r>
              <a:rPr lang="en-US" sz="3200" dirty="0" smtClean="0"/>
              <a:t>Use apostrophes to turn these into possessives.</a:t>
            </a:r>
          </a:p>
          <a:p>
            <a:pPr marL="0" indent="0">
              <a:buNone/>
            </a:pPr>
            <a:endParaRPr lang="en-US" dirty="0"/>
          </a:p>
          <a:p>
            <a:pPr marL="0" indent="0">
              <a:buNone/>
            </a:pPr>
            <a:endParaRPr lang="en-US" dirty="0"/>
          </a:p>
        </p:txBody>
      </p:sp>
      <p:sp>
        <p:nvSpPr>
          <p:cNvPr id="4" name="Rectangle 4"/>
          <p:cNvSpPr txBox="1">
            <a:spLocks noRot="1" noChangeArrowheads="1"/>
          </p:cNvSpPr>
          <p:nvPr/>
        </p:nvSpPr>
        <p:spPr>
          <a:xfrm>
            <a:off x="1152525" y="2344417"/>
            <a:ext cx="4194175" cy="4422775"/>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nSpc>
                <a:spcPct val="90000"/>
              </a:lnSpc>
              <a:buFont typeface="Wingdings" charset="0"/>
              <a:buNone/>
            </a:pPr>
            <a:r>
              <a:rPr lang="en-GB" sz="2400" dirty="0" err="1" smtClean="0"/>
              <a:t>Janes</a:t>
            </a:r>
            <a:r>
              <a:rPr lang="en-GB" sz="2400" dirty="0" smtClean="0"/>
              <a:t> shoes</a:t>
            </a:r>
          </a:p>
          <a:p>
            <a:pPr>
              <a:lnSpc>
                <a:spcPct val="90000"/>
              </a:lnSpc>
              <a:buFont typeface="Wingdings" charset="0"/>
              <a:buNone/>
            </a:pPr>
            <a:endParaRPr lang="en-GB" sz="2400" dirty="0"/>
          </a:p>
          <a:p>
            <a:pPr>
              <a:lnSpc>
                <a:spcPct val="90000"/>
              </a:lnSpc>
              <a:buFont typeface="Wingdings" charset="0"/>
              <a:buNone/>
            </a:pPr>
            <a:r>
              <a:rPr lang="en-GB" sz="2400" dirty="0" smtClean="0"/>
              <a:t>James dad</a:t>
            </a:r>
          </a:p>
          <a:p>
            <a:pPr>
              <a:lnSpc>
                <a:spcPct val="90000"/>
              </a:lnSpc>
              <a:buFont typeface="Wingdings" charset="0"/>
              <a:buNone/>
            </a:pPr>
            <a:endParaRPr lang="en-GB" sz="2400" dirty="0" smtClean="0"/>
          </a:p>
          <a:p>
            <a:pPr>
              <a:lnSpc>
                <a:spcPct val="90000"/>
              </a:lnSpc>
              <a:buFont typeface="Wingdings" charset="0"/>
              <a:buNone/>
            </a:pPr>
            <a:r>
              <a:rPr lang="en-GB" sz="2400" dirty="0" smtClean="0"/>
              <a:t>Nicks new car</a:t>
            </a:r>
          </a:p>
          <a:p>
            <a:pPr>
              <a:lnSpc>
                <a:spcPct val="90000"/>
              </a:lnSpc>
              <a:buFont typeface="Wingdings" charset="0"/>
              <a:buNone/>
            </a:pPr>
            <a:endParaRPr lang="en-GB" sz="2400" dirty="0" smtClean="0"/>
          </a:p>
          <a:p>
            <a:pPr>
              <a:lnSpc>
                <a:spcPct val="90000"/>
              </a:lnSpc>
              <a:buFont typeface="Wingdings" charset="0"/>
              <a:buNone/>
            </a:pPr>
            <a:r>
              <a:rPr lang="en-GB" sz="2400" dirty="0" smtClean="0"/>
              <a:t>The cats whiskers (one cat)</a:t>
            </a:r>
          </a:p>
          <a:p>
            <a:pPr>
              <a:lnSpc>
                <a:spcPct val="90000"/>
              </a:lnSpc>
              <a:buFont typeface="Wingdings" charset="0"/>
              <a:buNone/>
            </a:pPr>
            <a:endParaRPr lang="en-GB" sz="2400" dirty="0" smtClean="0"/>
          </a:p>
          <a:p>
            <a:pPr>
              <a:lnSpc>
                <a:spcPct val="90000"/>
              </a:lnSpc>
              <a:buFont typeface="Wingdings" charset="0"/>
              <a:buNone/>
            </a:pPr>
            <a:r>
              <a:rPr lang="en-GB" sz="2400" dirty="0" smtClean="0"/>
              <a:t>The horses stables (6 horses)</a:t>
            </a:r>
          </a:p>
          <a:p>
            <a:pPr>
              <a:lnSpc>
                <a:spcPct val="90000"/>
              </a:lnSpc>
              <a:buFont typeface="Wingdings" charset="0"/>
              <a:buNone/>
            </a:pPr>
            <a:endParaRPr lang="en-GB" sz="2400" dirty="0" smtClean="0"/>
          </a:p>
          <a:p>
            <a:pPr>
              <a:lnSpc>
                <a:spcPct val="90000"/>
              </a:lnSpc>
              <a:buFont typeface="Wingdings" charset="0"/>
              <a:buNone/>
            </a:pPr>
            <a:r>
              <a:rPr lang="en-GB" sz="2400" dirty="0" smtClean="0"/>
              <a:t>The raiders boat (lots of raiders)</a:t>
            </a:r>
            <a:endParaRPr lang="en-GB" sz="2400" dirty="0"/>
          </a:p>
        </p:txBody>
      </p:sp>
      <p:sp>
        <p:nvSpPr>
          <p:cNvPr id="6" name="Rectangle 5"/>
          <p:cNvSpPr txBox="1">
            <a:spLocks noRot="1" noChangeArrowheads="1"/>
          </p:cNvSpPr>
          <p:nvPr/>
        </p:nvSpPr>
        <p:spPr>
          <a:xfrm>
            <a:off x="7136672" y="2179317"/>
            <a:ext cx="4194175" cy="4422775"/>
          </a:xfrm>
          <a:prstGeom prst="rect">
            <a:avLst/>
          </a:prstGeom>
        </p:spPr>
        <p:txBody>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nSpc>
                <a:spcPct val="90000"/>
              </a:lnSpc>
              <a:buFont typeface="Wingdings" charset="0"/>
              <a:buNone/>
            </a:pPr>
            <a:r>
              <a:rPr lang="en-GB" sz="2400" dirty="0" smtClean="0"/>
              <a:t>Jane</a:t>
            </a:r>
            <a:r>
              <a:rPr lang="ja-JP" altLang="en-GB" sz="2400" dirty="0" smtClean="0">
                <a:latin typeface="Arial"/>
              </a:rPr>
              <a:t>’</a:t>
            </a:r>
            <a:r>
              <a:rPr lang="en-GB" sz="2400" dirty="0" smtClean="0"/>
              <a:t>s shoes</a:t>
            </a:r>
          </a:p>
          <a:p>
            <a:pPr>
              <a:lnSpc>
                <a:spcPct val="90000"/>
              </a:lnSpc>
              <a:buFont typeface="Wingdings" charset="0"/>
              <a:buNone/>
            </a:pPr>
            <a:endParaRPr lang="en-GB" sz="2400" dirty="0"/>
          </a:p>
          <a:p>
            <a:pPr>
              <a:lnSpc>
                <a:spcPct val="90000"/>
              </a:lnSpc>
              <a:buFont typeface="Wingdings" charset="0"/>
              <a:buNone/>
            </a:pPr>
            <a:r>
              <a:rPr lang="en-GB" sz="2400" dirty="0" smtClean="0"/>
              <a:t>James’s dad</a:t>
            </a:r>
          </a:p>
          <a:p>
            <a:pPr>
              <a:lnSpc>
                <a:spcPct val="90000"/>
              </a:lnSpc>
              <a:buFont typeface="Wingdings" charset="0"/>
              <a:buNone/>
            </a:pPr>
            <a:endParaRPr lang="en-GB" sz="2400" dirty="0" smtClean="0"/>
          </a:p>
          <a:p>
            <a:pPr>
              <a:lnSpc>
                <a:spcPct val="90000"/>
              </a:lnSpc>
              <a:buFont typeface="Wingdings" charset="0"/>
              <a:buNone/>
            </a:pPr>
            <a:r>
              <a:rPr lang="en-GB" sz="2400" dirty="0" smtClean="0"/>
              <a:t>Nick</a:t>
            </a:r>
            <a:r>
              <a:rPr lang="ja-JP" altLang="en-GB" sz="2400" dirty="0" smtClean="0">
                <a:latin typeface="Arial"/>
              </a:rPr>
              <a:t>’</a:t>
            </a:r>
            <a:r>
              <a:rPr lang="en-GB" sz="2400" dirty="0" smtClean="0"/>
              <a:t>s new car</a:t>
            </a:r>
          </a:p>
          <a:p>
            <a:pPr>
              <a:lnSpc>
                <a:spcPct val="90000"/>
              </a:lnSpc>
              <a:buFont typeface="Wingdings" charset="0"/>
              <a:buNone/>
            </a:pPr>
            <a:endParaRPr lang="en-GB" sz="2400" dirty="0" smtClean="0"/>
          </a:p>
          <a:p>
            <a:pPr>
              <a:lnSpc>
                <a:spcPct val="90000"/>
              </a:lnSpc>
              <a:buFont typeface="Wingdings" charset="0"/>
              <a:buNone/>
            </a:pPr>
            <a:r>
              <a:rPr lang="en-GB" sz="2400" dirty="0" smtClean="0"/>
              <a:t>The cat</a:t>
            </a:r>
            <a:r>
              <a:rPr lang="ja-JP" altLang="en-GB" sz="2400" dirty="0" smtClean="0">
                <a:latin typeface="Arial"/>
              </a:rPr>
              <a:t>’</a:t>
            </a:r>
            <a:r>
              <a:rPr lang="en-GB" sz="2400" dirty="0" smtClean="0"/>
              <a:t>s whiskers</a:t>
            </a:r>
          </a:p>
          <a:p>
            <a:pPr>
              <a:lnSpc>
                <a:spcPct val="90000"/>
              </a:lnSpc>
              <a:buFont typeface="Wingdings" charset="0"/>
              <a:buNone/>
            </a:pPr>
            <a:endParaRPr lang="en-GB" sz="2400" dirty="0" smtClean="0"/>
          </a:p>
          <a:p>
            <a:pPr>
              <a:lnSpc>
                <a:spcPct val="90000"/>
              </a:lnSpc>
              <a:buFont typeface="Wingdings" charset="0"/>
              <a:buNone/>
            </a:pPr>
            <a:r>
              <a:rPr lang="en-GB" sz="2400" dirty="0" smtClean="0"/>
              <a:t>The horses</a:t>
            </a:r>
            <a:r>
              <a:rPr lang="ja-JP" altLang="en-GB" sz="2400" dirty="0" smtClean="0">
                <a:latin typeface="Arial"/>
              </a:rPr>
              <a:t>’</a:t>
            </a:r>
            <a:r>
              <a:rPr lang="en-GB" sz="2400" dirty="0" smtClean="0"/>
              <a:t> stables</a:t>
            </a:r>
          </a:p>
          <a:p>
            <a:pPr>
              <a:lnSpc>
                <a:spcPct val="90000"/>
              </a:lnSpc>
              <a:buFont typeface="Wingdings" charset="0"/>
              <a:buNone/>
            </a:pPr>
            <a:endParaRPr lang="en-GB" sz="2400" dirty="0" smtClean="0"/>
          </a:p>
          <a:p>
            <a:pPr>
              <a:lnSpc>
                <a:spcPct val="90000"/>
              </a:lnSpc>
              <a:buFont typeface="Wingdings" charset="0"/>
              <a:buNone/>
            </a:pPr>
            <a:r>
              <a:rPr lang="en-GB" sz="2400" dirty="0" smtClean="0"/>
              <a:t>The raiders</a:t>
            </a:r>
            <a:r>
              <a:rPr lang="ja-JP" altLang="en-GB" sz="2400" dirty="0" smtClean="0">
                <a:latin typeface="Arial"/>
              </a:rPr>
              <a:t>’</a:t>
            </a:r>
            <a:r>
              <a:rPr lang="en-GB" sz="2400" dirty="0" smtClean="0"/>
              <a:t> boat</a:t>
            </a:r>
            <a:endParaRPr lang="en-GB" sz="2400" dirty="0"/>
          </a:p>
        </p:txBody>
      </p:sp>
      <p:sp>
        <p:nvSpPr>
          <p:cNvPr id="7" name="Rectangle 6"/>
          <p:cNvSpPr/>
          <p:nvPr/>
        </p:nvSpPr>
        <p:spPr>
          <a:xfrm>
            <a:off x="7000147" y="2052316"/>
            <a:ext cx="3556728" cy="4714875"/>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397110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Your turn</a:t>
            </a:r>
            <a:endParaRPr lang="en-US" dirty="0"/>
          </a:p>
        </p:txBody>
      </p:sp>
      <p:sp>
        <p:nvSpPr>
          <p:cNvPr id="3" name="Content Placeholder 2"/>
          <p:cNvSpPr>
            <a:spLocks noGrp="1"/>
          </p:cNvSpPr>
          <p:nvPr>
            <p:ph idx="1"/>
          </p:nvPr>
        </p:nvSpPr>
        <p:spPr>
          <a:xfrm>
            <a:off x="1152525" y="1117601"/>
            <a:ext cx="10178322" cy="934716"/>
          </a:xfrm>
        </p:spPr>
        <p:txBody>
          <a:bodyPr/>
          <a:lstStyle/>
          <a:p>
            <a:pPr marL="0" indent="0">
              <a:buNone/>
            </a:pPr>
            <a:r>
              <a:rPr lang="en-US" sz="3200" dirty="0" smtClean="0"/>
              <a:t>Spot the mistakes:</a:t>
            </a:r>
          </a:p>
          <a:p>
            <a:pPr marL="0" indent="0">
              <a:buNone/>
            </a:pPr>
            <a:endParaRPr lang="en-US" dirty="0"/>
          </a:p>
          <a:p>
            <a:pPr marL="0" indent="0">
              <a:buNone/>
            </a:pPr>
            <a:endParaRPr lang="en-US" dirty="0"/>
          </a:p>
        </p:txBody>
      </p:sp>
      <p:sp>
        <p:nvSpPr>
          <p:cNvPr id="8" name="Rectangle 3"/>
          <p:cNvSpPr txBox="1">
            <a:spLocks noRot="1" noChangeArrowheads="1"/>
          </p:cNvSpPr>
          <p:nvPr/>
        </p:nvSpPr>
        <p:spPr>
          <a:xfrm>
            <a:off x="997678" y="2052317"/>
            <a:ext cx="5771422" cy="4422775"/>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nSpc>
                <a:spcPct val="90000"/>
              </a:lnSpc>
              <a:buFont typeface="Wingdings" charset="0"/>
              <a:buNone/>
            </a:pPr>
            <a:r>
              <a:rPr lang="en-GB" dirty="0" smtClean="0">
                <a:latin typeface="Comic Sans MS" charset="0"/>
              </a:rPr>
              <a:t>Fish and chip</a:t>
            </a:r>
            <a:r>
              <a:rPr lang="ja-JP" altLang="en-GB" dirty="0" smtClean="0">
                <a:latin typeface="Arial"/>
              </a:rPr>
              <a:t>’</a:t>
            </a:r>
            <a:r>
              <a:rPr lang="en-GB" dirty="0" smtClean="0">
                <a:latin typeface="Comic Sans MS" charset="0"/>
              </a:rPr>
              <a:t>s</a:t>
            </a:r>
          </a:p>
          <a:p>
            <a:pPr>
              <a:lnSpc>
                <a:spcPct val="90000"/>
              </a:lnSpc>
              <a:buFont typeface="Wingdings" charset="0"/>
              <a:buNone/>
            </a:pPr>
            <a:endParaRPr lang="en-GB" dirty="0" smtClean="0">
              <a:latin typeface="Comic Sans MS" charset="0"/>
            </a:endParaRPr>
          </a:p>
          <a:p>
            <a:pPr>
              <a:lnSpc>
                <a:spcPct val="90000"/>
              </a:lnSpc>
              <a:buFont typeface="Wingdings" charset="0"/>
              <a:buNone/>
            </a:pPr>
            <a:r>
              <a:rPr lang="en-GB" dirty="0" smtClean="0">
                <a:latin typeface="Comic Sans MS" charset="0"/>
              </a:rPr>
              <a:t>The car</a:t>
            </a:r>
            <a:r>
              <a:rPr lang="ja-JP" altLang="en-GB" dirty="0" smtClean="0">
                <a:latin typeface="Arial"/>
              </a:rPr>
              <a:t>’</a:t>
            </a:r>
            <a:r>
              <a:rPr lang="en-GB" dirty="0" smtClean="0">
                <a:latin typeface="Comic Sans MS" charset="0"/>
              </a:rPr>
              <a:t>s were on the road.</a:t>
            </a:r>
          </a:p>
          <a:p>
            <a:pPr>
              <a:lnSpc>
                <a:spcPct val="90000"/>
              </a:lnSpc>
              <a:buFont typeface="Wingdings" charset="0"/>
              <a:buNone/>
            </a:pPr>
            <a:endParaRPr lang="en-GB" dirty="0" smtClean="0">
              <a:latin typeface="Comic Sans MS" charset="0"/>
            </a:endParaRPr>
          </a:p>
          <a:p>
            <a:pPr>
              <a:lnSpc>
                <a:spcPct val="90000"/>
              </a:lnSpc>
              <a:buFont typeface="Wingdings" charset="0"/>
              <a:buNone/>
            </a:pPr>
            <a:r>
              <a:rPr lang="en-GB" dirty="0" smtClean="0">
                <a:latin typeface="Comic Sans MS" charset="0"/>
              </a:rPr>
              <a:t>Half price clothe</a:t>
            </a:r>
            <a:r>
              <a:rPr lang="ja-JP" altLang="en-GB" dirty="0" smtClean="0">
                <a:latin typeface="Arial"/>
              </a:rPr>
              <a:t>’</a:t>
            </a:r>
            <a:r>
              <a:rPr lang="en-GB" dirty="0" smtClean="0">
                <a:latin typeface="Comic Sans MS" charset="0"/>
              </a:rPr>
              <a:t>s</a:t>
            </a:r>
          </a:p>
          <a:p>
            <a:pPr>
              <a:lnSpc>
                <a:spcPct val="90000"/>
              </a:lnSpc>
              <a:buFont typeface="Wingdings" charset="0"/>
              <a:buNone/>
            </a:pPr>
            <a:endParaRPr lang="en-GB" dirty="0" smtClean="0">
              <a:latin typeface="Comic Sans MS" charset="0"/>
            </a:endParaRPr>
          </a:p>
          <a:p>
            <a:pPr>
              <a:lnSpc>
                <a:spcPct val="90000"/>
              </a:lnSpc>
              <a:buFont typeface="Wingdings" charset="0"/>
              <a:buNone/>
            </a:pPr>
            <a:r>
              <a:rPr lang="en-GB" dirty="0" smtClean="0">
                <a:latin typeface="Comic Sans MS" charset="0"/>
              </a:rPr>
              <a:t>I saw a dog with it</a:t>
            </a:r>
            <a:r>
              <a:rPr lang="ja-JP" altLang="en-GB" dirty="0" smtClean="0">
                <a:latin typeface="Arial"/>
              </a:rPr>
              <a:t>’</a:t>
            </a:r>
            <a:r>
              <a:rPr lang="en-GB" dirty="0" smtClean="0">
                <a:latin typeface="Comic Sans MS" charset="0"/>
              </a:rPr>
              <a:t>s bone.</a:t>
            </a:r>
          </a:p>
          <a:p>
            <a:pPr>
              <a:lnSpc>
                <a:spcPct val="90000"/>
              </a:lnSpc>
              <a:buFont typeface="Wingdings" charset="0"/>
              <a:buNone/>
            </a:pPr>
            <a:endParaRPr lang="en-GB" dirty="0" smtClean="0">
              <a:latin typeface="Comic Sans MS" charset="0"/>
            </a:endParaRPr>
          </a:p>
          <a:p>
            <a:pPr>
              <a:lnSpc>
                <a:spcPct val="90000"/>
              </a:lnSpc>
              <a:buFont typeface="Wingdings" charset="0"/>
              <a:buNone/>
            </a:pPr>
            <a:r>
              <a:rPr lang="en-GB" dirty="0" err="1" smtClean="0">
                <a:latin typeface="Comic Sans MS" charset="0"/>
              </a:rPr>
              <a:t>Lucys</a:t>
            </a:r>
            <a:r>
              <a:rPr lang="en-GB" dirty="0" smtClean="0">
                <a:latin typeface="Comic Sans MS" charset="0"/>
              </a:rPr>
              <a:t> book</a:t>
            </a:r>
            <a:r>
              <a:rPr lang="ja-JP" altLang="en-GB" dirty="0" smtClean="0">
                <a:latin typeface="Arial"/>
              </a:rPr>
              <a:t>’</a:t>
            </a:r>
            <a:r>
              <a:rPr lang="en-GB" dirty="0" smtClean="0">
                <a:latin typeface="Comic Sans MS" charset="0"/>
              </a:rPr>
              <a:t>s were on the table.</a:t>
            </a:r>
          </a:p>
          <a:p>
            <a:pPr>
              <a:lnSpc>
                <a:spcPct val="90000"/>
              </a:lnSpc>
              <a:buFont typeface="Wingdings" charset="0"/>
              <a:buNone/>
            </a:pPr>
            <a:endParaRPr lang="en-GB" dirty="0">
              <a:latin typeface="Comic Sans MS" charset="0"/>
            </a:endParaRPr>
          </a:p>
          <a:p>
            <a:pPr>
              <a:lnSpc>
                <a:spcPct val="90000"/>
              </a:lnSpc>
              <a:buFont typeface="Wingdings" charset="0"/>
              <a:buNone/>
            </a:pPr>
            <a:r>
              <a:rPr lang="en-GB" dirty="0" smtClean="0">
                <a:latin typeface="Comic Sans MS" charset="0"/>
              </a:rPr>
              <a:t>The </a:t>
            </a:r>
            <a:r>
              <a:rPr lang="en-GB" dirty="0" err="1" smtClean="0">
                <a:latin typeface="Comic Sans MS" charset="0"/>
              </a:rPr>
              <a:t>girls’s</a:t>
            </a:r>
            <a:r>
              <a:rPr lang="en-GB" dirty="0" smtClean="0">
                <a:latin typeface="Comic Sans MS" charset="0"/>
              </a:rPr>
              <a:t> parents were looking for them.</a:t>
            </a:r>
          </a:p>
          <a:p>
            <a:pPr>
              <a:lnSpc>
                <a:spcPct val="90000"/>
              </a:lnSpc>
              <a:buFont typeface="Wingdings" charset="0"/>
              <a:buNone/>
            </a:pPr>
            <a:endParaRPr lang="en-GB" dirty="0" smtClean="0">
              <a:latin typeface="Comic Sans MS" charset="0"/>
            </a:endParaRPr>
          </a:p>
          <a:p>
            <a:pPr>
              <a:lnSpc>
                <a:spcPct val="90000"/>
              </a:lnSpc>
              <a:buFont typeface="Wingdings" charset="0"/>
              <a:buNone/>
            </a:pPr>
            <a:endParaRPr lang="en-GB" dirty="0">
              <a:latin typeface="Comic Sans MS" charset="0"/>
            </a:endParaRPr>
          </a:p>
        </p:txBody>
      </p:sp>
      <p:sp>
        <p:nvSpPr>
          <p:cNvPr id="9" name="Rectangle 4"/>
          <p:cNvSpPr txBox="1">
            <a:spLocks noRot="1" noChangeArrowheads="1"/>
          </p:cNvSpPr>
          <p:nvPr/>
        </p:nvSpPr>
        <p:spPr>
          <a:xfrm>
            <a:off x="6680200" y="2052317"/>
            <a:ext cx="5511800" cy="3355975"/>
          </a:xfrm>
          <a:prstGeom prst="rect">
            <a:avLst/>
          </a:prstGeom>
        </p:spPr>
        <p:txBody>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pPr>
              <a:lnSpc>
                <a:spcPct val="90000"/>
              </a:lnSpc>
              <a:buFont typeface="Wingdings" charset="0"/>
              <a:buNone/>
            </a:pPr>
            <a:r>
              <a:rPr lang="en-GB" dirty="0" smtClean="0">
                <a:latin typeface="Comic Sans MS" charset="0"/>
              </a:rPr>
              <a:t>Fish and chips </a:t>
            </a:r>
          </a:p>
          <a:p>
            <a:pPr>
              <a:lnSpc>
                <a:spcPct val="90000"/>
              </a:lnSpc>
              <a:buFont typeface="Wingdings" charset="0"/>
              <a:buNone/>
            </a:pPr>
            <a:endParaRPr lang="en-GB" dirty="0" smtClean="0">
              <a:latin typeface="Comic Sans MS" charset="0"/>
            </a:endParaRPr>
          </a:p>
          <a:p>
            <a:pPr>
              <a:lnSpc>
                <a:spcPct val="90000"/>
              </a:lnSpc>
              <a:buFont typeface="Wingdings" charset="0"/>
              <a:buNone/>
            </a:pPr>
            <a:r>
              <a:rPr lang="en-GB" dirty="0" smtClean="0">
                <a:latin typeface="Comic Sans MS" charset="0"/>
              </a:rPr>
              <a:t>The cars were on the road.</a:t>
            </a:r>
          </a:p>
          <a:p>
            <a:pPr>
              <a:lnSpc>
                <a:spcPct val="90000"/>
              </a:lnSpc>
              <a:buFont typeface="Wingdings" charset="0"/>
              <a:buNone/>
            </a:pPr>
            <a:endParaRPr lang="en-GB" dirty="0" smtClean="0">
              <a:latin typeface="Comic Sans MS" charset="0"/>
            </a:endParaRPr>
          </a:p>
          <a:p>
            <a:pPr>
              <a:lnSpc>
                <a:spcPct val="90000"/>
              </a:lnSpc>
              <a:buFont typeface="Wingdings" charset="0"/>
              <a:buNone/>
            </a:pPr>
            <a:r>
              <a:rPr lang="en-GB" dirty="0" smtClean="0">
                <a:latin typeface="Comic Sans MS" charset="0"/>
              </a:rPr>
              <a:t>Half price clothes</a:t>
            </a:r>
          </a:p>
          <a:p>
            <a:pPr>
              <a:lnSpc>
                <a:spcPct val="90000"/>
              </a:lnSpc>
              <a:buFont typeface="Wingdings" charset="0"/>
              <a:buNone/>
            </a:pPr>
            <a:endParaRPr lang="en-GB" dirty="0" smtClean="0">
              <a:latin typeface="Comic Sans MS" charset="0"/>
            </a:endParaRPr>
          </a:p>
          <a:p>
            <a:pPr>
              <a:lnSpc>
                <a:spcPct val="90000"/>
              </a:lnSpc>
              <a:buFont typeface="Wingdings" charset="0"/>
              <a:buNone/>
            </a:pPr>
            <a:r>
              <a:rPr lang="en-GB" dirty="0" smtClean="0">
                <a:latin typeface="Comic Sans MS" charset="0"/>
              </a:rPr>
              <a:t>I saw a dog with its bone.</a:t>
            </a:r>
          </a:p>
          <a:p>
            <a:pPr>
              <a:lnSpc>
                <a:spcPct val="90000"/>
              </a:lnSpc>
              <a:buFont typeface="Wingdings" charset="0"/>
              <a:buNone/>
            </a:pPr>
            <a:endParaRPr lang="en-GB" dirty="0" smtClean="0">
              <a:latin typeface="Comic Sans MS" charset="0"/>
            </a:endParaRPr>
          </a:p>
          <a:p>
            <a:pPr>
              <a:lnSpc>
                <a:spcPct val="90000"/>
              </a:lnSpc>
              <a:buFont typeface="Wingdings" charset="0"/>
              <a:buNone/>
            </a:pPr>
            <a:r>
              <a:rPr lang="en-GB" dirty="0" smtClean="0">
                <a:latin typeface="Comic Sans MS" charset="0"/>
              </a:rPr>
              <a:t>Lucy</a:t>
            </a:r>
            <a:r>
              <a:rPr lang="ja-JP" altLang="en-GB" dirty="0" smtClean="0">
                <a:latin typeface="Arial"/>
              </a:rPr>
              <a:t>’</a:t>
            </a:r>
            <a:r>
              <a:rPr lang="en-GB" dirty="0" smtClean="0">
                <a:latin typeface="Comic Sans MS" charset="0"/>
              </a:rPr>
              <a:t>s books were on the table.</a:t>
            </a:r>
          </a:p>
          <a:p>
            <a:pPr>
              <a:lnSpc>
                <a:spcPct val="90000"/>
              </a:lnSpc>
              <a:buFont typeface="Wingdings" charset="0"/>
              <a:buNone/>
            </a:pPr>
            <a:endParaRPr lang="en-GB" dirty="0">
              <a:latin typeface="Comic Sans MS" charset="0"/>
            </a:endParaRPr>
          </a:p>
          <a:p>
            <a:pPr>
              <a:lnSpc>
                <a:spcPct val="90000"/>
              </a:lnSpc>
              <a:buFont typeface="Wingdings" charset="0"/>
              <a:buNone/>
            </a:pPr>
            <a:r>
              <a:rPr lang="en-GB" dirty="0" smtClean="0">
                <a:latin typeface="Comic Sans MS" charset="0"/>
              </a:rPr>
              <a:t>The girls’ parents were looking for them.</a:t>
            </a:r>
            <a:endParaRPr lang="en-GB" dirty="0">
              <a:latin typeface="Comic Sans MS" charset="0"/>
            </a:endParaRPr>
          </a:p>
        </p:txBody>
      </p:sp>
      <p:sp>
        <p:nvSpPr>
          <p:cNvPr id="5" name="Rectangle 4"/>
          <p:cNvSpPr/>
          <p:nvPr/>
        </p:nvSpPr>
        <p:spPr>
          <a:xfrm>
            <a:off x="6680200" y="1874516"/>
            <a:ext cx="5054600" cy="4196083"/>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46672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biographies</a:t>
            </a:r>
            <a:endParaRPr lang="en-US" dirty="0"/>
          </a:p>
        </p:txBody>
      </p:sp>
      <p:sp>
        <p:nvSpPr>
          <p:cNvPr id="3" name="Subtitle 2"/>
          <p:cNvSpPr>
            <a:spLocks noGrp="1"/>
          </p:cNvSpPr>
          <p:nvPr>
            <p:ph type="subTitle" idx="1"/>
          </p:nvPr>
        </p:nvSpPr>
        <p:spPr/>
        <p:txBody>
          <a:bodyPr/>
          <a:lstStyle/>
          <a:p>
            <a:r>
              <a:rPr lang="en-US" dirty="0" smtClean="0"/>
              <a:t>Wednesday</a:t>
            </a:r>
            <a:endParaRPr lang="en-US" dirty="0"/>
          </a:p>
        </p:txBody>
      </p:sp>
    </p:spTree>
    <p:extLst>
      <p:ext uri="{BB962C8B-B14F-4D97-AF65-F5344CB8AC3E}">
        <p14:creationId xmlns:p14="http://schemas.microsoft.com/office/powerpoint/2010/main" val="106551813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382385"/>
            <a:ext cx="10178322" cy="925715"/>
          </a:xfrm>
        </p:spPr>
        <p:txBody>
          <a:bodyPr/>
          <a:lstStyle/>
          <a:p>
            <a:r>
              <a:rPr lang="en-US" dirty="0" smtClean="0"/>
              <a:t>Content of biographies</a:t>
            </a:r>
            <a:endParaRPr lang="en-US" dirty="0"/>
          </a:p>
        </p:txBody>
      </p:sp>
      <p:sp>
        <p:nvSpPr>
          <p:cNvPr id="3" name="Content Placeholder 2"/>
          <p:cNvSpPr>
            <a:spLocks noGrp="1"/>
          </p:cNvSpPr>
          <p:nvPr>
            <p:ph idx="1"/>
          </p:nvPr>
        </p:nvSpPr>
        <p:spPr>
          <a:xfrm>
            <a:off x="1251678" y="1562101"/>
            <a:ext cx="10178322" cy="5092699"/>
          </a:xfrm>
        </p:spPr>
        <p:txBody>
          <a:bodyPr>
            <a:normAutofit fontScale="55000" lnSpcReduction="20000"/>
          </a:bodyPr>
          <a:lstStyle/>
          <a:p>
            <a:pPr marL="0" indent="0">
              <a:buNone/>
            </a:pPr>
            <a:r>
              <a:rPr lang="en-US" sz="3600" dirty="0" smtClean="0"/>
              <a:t>What information should be included?</a:t>
            </a:r>
          </a:p>
          <a:p>
            <a:pPr marL="0" indent="0">
              <a:buNone/>
            </a:pPr>
            <a:endParaRPr lang="en-US" sz="3600" dirty="0" smtClean="0"/>
          </a:p>
          <a:p>
            <a:pPr>
              <a:buFont typeface="Wingdings" charset="2"/>
              <a:buChar char="u"/>
            </a:pPr>
            <a:r>
              <a:rPr lang="en-US" sz="3600" dirty="0" smtClean="0"/>
              <a:t>Birth and (death) dates.</a:t>
            </a:r>
          </a:p>
          <a:p>
            <a:pPr marL="0" indent="0">
              <a:buNone/>
            </a:pPr>
            <a:endParaRPr lang="en-US" sz="3600" dirty="0" smtClean="0"/>
          </a:p>
          <a:p>
            <a:pPr>
              <a:buFont typeface="Wingdings" charset="2"/>
              <a:buChar char="u"/>
            </a:pPr>
            <a:r>
              <a:rPr lang="en-US" sz="3600" dirty="0" smtClean="0"/>
              <a:t>Details of the person’s early life- family, school.</a:t>
            </a:r>
          </a:p>
          <a:p>
            <a:pPr marL="0" indent="0">
              <a:buNone/>
            </a:pPr>
            <a:endParaRPr lang="en-US" sz="3600" dirty="0" smtClean="0"/>
          </a:p>
          <a:p>
            <a:pPr>
              <a:buFont typeface="Wingdings" charset="2"/>
              <a:buChar char="u"/>
            </a:pPr>
            <a:r>
              <a:rPr lang="en-US" sz="3600" dirty="0" smtClean="0"/>
              <a:t>Details of the person’s career- jobs, successes and failures at work.</a:t>
            </a:r>
          </a:p>
          <a:p>
            <a:pPr marL="0" indent="0">
              <a:buNone/>
            </a:pPr>
            <a:endParaRPr lang="en-US" sz="3600" dirty="0" smtClean="0"/>
          </a:p>
          <a:p>
            <a:pPr>
              <a:buFont typeface="Wingdings" charset="2"/>
              <a:buChar char="u"/>
            </a:pPr>
            <a:r>
              <a:rPr lang="en-US" sz="3600" dirty="0" smtClean="0"/>
              <a:t>Later life and death- how did they die.</a:t>
            </a:r>
          </a:p>
          <a:p>
            <a:pPr>
              <a:buFont typeface="Wingdings" charset="2"/>
              <a:buChar char="u"/>
            </a:pPr>
            <a:endParaRPr lang="en-US" sz="3600" dirty="0"/>
          </a:p>
          <a:p>
            <a:pPr>
              <a:buFont typeface="Wingdings" charset="2"/>
              <a:buChar char="u"/>
            </a:pPr>
            <a:r>
              <a:rPr lang="en-US" sz="3600" dirty="0" smtClean="0"/>
              <a:t>Dates of any important events.</a:t>
            </a:r>
          </a:p>
          <a:p>
            <a:pPr marL="0" indent="0">
              <a:buNone/>
            </a:pPr>
            <a:endParaRPr lang="en-US" sz="3600" dirty="0" smtClean="0"/>
          </a:p>
          <a:p>
            <a:pPr>
              <a:buFont typeface="Wingdings" charset="2"/>
              <a:buChar char="u"/>
            </a:pPr>
            <a:r>
              <a:rPr lang="en-US" sz="3600" dirty="0" smtClean="0"/>
              <a:t>Legacy- what will be the legacy of the person, why will we remember them?</a:t>
            </a:r>
            <a:endParaRPr lang="en-US" sz="3600" dirty="0"/>
          </a:p>
          <a:p>
            <a:pPr>
              <a:buFont typeface="Wingdings" charset="2"/>
              <a:buChar char="u"/>
            </a:pPr>
            <a:endParaRPr lang="en-US" sz="2800" dirty="0" smtClean="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4883903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Your task</a:t>
            </a:r>
            <a:endParaRPr lang="en-US" dirty="0"/>
          </a:p>
        </p:txBody>
      </p:sp>
      <p:sp>
        <p:nvSpPr>
          <p:cNvPr id="3" name="Content Placeholder 2"/>
          <p:cNvSpPr>
            <a:spLocks noGrp="1"/>
          </p:cNvSpPr>
          <p:nvPr>
            <p:ph idx="1"/>
          </p:nvPr>
        </p:nvSpPr>
        <p:spPr>
          <a:xfrm>
            <a:off x="1251678" y="1752601"/>
            <a:ext cx="10178322" cy="4864100"/>
          </a:xfrm>
        </p:spPr>
        <p:txBody>
          <a:bodyPr>
            <a:normAutofit/>
          </a:bodyPr>
          <a:lstStyle/>
          <a:p>
            <a:pPr marL="0" indent="0">
              <a:buNone/>
            </a:pPr>
            <a:r>
              <a:rPr lang="en-US" dirty="0" smtClean="0"/>
              <a:t>Today, read back through Emily </a:t>
            </a:r>
            <a:r>
              <a:rPr lang="en-US" dirty="0" err="1" smtClean="0"/>
              <a:t>Pankhurt</a:t>
            </a:r>
            <a:r>
              <a:rPr lang="en-US" dirty="0" smtClean="0"/>
              <a:t> and Mae Jemison’s biographies.</a:t>
            </a:r>
          </a:p>
          <a:p>
            <a:pPr marL="0" indent="0">
              <a:buNone/>
            </a:pPr>
            <a:endParaRPr lang="en-US" dirty="0"/>
          </a:p>
          <a:p>
            <a:pPr marL="0" indent="0">
              <a:buNone/>
            </a:pPr>
            <a:r>
              <a:rPr lang="en-US" dirty="0" smtClean="0"/>
              <a:t>What other information would you want to know about them?</a:t>
            </a:r>
          </a:p>
          <a:p>
            <a:pPr marL="0" indent="0">
              <a:buNone/>
            </a:pPr>
            <a:endParaRPr lang="en-US" dirty="0"/>
          </a:p>
          <a:p>
            <a:pPr marL="0" indent="0">
              <a:buNone/>
            </a:pPr>
            <a:r>
              <a:rPr lang="en-US" dirty="0" smtClean="0"/>
              <a:t>Write down 10 questions you’d like to find out about them, which could be added to make the biographies more detailed. You can see if you can find the answers to your questions online. Perhaps someone else has written a more detailed biography of these two women!</a:t>
            </a:r>
          </a:p>
          <a:p>
            <a:pPr marL="0" indent="0">
              <a:buNone/>
            </a:pPr>
            <a:endParaRPr lang="en-US" dirty="0"/>
          </a:p>
          <a:p>
            <a:pPr marL="0" indent="0">
              <a:buNone/>
            </a:pPr>
            <a:r>
              <a:rPr lang="en-US" dirty="0" smtClean="0"/>
              <a:t>This will help you when you plan to write a biography, as it gives you a chance to consider what information to research and find out about your chosen person.</a:t>
            </a:r>
          </a:p>
          <a:p>
            <a:pPr marL="0" indent="0">
              <a:buNone/>
            </a:pPr>
            <a:endParaRPr lang="en-US" dirty="0"/>
          </a:p>
          <a:p>
            <a:pPr marL="0" indent="0">
              <a:buNone/>
            </a:pPr>
            <a:r>
              <a:rPr lang="en-US" dirty="0" smtClean="0"/>
              <a:t>Make sure you keep your questions to help you plan a biography tomorrow!</a:t>
            </a:r>
            <a:endParaRPr lang="en-US" dirty="0"/>
          </a:p>
        </p:txBody>
      </p:sp>
    </p:spTree>
    <p:extLst>
      <p:ext uri="{BB962C8B-B14F-4D97-AF65-F5344CB8AC3E}">
        <p14:creationId xmlns:p14="http://schemas.microsoft.com/office/powerpoint/2010/main" val="230136933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biographies</a:t>
            </a:r>
            <a:endParaRPr lang="en-US" dirty="0"/>
          </a:p>
        </p:txBody>
      </p:sp>
      <p:sp>
        <p:nvSpPr>
          <p:cNvPr id="3" name="Subtitle 2"/>
          <p:cNvSpPr>
            <a:spLocks noGrp="1"/>
          </p:cNvSpPr>
          <p:nvPr>
            <p:ph type="subTitle" idx="1"/>
          </p:nvPr>
        </p:nvSpPr>
        <p:spPr/>
        <p:txBody>
          <a:bodyPr/>
          <a:lstStyle/>
          <a:p>
            <a:r>
              <a:rPr lang="en-US" dirty="0" err="1" smtClean="0"/>
              <a:t>thursday</a:t>
            </a:r>
            <a:endParaRPr lang="en-US" dirty="0"/>
          </a:p>
        </p:txBody>
      </p:sp>
    </p:spTree>
    <p:extLst>
      <p:ext uri="{BB962C8B-B14F-4D97-AF65-F5344CB8AC3E}">
        <p14:creationId xmlns:p14="http://schemas.microsoft.com/office/powerpoint/2010/main" val="298286590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 a biography</a:t>
            </a:r>
            <a:endParaRPr lang="en-US" dirty="0"/>
          </a:p>
        </p:txBody>
      </p:sp>
      <p:sp>
        <p:nvSpPr>
          <p:cNvPr id="3" name="Content Placeholder 2"/>
          <p:cNvSpPr>
            <a:spLocks noGrp="1"/>
          </p:cNvSpPr>
          <p:nvPr>
            <p:ph idx="1"/>
          </p:nvPr>
        </p:nvSpPr>
        <p:spPr>
          <a:xfrm>
            <a:off x="1251678" y="1358901"/>
            <a:ext cx="10178322" cy="5079999"/>
          </a:xfrm>
        </p:spPr>
        <p:txBody>
          <a:bodyPr/>
          <a:lstStyle/>
          <a:p>
            <a:pPr>
              <a:buFont typeface="Wingdings" charset="2"/>
              <a:buChar char="u"/>
            </a:pPr>
            <a:r>
              <a:rPr lang="en-US" dirty="0" smtClean="0"/>
              <a:t>Choose someone to write about.</a:t>
            </a:r>
          </a:p>
          <a:p>
            <a:pPr>
              <a:buFont typeface="Wingdings" charset="2"/>
              <a:buChar char="u"/>
            </a:pPr>
            <a:r>
              <a:rPr lang="en-US" dirty="0" smtClean="0"/>
              <a:t>Use yesterday’s questions as well as the planning template to help you research your chosen person.</a:t>
            </a:r>
          </a:p>
          <a:p>
            <a:pPr marL="0" indent="0">
              <a:buNone/>
            </a:pPr>
            <a:endParaRPr lang="en-US" dirty="0"/>
          </a:p>
          <a:p>
            <a:pPr marL="0" indent="0">
              <a:buNone/>
            </a:pPr>
            <a:r>
              <a:rPr lang="en-US" dirty="0" smtClean="0"/>
              <a:t>If you’re not sure who to write about you could pick:</a:t>
            </a:r>
          </a:p>
          <a:p>
            <a:pPr>
              <a:buFont typeface="Wingdings" charset="2"/>
              <a:buChar char="u"/>
            </a:pPr>
            <a:r>
              <a:rPr lang="en-US" dirty="0" smtClean="0"/>
              <a:t>A footballer</a:t>
            </a:r>
          </a:p>
          <a:p>
            <a:pPr>
              <a:buFont typeface="Wingdings" charset="2"/>
              <a:buChar char="u"/>
            </a:pPr>
            <a:r>
              <a:rPr lang="en-US" dirty="0" smtClean="0"/>
              <a:t>A politician</a:t>
            </a:r>
          </a:p>
          <a:p>
            <a:pPr>
              <a:buFont typeface="Wingdings" charset="2"/>
              <a:buChar char="u"/>
            </a:pPr>
            <a:r>
              <a:rPr lang="en-US" dirty="0" smtClean="0"/>
              <a:t>A pop star</a:t>
            </a:r>
          </a:p>
          <a:p>
            <a:pPr>
              <a:buFont typeface="Wingdings" charset="2"/>
              <a:buChar char="u"/>
            </a:pPr>
            <a:r>
              <a:rPr lang="en-US" dirty="0" smtClean="0"/>
              <a:t>An entrepreneur (e.g. Jeff Bezos, Bill Gates)</a:t>
            </a:r>
          </a:p>
          <a:p>
            <a:pPr>
              <a:buFont typeface="Wingdings" charset="2"/>
              <a:buChar char="u"/>
            </a:pPr>
            <a:r>
              <a:rPr lang="en-US" dirty="0" smtClean="0"/>
              <a:t>A scientist (e.g. Marie Curie, Nikola Tesla)</a:t>
            </a:r>
          </a:p>
          <a:p>
            <a:pPr>
              <a:buFont typeface="Wingdings" charset="2"/>
              <a:buChar char="u"/>
            </a:pPr>
            <a:endParaRPr lang="en-US" dirty="0"/>
          </a:p>
          <a:p>
            <a:pPr marL="0" indent="0">
              <a:buNone/>
            </a:pPr>
            <a:r>
              <a:rPr lang="en-US" dirty="0" smtClean="0"/>
              <a:t>It is your choice!</a:t>
            </a:r>
            <a:endParaRPr lang="en-US" dirty="0"/>
          </a:p>
        </p:txBody>
      </p:sp>
    </p:spTree>
    <p:extLst>
      <p:ext uri="{BB962C8B-B14F-4D97-AF65-F5344CB8AC3E}">
        <p14:creationId xmlns:p14="http://schemas.microsoft.com/office/powerpoint/2010/main" val="14261109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 a biography</a:t>
            </a:r>
            <a:endParaRPr lang="en-US" dirty="0"/>
          </a:p>
        </p:txBody>
      </p:sp>
      <p:pic>
        <p:nvPicPr>
          <p:cNvPr id="5" name="Picture 4" descr="Screen Shot 2020-06-13 at 16.53.14.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17700" y="1320800"/>
            <a:ext cx="9042400" cy="5537200"/>
          </a:xfrm>
          <a:prstGeom prst="rect">
            <a:avLst/>
          </a:prstGeom>
        </p:spPr>
      </p:pic>
    </p:spTree>
    <p:extLst>
      <p:ext uri="{BB962C8B-B14F-4D97-AF65-F5344CB8AC3E}">
        <p14:creationId xmlns:p14="http://schemas.microsoft.com/office/powerpoint/2010/main" val="338201783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biographies</a:t>
            </a:r>
            <a:endParaRPr lang="en-US" dirty="0"/>
          </a:p>
        </p:txBody>
      </p:sp>
      <p:sp>
        <p:nvSpPr>
          <p:cNvPr id="3" name="Subtitle 2"/>
          <p:cNvSpPr>
            <a:spLocks noGrp="1"/>
          </p:cNvSpPr>
          <p:nvPr>
            <p:ph type="subTitle" idx="1"/>
          </p:nvPr>
        </p:nvSpPr>
        <p:spPr/>
        <p:txBody>
          <a:bodyPr/>
          <a:lstStyle/>
          <a:p>
            <a:r>
              <a:rPr lang="en-US" dirty="0" err="1" smtClean="0"/>
              <a:t>friday</a:t>
            </a:r>
            <a:endParaRPr lang="en-US" dirty="0"/>
          </a:p>
        </p:txBody>
      </p:sp>
    </p:spTree>
    <p:extLst>
      <p:ext uri="{BB962C8B-B14F-4D97-AF65-F5344CB8AC3E}">
        <p14:creationId xmlns:p14="http://schemas.microsoft.com/office/powerpoint/2010/main" val="33416244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Have a go!</a:t>
            </a:r>
            <a:endParaRPr lang="en-US" dirty="0"/>
          </a:p>
        </p:txBody>
      </p:sp>
      <p:sp>
        <p:nvSpPr>
          <p:cNvPr id="3" name="Content Placeholder 2"/>
          <p:cNvSpPr>
            <a:spLocks noGrp="1"/>
          </p:cNvSpPr>
          <p:nvPr>
            <p:ph idx="1"/>
          </p:nvPr>
        </p:nvSpPr>
        <p:spPr/>
        <p:txBody>
          <a:bodyPr/>
          <a:lstStyle/>
          <a:p>
            <a:pPr marL="0" indent="0">
              <a:buNone/>
            </a:pPr>
            <a:r>
              <a:rPr lang="en-US" dirty="0" smtClean="0"/>
              <a:t>Try writing a biography of the person you researched yesterday.</a:t>
            </a:r>
          </a:p>
          <a:p>
            <a:pPr marL="0" indent="0">
              <a:buNone/>
            </a:pPr>
            <a:endParaRPr lang="en-US" dirty="0"/>
          </a:p>
          <a:p>
            <a:pPr marL="0" indent="0">
              <a:buNone/>
            </a:pPr>
            <a:r>
              <a:rPr lang="en-US" dirty="0" smtClean="0"/>
              <a:t>Don’t forget to split your biography into sections, perhaps each bubble on yesterday’s spider diagram could be a paragraph/section!</a:t>
            </a:r>
          </a:p>
          <a:p>
            <a:pPr marL="0" indent="0">
              <a:buNone/>
            </a:pPr>
            <a:endParaRPr lang="en-US" dirty="0"/>
          </a:p>
          <a:p>
            <a:pPr marL="0" indent="0">
              <a:buNone/>
            </a:pPr>
            <a:r>
              <a:rPr lang="en-US" dirty="0" smtClean="0"/>
              <a:t>Check the features from Monday’s lesson to make sure you’ve included everything!</a:t>
            </a:r>
            <a:endParaRPr lang="en-US" dirty="0"/>
          </a:p>
        </p:txBody>
      </p:sp>
    </p:spTree>
    <p:extLst>
      <p:ext uri="{BB962C8B-B14F-4D97-AF65-F5344CB8AC3E}">
        <p14:creationId xmlns:p14="http://schemas.microsoft.com/office/powerpoint/2010/main" val="1382326883"/>
      </p:ext>
    </p:extLst>
  </p:cSld>
  <p:clrMapOvr>
    <a:masterClrMapping/>
  </p:clrMapOvr>
  <p:timing>
    <p:tnLst>
      <p:par>
        <p:cTn id="1" dur="indefinite" restart="never" nodeType="tmRoot"/>
      </p:par>
    </p:tnLst>
  </p:timing>
</p:sld>
</file>

<file path=ppt/theme/theme1.xml><?xml version="1.0" encoding="utf-8"?>
<a:theme xmlns:a="http://schemas.openxmlformats.org/drawingml/2006/main" name="Badge">
  <a:themeElements>
    <a:clrScheme name="Custom 1">
      <a:dk1>
        <a:sysClr val="windowText" lastClr="000000"/>
      </a:dk1>
      <a:lt1>
        <a:sysClr val="window" lastClr="FFFFFF"/>
      </a:lt1>
      <a:dk2>
        <a:srgbClr val="2A1A00"/>
      </a:dk2>
      <a:lt2>
        <a:srgbClr val="F3F3F2"/>
      </a:lt2>
      <a:accent1>
        <a:srgbClr val="229498"/>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a:ea typeface=""/>
        <a:cs typeface=""/>
      </a:majorFont>
      <a:minorFont>
        <a:latin typeface="Gill Sans MT"/>
        <a:ea typeface=""/>
        <a:cs typeface=""/>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lnDef>
      <a:spPr>
        <a:ln w="53975">
          <a:solidFill>
            <a:schemeClr val="tx2">
              <a:lumMod val="50000"/>
              <a:lumOff val="50000"/>
            </a:schemeClr>
          </a:solidFill>
        </a:ln>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636D5CE-71AF-46AE-A2D0-B8741DD7A0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8FBA4E0-EA3B-45AB-8F07-2A8556C7ED38}">
  <ds:schemaRefs>
    <ds:schemaRef ds:uri="http://schemas.microsoft.com/sharepoint/v3/contenttype/forms"/>
  </ds:schemaRefs>
</ds:datastoreItem>
</file>

<file path=customXml/itemProps3.xml><?xml version="1.0" encoding="utf-8"?>
<ds:datastoreItem xmlns:ds="http://schemas.openxmlformats.org/officeDocument/2006/customXml" ds:itemID="{472E9BFB-9710-438B-A61C-0438869638DC}">
  <ds:schemaRefs>
    <ds:schemaRef ds:uri="http://purl.org/dc/elements/1.1/"/>
    <ds:schemaRef ds:uri="http://schemas.microsoft.com/office/2006/metadata/properties"/>
    <ds:schemaRef ds:uri="933c73ff-1f47-478d-836a-52d41c4c8390"/>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b7193443-4924-4c98-83f1-322a08f13154"/>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Badge</Template>
  <TotalTime>1938</TotalTime>
  <Words>1878</Words>
  <Application>Microsoft Office PowerPoint</Application>
  <PresentationFormat>Widescreen</PresentationFormat>
  <Paragraphs>274</Paragraphs>
  <Slides>31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31</vt:i4>
      </vt:variant>
    </vt:vector>
  </HeadingPairs>
  <TitlesOfParts>
    <vt:vector size="38" baseType="lpstr">
      <vt:lpstr>Arial</vt:lpstr>
      <vt:lpstr>Calibri</vt:lpstr>
      <vt:lpstr>Comic Sans MS</vt:lpstr>
      <vt:lpstr>Gill Sans MT</vt:lpstr>
      <vt:lpstr>Impact</vt:lpstr>
      <vt:lpstr>Wingdings</vt:lpstr>
      <vt:lpstr>Badge</vt:lpstr>
      <vt:lpstr>biographies</vt:lpstr>
      <vt:lpstr>What is biography?</vt:lpstr>
      <vt:lpstr>What is the purpose of a biography?</vt:lpstr>
      <vt:lpstr>Who might have a biography written about them?</vt:lpstr>
      <vt:lpstr>Features of a biography</vt:lpstr>
      <vt:lpstr>Emily Pankhurst</vt:lpstr>
      <vt:lpstr>PowerPoint Presentation</vt:lpstr>
      <vt:lpstr>PowerPoint Presentation</vt:lpstr>
      <vt:lpstr>Features of a biography</vt:lpstr>
      <vt:lpstr>biography Features</vt:lpstr>
      <vt:lpstr>PowerPoint Presentation</vt:lpstr>
      <vt:lpstr>Your task for today</vt:lpstr>
      <vt:lpstr>biographies</vt:lpstr>
      <vt:lpstr>Apostrophes</vt:lpstr>
      <vt:lpstr>Apostrophes- contractions</vt:lpstr>
      <vt:lpstr>What do these words become as contractions? </vt:lpstr>
      <vt:lpstr>Check these for accuracy- are they correct?</vt:lpstr>
      <vt:lpstr>It is and it’s</vt:lpstr>
      <vt:lpstr>Apostrophes- possession</vt:lpstr>
      <vt:lpstr>Apostrophes- possession</vt:lpstr>
      <vt:lpstr>Remember</vt:lpstr>
      <vt:lpstr>Your turn</vt:lpstr>
      <vt:lpstr>Your turn</vt:lpstr>
      <vt:lpstr>biographies</vt:lpstr>
      <vt:lpstr>Content of biographies</vt:lpstr>
      <vt:lpstr>Your task</vt:lpstr>
      <vt:lpstr>biographies</vt:lpstr>
      <vt:lpstr>Plan a biography</vt:lpstr>
      <vt:lpstr>Plan a biography</vt:lpstr>
      <vt:lpstr>biographies</vt:lpstr>
      <vt:lpstr>Have a go!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Non-chronological reports</dc:title>
  <dc:creator>Aimee Johnson</dc:creator>
  <cp:lastModifiedBy>Taiyibha Ahmed</cp:lastModifiedBy>
  <cp:revision>72</cp:revision>
  <dcterms:created xsi:type="dcterms:W3CDTF">2019-03-04T20:10:20Z</dcterms:created>
  <dcterms:modified xsi:type="dcterms:W3CDTF">2020-06-13T16:27:59Z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