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sldIdLst>
    <p:sldId id="256" r:id="rId2"/>
    <p:sldId id="260" r:id="rId3"/>
    <p:sldId id="285" r:id="rId4"/>
    <p:sldId id="261" r:id="rId5"/>
    <p:sldId id="262" r:id="rId6"/>
    <p:sldId id="263" r:id="rId7"/>
    <p:sldId id="286" r:id="rId8"/>
    <p:sldId id="264" r:id="rId9"/>
    <p:sldId id="294" r:id="rId10"/>
    <p:sldId id="265" r:id="rId11"/>
    <p:sldId id="287" r:id="rId12"/>
    <p:sldId id="257" r:id="rId13"/>
    <p:sldId id="266" r:id="rId14"/>
    <p:sldId id="267" r:id="rId15"/>
    <p:sldId id="268" r:id="rId16"/>
    <p:sldId id="269" r:id="rId17"/>
    <p:sldId id="289" r:id="rId18"/>
    <p:sldId id="270" r:id="rId19"/>
    <p:sldId id="288" r:id="rId20"/>
    <p:sldId id="258" r:id="rId21"/>
    <p:sldId id="275" r:id="rId22"/>
    <p:sldId id="276" r:id="rId23"/>
    <p:sldId id="272" r:id="rId24"/>
    <p:sldId id="273" r:id="rId25"/>
    <p:sldId id="290" r:id="rId26"/>
    <p:sldId id="274" r:id="rId27"/>
    <p:sldId id="291" r:id="rId28"/>
    <p:sldId id="259" r:id="rId29"/>
    <p:sldId id="277" r:id="rId30"/>
    <p:sldId id="278" r:id="rId31"/>
    <p:sldId id="279" r:id="rId32"/>
    <p:sldId id="280" r:id="rId33"/>
    <p:sldId id="292" r:id="rId34"/>
    <p:sldId id="281" r:id="rId35"/>
    <p:sldId id="293"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91" autoAdjust="0"/>
    <p:restoredTop sz="94660"/>
  </p:normalViewPr>
  <p:slideViewPr>
    <p:cSldViewPr snapToGrid="0">
      <p:cViewPr varScale="1">
        <p:scale>
          <a:sx n="69" d="100"/>
          <a:sy n="69" d="100"/>
        </p:scale>
        <p:origin x="81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5584BE-8FBE-4924-AE97-4D1AB82DFCE6}" type="datetimeFigureOut">
              <a:rPr lang="en-GB" smtClean="0"/>
              <a:t>12/11/2020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5B102E-B3BA-404B-A96A-63AE75A3796F}"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7835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5584BE-8FBE-4924-AE97-4D1AB82DFCE6}" type="datetimeFigureOut">
              <a:rPr lang="en-GB" smtClean="0"/>
              <a:t>12/11/2020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5B102E-B3BA-404B-A96A-63AE75A3796F}" type="slidenum">
              <a:rPr lang="en-GB" smtClean="0"/>
              <a:t>‹#›</a:t>
            </a:fld>
            <a:endParaRPr lang="en-GB"/>
          </a:p>
        </p:txBody>
      </p:sp>
    </p:spTree>
    <p:extLst>
      <p:ext uri="{BB962C8B-B14F-4D97-AF65-F5344CB8AC3E}">
        <p14:creationId xmlns:p14="http://schemas.microsoft.com/office/powerpoint/2010/main" val="28180252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5584BE-8FBE-4924-AE97-4D1AB82DFCE6}" type="datetimeFigureOut">
              <a:rPr lang="en-GB" smtClean="0"/>
              <a:t>12/11/2020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5B102E-B3BA-404B-A96A-63AE75A3796F}"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0099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5584BE-8FBE-4924-AE97-4D1AB82DFCE6}" type="datetimeFigureOut">
              <a:rPr lang="en-GB" smtClean="0"/>
              <a:t>12/11/2020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5B102E-B3BA-404B-A96A-63AE75A3796F}" type="slidenum">
              <a:rPr lang="en-GB" smtClean="0"/>
              <a:t>‹#›</a:t>
            </a:fld>
            <a:endParaRPr lang="en-GB"/>
          </a:p>
        </p:txBody>
      </p:sp>
    </p:spTree>
    <p:extLst>
      <p:ext uri="{BB962C8B-B14F-4D97-AF65-F5344CB8AC3E}">
        <p14:creationId xmlns:p14="http://schemas.microsoft.com/office/powerpoint/2010/main" val="34168387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5584BE-8FBE-4924-AE97-4D1AB82DFCE6}" type="datetimeFigureOut">
              <a:rPr lang="en-GB" smtClean="0"/>
              <a:t>12/11/2020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5B102E-B3BA-404B-A96A-63AE75A3796F}" type="slidenum">
              <a:rPr lang="en-GB" smtClean="0"/>
              <a:t>‹#›</a:t>
            </a:fld>
            <a:endParaRPr lang="en-GB"/>
          </a:p>
        </p:txBody>
      </p:sp>
    </p:spTree>
    <p:extLst>
      <p:ext uri="{BB962C8B-B14F-4D97-AF65-F5344CB8AC3E}">
        <p14:creationId xmlns:p14="http://schemas.microsoft.com/office/powerpoint/2010/main" val="302067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5584BE-8FBE-4924-AE97-4D1AB82DFCE6}" type="datetimeFigureOut">
              <a:rPr lang="en-GB" smtClean="0"/>
              <a:t>12/11/2020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5B102E-B3BA-404B-A96A-63AE75A3796F}" type="slidenum">
              <a:rPr lang="en-GB" smtClean="0"/>
              <a:t>‹#›</a:t>
            </a:fld>
            <a:endParaRPr lang="en-GB"/>
          </a:p>
        </p:txBody>
      </p:sp>
    </p:spTree>
    <p:extLst>
      <p:ext uri="{BB962C8B-B14F-4D97-AF65-F5344CB8AC3E}">
        <p14:creationId xmlns:p14="http://schemas.microsoft.com/office/powerpoint/2010/main" val="293412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755584BE-8FBE-4924-AE97-4D1AB82DFCE6}" type="datetimeFigureOut">
              <a:rPr lang="en-GB" smtClean="0"/>
              <a:t>12/11/2020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6F5B102E-B3BA-404B-A96A-63AE75A3796F}" type="slidenum">
              <a:rPr lang="en-GB" smtClean="0"/>
              <a:t>‹#›</a:t>
            </a:fld>
            <a:endParaRPr lang="en-GB"/>
          </a:p>
        </p:txBody>
      </p:sp>
    </p:spTree>
    <p:extLst>
      <p:ext uri="{BB962C8B-B14F-4D97-AF65-F5344CB8AC3E}">
        <p14:creationId xmlns:p14="http://schemas.microsoft.com/office/powerpoint/2010/main" val="1007371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55584BE-8FBE-4924-AE97-4D1AB82DFCE6}" type="datetimeFigureOut">
              <a:rPr lang="en-GB" smtClean="0"/>
              <a:t>12/11/2020</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F5B102E-B3BA-404B-A96A-63AE75A3796F}" type="slidenum">
              <a:rPr lang="en-GB" smtClean="0"/>
              <a:t>‹#›</a:t>
            </a:fld>
            <a:endParaRPr lang="en-GB"/>
          </a:p>
        </p:txBody>
      </p:sp>
    </p:spTree>
    <p:extLst>
      <p:ext uri="{BB962C8B-B14F-4D97-AF65-F5344CB8AC3E}">
        <p14:creationId xmlns:p14="http://schemas.microsoft.com/office/powerpoint/2010/main" val="3778252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5584BE-8FBE-4924-AE97-4D1AB82DFCE6}" type="datetimeFigureOut">
              <a:rPr lang="en-GB" smtClean="0"/>
              <a:t>12/11/2020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5B102E-B3BA-404B-A96A-63AE75A3796F}" type="slidenum">
              <a:rPr lang="en-GB" smtClean="0"/>
              <a:t>‹#›</a:t>
            </a:fld>
            <a:endParaRPr lang="en-GB"/>
          </a:p>
        </p:txBody>
      </p:sp>
    </p:spTree>
    <p:extLst>
      <p:ext uri="{BB962C8B-B14F-4D97-AF65-F5344CB8AC3E}">
        <p14:creationId xmlns:p14="http://schemas.microsoft.com/office/powerpoint/2010/main" val="2590915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5584BE-8FBE-4924-AE97-4D1AB82DFCE6}" type="datetimeFigureOut">
              <a:rPr lang="en-GB" smtClean="0"/>
              <a:t>12/11/2020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5B102E-B3BA-404B-A96A-63AE75A3796F}" type="slidenum">
              <a:rPr lang="en-GB" smtClean="0"/>
              <a:t>‹#›</a:t>
            </a:fld>
            <a:endParaRPr lang="en-GB"/>
          </a:p>
        </p:txBody>
      </p:sp>
    </p:spTree>
    <p:extLst>
      <p:ext uri="{BB962C8B-B14F-4D97-AF65-F5344CB8AC3E}">
        <p14:creationId xmlns:p14="http://schemas.microsoft.com/office/powerpoint/2010/main" val="1543006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5584BE-8FBE-4924-AE97-4D1AB82DFCE6}" type="datetimeFigureOut">
              <a:rPr lang="en-GB" smtClean="0"/>
              <a:t>12/11/2020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5B102E-B3BA-404B-A96A-63AE75A3796F}" type="slidenum">
              <a:rPr lang="en-GB" smtClean="0"/>
              <a:t>‹#›</a:t>
            </a:fld>
            <a:endParaRPr lang="en-GB"/>
          </a:p>
        </p:txBody>
      </p:sp>
    </p:spTree>
    <p:extLst>
      <p:ext uri="{BB962C8B-B14F-4D97-AF65-F5344CB8AC3E}">
        <p14:creationId xmlns:p14="http://schemas.microsoft.com/office/powerpoint/2010/main" val="22409099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55584BE-8FBE-4924-AE97-4D1AB82DFCE6}" type="datetimeFigureOut">
              <a:rPr lang="en-GB" smtClean="0"/>
              <a:t>12/11/2020</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F5B102E-B3BA-404B-A96A-63AE75A3796F}"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7629664"/>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bbc.co.uk/bitesize/topics/zwwp8mn/articles/zp937p3#:~:text=A%20fronted%20adverbial%20is%20when,today'%20is%20a%20fronted%20adverbial"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F5C98-46AD-442B-B32E-7AF778526F83}"/>
              </a:ext>
            </a:extLst>
          </p:cNvPr>
          <p:cNvSpPr>
            <a:spLocks noGrp="1"/>
          </p:cNvSpPr>
          <p:nvPr>
            <p:ph type="ctrTitle"/>
          </p:nvPr>
        </p:nvSpPr>
        <p:spPr/>
        <p:txBody>
          <a:bodyPr>
            <a:normAutofit/>
          </a:bodyPr>
          <a:lstStyle/>
          <a:p>
            <a:r>
              <a:rPr lang="en-GB" sz="5400" dirty="0">
                <a:latin typeface="Comic Sans MS" panose="030F0702030302020204" pitchFamily="66" charset="0"/>
              </a:rPr>
              <a:t>Monday 16</a:t>
            </a:r>
            <a:r>
              <a:rPr lang="en-GB" sz="5400" baseline="30000" dirty="0">
                <a:latin typeface="Comic Sans MS" panose="030F0702030302020204" pitchFamily="66" charset="0"/>
              </a:rPr>
              <a:t>th</a:t>
            </a:r>
            <a:r>
              <a:rPr lang="en-GB" sz="54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2E93685E-EE46-4586-8BAA-7F25A2B3506F}"/>
              </a:ext>
            </a:extLst>
          </p:cNvPr>
          <p:cNvSpPr>
            <a:spLocks noGrp="1"/>
          </p:cNvSpPr>
          <p:nvPr>
            <p:ph type="subTitle" idx="1"/>
          </p:nvPr>
        </p:nvSpPr>
        <p:spPr/>
        <p:txBody>
          <a:bodyPr/>
          <a:lstStyle/>
          <a:p>
            <a:r>
              <a:rPr lang="en-GB" cap="none" dirty="0">
                <a:latin typeface="Comic Sans MS" panose="030F0702030302020204" pitchFamily="66" charset="0"/>
              </a:rPr>
              <a:t>LO: </a:t>
            </a:r>
            <a:r>
              <a:rPr lang="en-US" cap="none" dirty="0">
                <a:latin typeface="Comic Sans MS" panose="030F0702030302020204" pitchFamily="66" charset="0"/>
              </a:rPr>
              <a:t>to write with purpose.</a:t>
            </a:r>
          </a:p>
          <a:p>
            <a:r>
              <a:rPr lang="en-US" cap="none" dirty="0">
                <a:latin typeface="Comic Sans MS" panose="030F0702030302020204" pitchFamily="66" charset="0"/>
              </a:rPr>
              <a:t>C: Roman God Biographies</a:t>
            </a:r>
            <a:endParaRPr lang="en-GB" cap="none" dirty="0">
              <a:latin typeface="Comic Sans MS" panose="030F0702030302020204" pitchFamily="66" charset="0"/>
            </a:endParaRPr>
          </a:p>
        </p:txBody>
      </p:sp>
    </p:spTree>
    <p:extLst>
      <p:ext uri="{BB962C8B-B14F-4D97-AF65-F5344CB8AC3E}">
        <p14:creationId xmlns:p14="http://schemas.microsoft.com/office/powerpoint/2010/main" val="13109048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4FF28-48AB-4F23-9D8E-CDB924F5C56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5937D9C-916E-437C-A5FC-D301F0641186}"/>
              </a:ext>
            </a:extLst>
          </p:cNvPr>
          <p:cNvSpPr>
            <a:spLocks noGrp="1"/>
          </p:cNvSpPr>
          <p:nvPr>
            <p:ph idx="1"/>
          </p:nvPr>
        </p:nvSpPr>
        <p:spPr>
          <a:xfrm>
            <a:off x="1097280" y="4599708"/>
            <a:ext cx="10058400" cy="1269385"/>
          </a:xfrm>
        </p:spPr>
        <p:txBody>
          <a:bodyPr>
            <a:normAutofit/>
          </a:bodyPr>
          <a:lstStyle/>
          <a:p>
            <a:r>
              <a:rPr lang="en-GB" sz="2800" dirty="0">
                <a:latin typeface="Comic Sans MS" panose="030F0702030302020204" pitchFamily="66" charset="0"/>
              </a:rPr>
              <a:t>Have you heard of this word before?</a:t>
            </a:r>
          </a:p>
          <a:p>
            <a:r>
              <a:rPr lang="en-GB" sz="2800" dirty="0">
                <a:latin typeface="Comic Sans MS" panose="030F0702030302020204" pitchFamily="66" charset="0"/>
              </a:rPr>
              <a:t>Do you know what this word means?</a:t>
            </a:r>
          </a:p>
        </p:txBody>
      </p:sp>
      <p:pic>
        <p:nvPicPr>
          <p:cNvPr id="1028" name="Picture 4" descr="Lydia B @ Tamaki Primary School: 📝My Bio Poem - 2019📝">
            <a:extLst>
              <a:ext uri="{FF2B5EF4-FFF2-40B4-BE49-F238E27FC236}">
                <a16:creationId xmlns:a16="http://schemas.microsoft.com/office/drawing/2014/main" id="{2A283007-489E-4B9D-B265-7838E23EEF0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9899" b="28545"/>
          <a:stretch/>
        </p:blipFill>
        <p:spPr bwMode="auto">
          <a:xfrm>
            <a:off x="1097280" y="286603"/>
            <a:ext cx="10119360" cy="4205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4749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iographies | English | KS2">
            <a:extLst>
              <a:ext uri="{FF2B5EF4-FFF2-40B4-BE49-F238E27FC236}">
                <a16:creationId xmlns:a16="http://schemas.microsoft.com/office/drawing/2014/main" id="{34BF2F73-CDE8-40DE-AC67-650FAF7788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420" b="14420"/>
          <a:stretch/>
        </p:blipFill>
        <p:spPr bwMode="auto">
          <a:xfrm>
            <a:off x="1797627" y="83130"/>
            <a:ext cx="8596746" cy="6117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780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EEABA3AF-3AC4-4CF5-9696-A4D559EC7FDC}"/>
              </a:ext>
            </a:extLst>
          </p:cNvPr>
          <p:cNvSpPr>
            <a:spLocks noGrp="1"/>
          </p:cNvSpPr>
          <p:nvPr>
            <p:ph idx="1"/>
          </p:nvPr>
        </p:nvSpPr>
        <p:spPr>
          <a:xfrm>
            <a:off x="1235826" y="1717964"/>
            <a:ext cx="10058400" cy="4599709"/>
          </a:xfrm>
        </p:spPr>
        <p:txBody>
          <a:bodyPr>
            <a:normAutofit/>
          </a:bodyPr>
          <a:lstStyle/>
          <a:p>
            <a:r>
              <a:rPr lang="en-US" dirty="0">
                <a:latin typeface="Comic Sans MS" pitchFamily="66" charset="0"/>
                <a:cs typeface="Tahoma" pitchFamily="34" charset="0"/>
              </a:rPr>
              <a:t>A biography is about someone else’s life. </a:t>
            </a:r>
          </a:p>
          <a:p>
            <a:r>
              <a:rPr lang="en-US" dirty="0">
                <a:latin typeface="Comic Sans MS" pitchFamily="66" charset="0"/>
                <a:cs typeface="Tahoma" pitchFamily="34" charset="0"/>
              </a:rPr>
              <a:t>It is about a real person but written by someone else. </a:t>
            </a:r>
            <a:r>
              <a:rPr lang="en-GB" dirty="0">
                <a:latin typeface="Comic Sans MS" pitchFamily="66" charset="0"/>
                <a:cs typeface="Tahoma" pitchFamily="34" charset="0"/>
              </a:rPr>
              <a:t>The author must know a lot about the person and research the person, so that they can write a lot about them.</a:t>
            </a:r>
          </a:p>
          <a:p>
            <a:r>
              <a:rPr lang="en-US" dirty="0">
                <a:latin typeface="Comic Sans MS" pitchFamily="66" charset="0"/>
                <a:cs typeface="Tahoma" pitchFamily="34" charset="0"/>
              </a:rPr>
              <a:t>A biography highlights the key events that have happened in their life, sometimes talking about their childhood. </a:t>
            </a:r>
          </a:p>
          <a:p>
            <a:r>
              <a:rPr lang="en-US" dirty="0">
                <a:latin typeface="Comic Sans MS" pitchFamily="66" charset="0"/>
                <a:cs typeface="Tahoma" pitchFamily="34" charset="0"/>
              </a:rPr>
              <a:t>It can be written about someone who is dead or alive. </a:t>
            </a:r>
          </a:p>
          <a:p>
            <a:r>
              <a:rPr lang="en-US" altLang="en-US" sz="2100" dirty="0">
                <a:latin typeface="Comic Sans MS" pitchFamily="66" charset="0"/>
                <a:cs typeface="Tahoma" pitchFamily="34" charset="0"/>
              </a:rPr>
              <a:t>A biography describes key facts about a person, such as, where, when and how they live (or have lived if the person is no longer alive). </a:t>
            </a:r>
          </a:p>
          <a:p>
            <a:r>
              <a:rPr lang="en-GB" altLang="en-US" sz="2100" dirty="0">
                <a:latin typeface="Comic Sans MS" pitchFamily="66" charset="0"/>
                <a:cs typeface="Tahoma" pitchFamily="34" charset="0"/>
              </a:rPr>
              <a:t>It provides details that show events in a person’s life.</a:t>
            </a:r>
          </a:p>
          <a:p>
            <a:pPr>
              <a:buFont typeface="Wingdings" panose="05000000000000000000" pitchFamily="2" charset="2"/>
              <a:buNone/>
            </a:pPr>
            <a:r>
              <a:rPr lang="en-GB" altLang="en-US" sz="2100" dirty="0">
                <a:latin typeface="Comic Sans MS" pitchFamily="66" charset="0"/>
                <a:cs typeface="Tahoma" pitchFamily="34" charset="0"/>
              </a:rPr>
              <a:t>A biography might talk about a person’s achievements, things that have happened to them, and their likes and dislikes. </a:t>
            </a:r>
          </a:p>
          <a:p>
            <a:pPr>
              <a:buFont typeface="Wingdings" panose="05000000000000000000" pitchFamily="2" charset="2"/>
              <a:buNone/>
            </a:pPr>
            <a:endParaRPr lang="en-US" altLang="en-US" sz="2100" dirty="0">
              <a:latin typeface="Comic Sans MS" pitchFamily="66" charset="0"/>
              <a:cs typeface="Tahoma" pitchFamily="34" charset="0"/>
            </a:endParaRPr>
          </a:p>
          <a:p>
            <a:endParaRPr lang="en-GB" dirty="0">
              <a:latin typeface="Comic Sans MS" pitchFamily="66" charset="0"/>
              <a:cs typeface="Tahoma" pitchFamily="34" charset="0"/>
            </a:endParaRPr>
          </a:p>
          <a:p>
            <a:endParaRPr lang="en-GB" dirty="0">
              <a:latin typeface="Comic Sans MS" pitchFamily="66" charset="0"/>
              <a:cs typeface="Tahoma" pitchFamily="34" charset="0"/>
            </a:endParaRPr>
          </a:p>
          <a:p>
            <a:endParaRPr lang="en-GB" dirty="0">
              <a:latin typeface="Comic Sans MS" pitchFamily="66" charset="0"/>
              <a:cs typeface="Tahoma" pitchFamily="34" charset="0"/>
            </a:endParaRPr>
          </a:p>
          <a:p>
            <a:endParaRPr lang="en-US" dirty="0">
              <a:latin typeface="Comic Sans MS" pitchFamily="66" charset="0"/>
              <a:cs typeface="Tahoma" pitchFamily="34" charset="0"/>
            </a:endParaRPr>
          </a:p>
        </p:txBody>
      </p:sp>
      <p:pic>
        <p:nvPicPr>
          <p:cNvPr id="7" name="Picture 4" descr="Lydia B @ Tamaki Primary School: 📝My Bio Poem - 2019📝">
            <a:extLst>
              <a:ext uri="{FF2B5EF4-FFF2-40B4-BE49-F238E27FC236}">
                <a16:creationId xmlns:a16="http://schemas.microsoft.com/office/drawing/2014/main" id="{0F179D87-A3DA-4613-A734-825889B48F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9899" b="28545"/>
          <a:stretch/>
        </p:blipFill>
        <p:spPr bwMode="auto">
          <a:xfrm>
            <a:off x="4008813" y="0"/>
            <a:ext cx="4174374" cy="1734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8613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B83780-A875-4FAA-A70D-D4D583819DA1}"/>
              </a:ext>
            </a:extLst>
          </p:cNvPr>
          <p:cNvSpPr txBox="1"/>
          <p:nvPr/>
        </p:nvSpPr>
        <p:spPr>
          <a:xfrm>
            <a:off x="0" y="2521059"/>
            <a:ext cx="2341420" cy="1815882"/>
          </a:xfrm>
          <a:prstGeom prst="rect">
            <a:avLst/>
          </a:prstGeom>
          <a:noFill/>
        </p:spPr>
        <p:txBody>
          <a:bodyPr wrap="square" rtlCol="0">
            <a:spAutoFit/>
          </a:bodyPr>
          <a:lstStyle/>
          <a:p>
            <a:pPr algn="ctr"/>
            <a:r>
              <a:rPr lang="en-GB" sz="2800" dirty="0">
                <a:latin typeface="Comic Sans MS" panose="030F0702030302020204" pitchFamily="66" charset="0"/>
              </a:rPr>
              <a:t>What are the features of biographies?  </a:t>
            </a:r>
          </a:p>
        </p:txBody>
      </p:sp>
      <p:pic>
        <p:nvPicPr>
          <p:cNvPr id="4" name="Picture 3">
            <a:extLst>
              <a:ext uri="{FF2B5EF4-FFF2-40B4-BE49-F238E27FC236}">
                <a16:creationId xmlns:a16="http://schemas.microsoft.com/office/drawing/2014/main" id="{DE947F27-3A64-4E85-B5F7-A98AE88EA3B1}"/>
              </a:ext>
            </a:extLst>
          </p:cNvPr>
          <p:cNvPicPr>
            <a:picLocks noChangeAspect="1"/>
          </p:cNvPicPr>
          <p:nvPr/>
        </p:nvPicPr>
        <p:blipFill rotWithShape="1">
          <a:blip r:embed="rId2"/>
          <a:srcRect l="18409" t="20996" r="19432" b="8263"/>
          <a:stretch/>
        </p:blipFill>
        <p:spPr>
          <a:xfrm>
            <a:off x="2341419" y="0"/>
            <a:ext cx="9850582" cy="6302931"/>
          </a:xfrm>
          <a:prstGeom prst="rect">
            <a:avLst/>
          </a:prstGeom>
        </p:spPr>
      </p:pic>
    </p:spTree>
    <p:extLst>
      <p:ext uri="{BB962C8B-B14F-4D97-AF65-F5344CB8AC3E}">
        <p14:creationId xmlns:p14="http://schemas.microsoft.com/office/powerpoint/2010/main" val="27166214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7B83780-A875-4FAA-A70D-D4D583819DA1}"/>
              </a:ext>
            </a:extLst>
          </p:cNvPr>
          <p:cNvSpPr txBox="1"/>
          <p:nvPr/>
        </p:nvSpPr>
        <p:spPr>
          <a:xfrm>
            <a:off x="0" y="1905506"/>
            <a:ext cx="2964874" cy="3046988"/>
          </a:xfrm>
          <a:prstGeom prst="rect">
            <a:avLst/>
          </a:prstGeom>
          <a:noFill/>
        </p:spPr>
        <p:txBody>
          <a:bodyPr wrap="square" rtlCol="0">
            <a:spAutoFit/>
          </a:bodyPr>
          <a:lstStyle/>
          <a:p>
            <a:pPr algn="ctr"/>
            <a:r>
              <a:rPr lang="en-US" sz="2400" dirty="0">
                <a:latin typeface="Comic Sans MS" panose="030F0702030302020204" pitchFamily="66" charset="0"/>
              </a:rPr>
              <a:t>Does it have all of the features we have identified?</a:t>
            </a:r>
          </a:p>
          <a:p>
            <a:pPr algn="ctr"/>
            <a:r>
              <a:rPr lang="en-US" sz="2400" dirty="0">
                <a:latin typeface="Comic Sans MS" panose="030F0702030302020204" pitchFamily="66" charset="0"/>
              </a:rPr>
              <a:t> </a:t>
            </a:r>
          </a:p>
          <a:p>
            <a:pPr algn="ctr"/>
            <a:r>
              <a:rPr lang="en-US" sz="2400" dirty="0">
                <a:latin typeface="Comic Sans MS" panose="030F0702030302020204" pitchFamily="66" charset="0"/>
              </a:rPr>
              <a:t>Are there any more features we need to add to our list? </a:t>
            </a:r>
            <a:endParaRPr lang="en-GB" sz="4400" dirty="0">
              <a:latin typeface="Comic Sans MS" panose="030F0702030302020204" pitchFamily="66" charset="0"/>
            </a:endParaRPr>
          </a:p>
        </p:txBody>
      </p:sp>
      <p:pic>
        <p:nvPicPr>
          <p:cNvPr id="4" name="Picture 3">
            <a:extLst>
              <a:ext uri="{FF2B5EF4-FFF2-40B4-BE49-F238E27FC236}">
                <a16:creationId xmlns:a16="http://schemas.microsoft.com/office/drawing/2014/main" id="{8BEB0194-12A9-475E-9A41-ACF4FCFDB3B6}"/>
              </a:ext>
            </a:extLst>
          </p:cNvPr>
          <p:cNvPicPr>
            <a:picLocks noChangeAspect="1"/>
          </p:cNvPicPr>
          <p:nvPr/>
        </p:nvPicPr>
        <p:blipFill rotWithShape="1">
          <a:blip r:embed="rId2"/>
          <a:srcRect l="20454" t="21198" r="20568" b="8262"/>
          <a:stretch/>
        </p:blipFill>
        <p:spPr>
          <a:xfrm>
            <a:off x="2812473" y="0"/>
            <a:ext cx="9379527" cy="6307236"/>
          </a:xfrm>
          <a:prstGeom prst="rect">
            <a:avLst/>
          </a:prstGeom>
        </p:spPr>
      </p:pic>
    </p:spTree>
    <p:extLst>
      <p:ext uri="{BB962C8B-B14F-4D97-AF65-F5344CB8AC3E}">
        <p14:creationId xmlns:p14="http://schemas.microsoft.com/office/powerpoint/2010/main" val="39980559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C6F8C6FF-D168-4498-95CA-C47FB252635E}"/>
              </a:ext>
            </a:extLst>
          </p:cNvPr>
          <p:cNvGrpSpPr/>
          <p:nvPr/>
        </p:nvGrpSpPr>
        <p:grpSpPr>
          <a:xfrm>
            <a:off x="0" y="0"/>
            <a:ext cx="12192001" cy="6858000"/>
            <a:chOff x="0" y="0"/>
            <a:chExt cx="12192001" cy="6858000"/>
          </a:xfrm>
        </p:grpSpPr>
        <p:pic>
          <p:nvPicPr>
            <p:cNvPr id="4" name="Picture 3">
              <a:extLst>
                <a:ext uri="{FF2B5EF4-FFF2-40B4-BE49-F238E27FC236}">
                  <a16:creationId xmlns:a16="http://schemas.microsoft.com/office/drawing/2014/main" id="{402BFED7-1AB6-4C0F-B526-E25B3BBD7B53}"/>
                </a:ext>
              </a:extLst>
            </p:cNvPr>
            <p:cNvPicPr>
              <a:picLocks noChangeAspect="1"/>
            </p:cNvPicPr>
            <p:nvPr/>
          </p:nvPicPr>
          <p:blipFill rotWithShape="1">
            <a:blip r:embed="rId2"/>
            <a:srcRect l="13295" t="19581" r="28182" b="8465"/>
            <a:stretch/>
          </p:blipFill>
          <p:spPr>
            <a:xfrm>
              <a:off x="0" y="0"/>
              <a:ext cx="12192001" cy="6858000"/>
            </a:xfrm>
            <a:prstGeom prst="rect">
              <a:avLst/>
            </a:prstGeom>
          </p:spPr>
        </p:pic>
        <p:sp>
          <p:nvSpPr>
            <p:cNvPr id="5" name="Rectangle: Rounded Corners 4">
              <a:extLst>
                <a:ext uri="{FF2B5EF4-FFF2-40B4-BE49-F238E27FC236}">
                  <a16:creationId xmlns:a16="http://schemas.microsoft.com/office/drawing/2014/main" id="{EDC73CB7-3E6D-4EF9-B2B3-E018752A2178}"/>
                </a:ext>
              </a:extLst>
            </p:cNvPr>
            <p:cNvSpPr/>
            <p:nvPr/>
          </p:nvSpPr>
          <p:spPr>
            <a:xfrm>
              <a:off x="2798618" y="1884218"/>
              <a:ext cx="8922327" cy="40178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0A4DC73C-C7E5-4AD0-A287-1DB2FA76F8F1}"/>
                </a:ext>
              </a:extLst>
            </p:cNvPr>
            <p:cNvSpPr/>
            <p:nvPr/>
          </p:nvSpPr>
          <p:spPr>
            <a:xfrm>
              <a:off x="2798617" y="3186544"/>
              <a:ext cx="8922327" cy="242455"/>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1F99AED9-D792-4327-A1EA-7C0CAC7F000C}"/>
                </a:ext>
              </a:extLst>
            </p:cNvPr>
            <p:cNvSpPr/>
            <p:nvPr/>
          </p:nvSpPr>
          <p:spPr>
            <a:xfrm>
              <a:off x="415637" y="2535381"/>
              <a:ext cx="1911928" cy="893618"/>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F8E24C24-FB78-479F-BC4E-AC0CAFD4A71C}"/>
                </a:ext>
              </a:extLst>
            </p:cNvPr>
            <p:cNvSpPr/>
            <p:nvPr/>
          </p:nvSpPr>
          <p:spPr>
            <a:xfrm>
              <a:off x="2798617" y="5029197"/>
              <a:ext cx="1884220" cy="1039093"/>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E3B51125-05EA-45DD-9B24-E194E7E8A3D1}"/>
                </a:ext>
              </a:extLst>
            </p:cNvPr>
            <p:cNvSpPr/>
            <p:nvPr/>
          </p:nvSpPr>
          <p:spPr>
            <a:xfrm>
              <a:off x="10127673" y="4128652"/>
              <a:ext cx="1690254" cy="40178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708722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12058F-7480-4333-B220-8B140CEBDC96}"/>
              </a:ext>
            </a:extLst>
          </p:cNvPr>
          <p:cNvSpPr>
            <a:spLocks noGrp="1"/>
          </p:cNvSpPr>
          <p:nvPr>
            <p:ph idx="1"/>
          </p:nvPr>
        </p:nvSpPr>
        <p:spPr/>
        <p:txBody>
          <a:bodyPr>
            <a:normAutofit/>
          </a:bodyPr>
          <a:lstStyle/>
          <a:p>
            <a:r>
              <a:rPr lang="en-US" sz="2400" dirty="0">
                <a:latin typeface="Comic Sans MS" panose="030F0702030302020204" pitchFamily="66" charset="0"/>
              </a:rPr>
              <a:t>You are going to be writing your own biography about your Roman God this week!</a:t>
            </a:r>
          </a:p>
          <a:p>
            <a:r>
              <a:rPr lang="en-US" sz="2400" dirty="0">
                <a:latin typeface="Comic Sans MS" panose="030F0702030302020204" pitchFamily="66" charset="0"/>
              </a:rPr>
              <a:t> </a:t>
            </a:r>
            <a:endParaRPr lang="en-GB" sz="2400" dirty="0">
              <a:latin typeface="Comic Sans MS" panose="030F0702030302020204" pitchFamily="66" charset="0"/>
            </a:endParaRPr>
          </a:p>
          <a:p>
            <a:r>
              <a:rPr lang="en-US" sz="2400" dirty="0">
                <a:latin typeface="Comic Sans MS" panose="030F0702030302020204" pitchFamily="66" charset="0"/>
              </a:rPr>
              <a:t>What sub-headings might you use for our Roman God biographies? </a:t>
            </a:r>
          </a:p>
          <a:p>
            <a:endParaRPr lang="en-US" sz="2400" dirty="0">
              <a:latin typeface="Comic Sans MS" panose="030F0702030302020204" pitchFamily="66" charset="0"/>
            </a:endParaRPr>
          </a:p>
          <a:p>
            <a:r>
              <a:rPr lang="en-US" sz="2400" dirty="0">
                <a:latin typeface="Comic Sans MS" panose="030F0702030302020204" pitchFamily="66" charset="0"/>
              </a:rPr>
              <a:t>What might you write about? </a:t>
            </a:r>
            <a:endParaRPr lang="en-GB" sz="2400" dirty="0">
              <a:latin typeface="Comic Sans MS" panose="030F0702030302020204" pitchFamily="66" charset="0"/>
            </a:endParaRPr>
          </a:p>
          <a:p>
            <a:r>
              <a:rPr lang="en-US" sz="2400" dirty="0">
                <a:latin typeface="Comic Sans MS" panose="030F0702030302020204" pitchFamily="66" charset="0"/>
              </a:rPr>
              <a:t> </a:t>
            </a:r>
            <a:endParaRPr lang="en-GB" sz="2400" dirty="0">
              <a:latin typeface="Comic Sans MS" panose="030F0702030302020204" pitchFamily="66" charset="0"/>
            </a:endParaRPr>
          </a:p>
        </p:txBody>
      </p:sp>
    </p:spTree>
    <p:extLst>
      <p:ext uri="{BB962C8B-B14F-4D97-AF65-F5344CB8AC3E}">
        <p14:creationId xmlns:p14="http://schemas.microsoft.com/office/powerpoint/2010/main" val="1957973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44AD8-B63B-4AED-87E7-1CAC1283B1B5}"/>
              </a:ext>
            </a:extLst>
          </p:cNvPr>
          <p:cNvSpPr>
            <a:spLocks noGrp="1"/>
          </p:cNvSpPr>
          <p:nvPr>
            <p:ph type="title"/>
          </p:nvPr>
        </p:nvSpPr>
        <p:spPr/>
        <p:txBody>
          <a:bodyPr/>
          <a:lstStyle/>
          <a:p>
            <a:r>
              <a:rPr lang="en-GB" dirty="0">
                <a:latin typeface="Comic Sans MS" panose="030F0702030302020204" pitchFamily="66" charset="0"/>
              </a:rPr>
              <a:t>You could write about your God’s:</a:t>
            </a:r>
          </a:p>
        </p:txBody>
      </p:sp>
      <p:sp>
        <p:nvSpPr>
          <p:cNvPr id="3" name="Content Placeholder 2">
            <a:extLst>
              <a:ext uri="{FF2B5EF4-FFF2-40B4-BE49-F238E27FC236}">
                <a16:creationId xmlns:a16="http://schemas.microsoft.com/office/drawing/2014/main" id="{11E9D8D2-3ABD-4238-84B6-54AA7F7E2AD2}"/>
              </a:ext>
            </a:extLst>
          </p:cNvPr>
          <p:cNvSpPr>
            <a:spLocks noGrp="1"/>
          </p:cNvSpPr>
          <p:nvPr>
            <p:ph idx="1"/>
          </p:nvPr>
        </p:nvSpPr>
        <p:spPr/>
        <p:txBody>
          <a:bodyPr/>
          <a:lstStyle/>
          <a:p>
            <a:r>
              <a:rPr lang="en-GB" dirty="0">
                <a:latin typeface="Comic Sans MS" panose="030F0702030302020204" pitchFamily="66" charset="0"/>
              </a:rPr>
              <a:t>Childhood</a:t>
            </a:r>
          </a:p>
          <a:p>
            <a:r>
              <a:rPr lang="en-GB" dirty="0">
                <a:latin typeface="Comic Sans MS" panose="030F0702030302020204" pitchFamily="66" charset="0"/>
              </a:rPr>
              <a:t>Adulthood</a:t>
            </a:r>
          </a:p>
          <a:p>
            <a:r>
              <a:rPr lang="en-GB" dirty="0">
                <a:latin typeface="Comic Sans MS" panose="030F0702030302020204" pitchFamily="66" charset="0"/>
              </a:rPr>
              <a:t>Achievements</a:t>
            </a:r>
          </a:p>
          <a:p>
            <a:r>
              <a:rPr lang="en-GB" dirty="0">
                <a:latin typeface="Comic Sans MS" panose="030F0702030302020204" pitchFamily="66" charset="0"/>
              </a:rPr>
              <a:t>Early life</a:t>
            </a:r>
          </a:p>
          <a:p>
            <a:r>
              <a:rPr lang="en-GB" dirty="0">
                <a:latin typeface="Comic Sans MS" panose="030F0702030302020204" pitchFamily="66" charset="0"/>
              </a:rPr>
              <a:t>Later life</a:t>
            </a:r>
          </a:p>
          <a:p>
            <a:r>
              <a:rPr lang="en-GB" dirty="0">
                <a:latin typeface="Comic Sans MS" panose="030F0702030302020204" pitchFamily="66" charset="0"/>
              </a:rPr>
              <a:t>Successes</a:t>
            </a:r>
          </a:p>
          <a:p>
            <a:r>
              <a:rPr lang="en-GB" dirty="0">
                <a:latin typeface="Comic Sans MS" panose="030F0702030302020204" pitchFamily="66" charset="0"/>
              </a:rPr>
              <a:t>Hobbies and interests</a:t>
            </a:r>
          </a:p>
        </p:txBody>
      </p:sp>
    </p:spTree>
    <p:extLst>
      <p:ext uri="{BB962C8B-B14F-4D97-AF65-F5344CB8AC3E}">
        <p14:creationId xmlns:p14="http://schemas.microsoft.com/office/powerpoint/2010/main" val="29913763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1E583-0B16-4DEF-9027-C31617F8476A}"/>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456BE014-F774-4BDD-93E8-0FFF4E51A50F}"/>
              </a:ext>
            </a:extLst>
          </p:cNvPr>
          <p:cNvSpPr>
            <a:spLocks noGrp="1"/>
          </p:cNvSpPr>
          <p:nvPr>
            <p:ph idx="1"/>
          </p:nvPr>
        </p:nvSpPr>
        <p:spPr/>
        <p:txBody>
          <a:bodyPr>
            <a:normAutofit/>
          </a:bodyPr>
          <a:lstStyle/>
          <a:p>
            <a:r>
              <a:rPr lang="en-US" sz="2400" dirty="0">
                <a:latin typeface="Comic Sans MS" panose="030F0702030302020204" pitchFamily="66" charset="0"/>
              </a:rPr>
              <a:t>Create a bubble map for each of your chosen sub-headings showing what you will write in each one. </a:t>
            </a:r>
          </a:p>
          <a:p>
            <a:pPr fontAlgn="base"/>
            <a:r>
              <a:rPr lang="en-GB" sz="2400" dirty="0">
                <a:latin typeface="Comic Sans MS" panose="030F0702030302020204" pitchFamily="66" charset="0"/>
              </a:rPr>
              <a:t> </a:t>
            </a:r>
          </a:p>
          <a:p>
            <a:pPr marL="0" indent="0" fontAlgn="base">
              <a:buNone/>
            </a:pPr>
            <a:r>
              <a:rPr lang="en-GB" sz="2400" b="1" dirty="0">
                <a:solidFill>
                  <a:srgbClr val="FF0000"/>
                </a:solidFill>
                <a:latin typeface="Comic Sans MS" panose="030F0702030302020204" pitchFamily="66" charset="0"/>
              </a:rPr>
              <a:t>Red Pen Challenge: </a:t>
            </a:r>
            <a:r>
              <a:rPr lang="en-GB" sz="2400" dirty="0">
                <a:solidFill>
                  <a:srgbClr val="FF0000"/>
                </a:solidFill>
                <a:latin typeface="Comic Sans MS" panose="030F0702030302020204" pitchFamily="66" charset="0"/>
              </a:rPr>
              <a:t>using the fronted adverbials word mat, annotate your bubble maps with different sentence starters you could use in your writing this week. </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0408842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3E4ED4-8BC8-48F7-87EE-72D73F26E1CA}"/>
              </a:ext>
            </a:extLst>
          </p:cNvPr>
          <p:cNvPicPr>
            <a:picLocks noChangeAspect="1"/>
          </p:cNvPicPr>
          <p:nvPr/>
        </p:nvPicPr>
        <p:blipFill rotWithShape="1">
          <a:blip r:embed="rId2"/>
          <a:srcRect l="20114" t="21400" r="21591" b="12709"/>
          <a:stretch/>
        </p:blipFill>
        <p:spPr>
          <a:xfrm>
            <a:off x="-1" y="-1"/>
            <a:ext cx="12192001" cy="6867317"/>
          </a:xfrm>
          <a:prstGeom prst="rect">
            <a:avLst/>
          </a:prstGeom>
        </p:spPr>
      </p:pic>
    </p:spTree>
    <p:extLst>
      <p:ext uri="{BB962C8B-B14F-4D97-AF65-F5344CB8AC3E}">
        <p14:creationId xmlns:p14="http://schemas.microsoft.com/office/powerpoint/2010/main" val="33186414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F5C98-46AD-442B-B32E-7AF778526F83}"/>
              </a:ext>
            </a:extLst>
          </p:cNvPr>
          <p:cNvSpPr>
            <a:spLocks noGrp="1"/>
          </p:cNvSpPr>
          <p:nvPr>
            <p:ph type="ctrTitle"/>
          </p:nvPr>
        </p:nvSpPr>
        <p:spPr/>
        <p:txBody>
          <a:bodyPr>
            <a:normAutofit/>
          </a:bodyPr>
          <a:lstStyle/>
          <a:p>
            <a:r>
              <a:rPr lang="en-GB" sz="5400" dirty="0">
                <a:latin typeface="Comic Sans MS" panose="030F0702030302020204" pitchFamily="66" charset="0"/>
              </a:rPr>
              <a:t>Tuesday 17</a:t>
            </a:r>
            <a:r>
              <a:rPr lang="en-GB" sz="5400" baseline="30000" dirty="0">
                <a:latin typeface="Comic Sans MS" panose="030F0702030302020204" pitchFamily="66" charset="0"/>
              </a:rPr>
              <a:t>th</a:t>
            </a:r>
            <a:r>
              <a:rPr lang="en-GB" sz="54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2E93685E-EE46-4586-8BAA-7F25A2B3506F}"/>
              </a:ext>
            </a:extLst>
          </p:cNvPr>
          <p:cNvSpPr>
            <a:spLocks noGrp="1"/>
          </p:cNvSpPr>
          <p:nvPr>
            <p:ph type="subTitle" idx="1"/>
          </p:nvPr>
        </p:nvSpPr>
        <p:spPr>
          <a:xfrm>
            <a:off x="1100051" y="4455620"/>
            <a:ext cx="10058400" cy="1875907"/>
          </a:xfrm>
        </p:spPr>
        <p:txBody>
          <a:bodyPr>
            <a:normAutofit lnSpcReduction="10000"/>
          </a:bodyPr>
          <a:lstStyle/>
          <a:p>
            <a:r>
              <a:rPr lang="en-GB" cap="none" dirty="0">
                <a:latin typeface="Comic Sans MS" panose="030F0702030302020204" pitchFamily="66" charset="0"/>
              </a:rPr>
              <a:t>LO: To organise writing appropriately</a:t>
            </a:r>
          </a:p>
          <a:p>
            <a:r>
              <a:rPr lang="en-GB" cap="none" dirty="0">
                <a:latin typeface="Comic Sans MS" panose="030F0702030302020204" pitchFamily="66" charset="0"/>
              </a:rPr>
              <a:t>To use paragraphs.</a:t>
            </a:r>
          </a:p>
          <a:p>
            <a:r>
              <a:rPr lang="en-GB" cap="none" dirty="0">
                <a:latin typeface="Comic Sans MS" panose="030F0702030302020204" pitchFamily="66" charset="0"/>
              </a:rPr>
              <a:t>To punctuate accurately.</a:t>
            </a:r>
          </a:p>
          <a:p>
            <a:r>
              <a:rPr lang="en-US" cap="none" dirty="0">
                <a:latin typeface="Comic Sans MS" panose="030F0702030302020204" pitchFamily="66" charset="0"/>
              </a:rPr>
              <a:t>C: Roman God Biographies</a:t>
            </a:r>
            <a:endParaRPr lang="en-GB" cap="none" dirty="0">
              <a:latin typeface="Comic Sans MS" panose="030F0702030302020204" pitchFamily="66" charset="0"/>
            </a:endParaRPr>
          </a:p>
        </p:txBody>
      </p:sp>
    </p:spTree>
    <p:extLst>
      <p:ext uri="{BB962C8B-B14F-4D97-AF65-F5344CB8AC3E}">
        <p14:creationId xmlns:p14="http://schemas.microsoft.com/office/powerpoint/2010/main" val="655594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7908A-6F5C-4527-8384-5770C52CD66E}"/>
              </a:ext>
            </a:extLst>
          </p:cNvPr>
          <p:cNvSpPr>
            <a:spLocks noGrp="1"/>
          </p:cNvSpPr>
          <p:nvPr>
            <p:ph type="title"/>
          </p:nvPr>
        </p:nvSpPr>
        <p:spPr/>
        <p:txBody>
          <a:bodyPr/>
          <a:lstStyle/>
          <a:p>
            <a:r>
              <a:rPr lang="en-GB" dirty="0">
                <a:latin typeface="Comic Sans MS" panose="030F0702030302020204" pitchFamily="66" charset="0"/>
              </a:rPr>
              <a:t>Fronted Adverbials</a:t>
            </a:r>
          </a:p>
        </p:txBody>
      </p:sp>
      <p:sp>
        <p:nvSpPr>
          <p:cNvPr id="3" name="Content Placeholder 2">
            <a:extLst>
              <a:ext uri="{FF2B5EF4-FFF2-40B4-BE49-F238E27FC236}">
                <a16:creationId xmlns:a16="http://schemas.microsoft.com/office/drawing/2014/main" id="{2DB481A6-1990-4D3A-939A-92AF1F312285}"/>
              </a:ext>
            </a:extLst>
          </p:cNvPr>
          <p:cNvSpPr>
            <a:spLocks noGrp="1"/>
          </p:cNvSpPr>
          <p:nvPr>
            <p:ph idx="1"/>
          </p:nvPr>
        </p:nvSpPr>
        <p:spPr>
          <a:xfrm>
            <a:off x="1097280" y="1845734"/>
            <a:ext cx="4209011" cy="4023360"/>
          </a:xfrm>
        </p:spPr>
        <p:txBody>
          <a:bodyPr/>
          <a:lstStyle/>
          <a:p>
            <a:r>
              <a:rPr lang="en-US" u="sng" dirty="0">
                <a:latin typeface="Comic Sans MS" panose="030F0702030302020204" pitchFamily="66" charset="0"/>
                <a:hlinkClick r:id="rId2"/>
              </a:rPr>
              <a:t>https://www.bbc.co.uk/bitesize/topics/zwwp8mn/articles/zp937p3#:~:text=A%20fronted%20adverbial%20is%20when,today'%20is%20a%20fronted%20adverbial</a:t>
            </a:r>
            <a:r>
              <a:rPr lang="en-US" dirty="0">
                <a:latin typeface="Comic Sans MS" panose="030F0702030302020204" pitchFamily="66" charset="0"/>
              </a:rPr>
              <a:t> </a:t>
            </a:r>
            <a:endParaRPr lang="en-GB" dirty="0">
              <a:latin typeface="Comic Sans MS" panose="030F0702030302020204" pitchFamily="66" charset="0"/>
            </a:endParaRPr>
          </a:p>
        </p:txBody>
      </p:sp>
      <p:pic>
        <p:nvPicPr>
          <p:cNvPr id="4100" name="Picture 4" descr="KS1, KS2, SEN, IPC,literacy, grammar, fronted adverbials, guided reading,  writing, spelling, punctuation, grammar.">
            <a:extLst>
              <a:ext uri="{FF2B5EF4-FFF2-40B4-BE49-F238E27FC236}">
                <a16:creationId xmlns:a16="http://schemas.microsoft.com/office/drawing/2014/main" id="{57CE68ED-06DA-4E23-979B-37AC7A0594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98" t="12444" r="7871" b="10491"/>
          <a:stretch/>
        </p:blipFill>
        <p:spPr bwMode="auto">
          <a:xfrm>
            <a:off x="5306291" y="1784794"/>
            <a:ext cx="6885709" cy="4517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036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0154DD-3CCB-4118-BEA5-CB178C490FAE}"/>
              </a:ext>
            </a:extLst>
          </p:cNvPr>
          <p:cNvPicPr>
            <a:picLocks noChangeAspect="1"/>
          </p:cNvPicPr>
          <p:nvPr/>
        </p:nvPicPr>
        <p:blipFill rotWithShape="1">
          <a:blip r:embed="rId2"/>
          <a:srcRect l="20114" t="21400" r="21591" b="12709"/>
          <a:stretch/>
        </p:blipFill>
        <p:spPr>
          <a:xfrm>
            <a:off x="16541" y="1"/>
            <a:ext cx="12175460" cy="6858000"/>
          </a:xfrm>
          <a:prstGeom prst="rect">
            <a:avLst/>
          </a:prstGeom>
        </p:spPr>
      </p:pic>
      <p:sp>
        <p:nvSpPr>
          <p:cNvPr id="3" name="Content Placeholder 2">
            <a:extLst>
              <a:ext uri="{FF2B5EF4-FFF2-40B4-BE49-F238E27FC236}">
                <a16:creationId xmlns:a16="http://schemas.microsoft.com/office/drawing/2014/main" id="{22F68A5C-E839-465B-AA23-B32EE1CA7EB2}"/>
              </a:ext>
            </a:extLst>
          </p:cNvPr>
          <p:cNvSpPr>
            <a:spLocks noGrp="1"/>
          </p:cNvSpPr>
          <p:nvPr>
            <p:ph idx="1"/>
          </p:nvPr>
        </p:nvSpPr>
        <p:spPr>
          <a:xfrm>
            <a:off x="1898073" y="5805055"/>
            <a:ext cx="5652654" cy="942106"/>
          </a:xfrm>
          <a:solidFill>
            <a:schemeClr val="accent1"/>
          </a:solidFill>
        </p:spPr>
        <p:txBody>
          <a:bodyPr>
            <a:noAutofit/>
          </a:bodyPr>
          <a:lstStyle/>
          <a:p>
            <a:pPr algn="ctr"/>
            <a:r>
              <a:rPr lang="en-US" sz="1500" dirty="0">
                <a:latin typeface="Comic Sans MS" panose="030F0702030302020204" pitchFamily="66" charset="0"/>
              </a:rPr>
              <a:t>Using the fronted adverbials word mat, create some sentences about your Roman God.</a:t>
            </a:r>
          </a:p>
          <a:p>
            <a:pPr algn="ctr"/>
            <a:r>
              <a:rPr lang="en-US" sz="1500" dirty="0">
                <a:latin typeface="Comic Sans MS" panose="030F0702030302020204" pitchFamily="66" charset="0"/>
              </a:rPr>
              <a:t>Think about where the comma should go.</a:t>
            </a:r>
            <a:endParaRPr lang="en-GB" sz="1500" dirty="0">
              <a:latin typeface="Comic Sans MS" panose="030F0702030302020204" pitchFamily="66" charset="0"/>
            </a:endParaRPr>
          </a:p>
        </p:txBody>
      </p:sp>
    </p:spTree>
    <p:extLst>
      <p:ext uri="{BB962C8B-B14F-4D97-AF65-F5344CB8AC3E}">
        <p14:creationId xmlns:p14="http://schemas.microsoft.com/office/powerpoint/2010/main" val="31006032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89980-C839-4EE7-9671-C025ECDEE07C}"/>
              </a:ext>
            </a:extLst>
          </p:cNvPr>
          <p:cNvSpPr>
            <a:spLocks noGrp="1"/>
          </p:cNvSpPr>
          <p:nvPr>
            <p:ph type="title"/>
          </p:nvPr>
        </p:nvSpPr>
        <p:spPr/>
        <p:txBody>
          <a:bodyPr/>
          <a:lstStyle/>
          <a:p>
            <a:r>
              <a:rPr lang="en-GB" dirty="0">
                <a:solidFill>
                  <a:schemeClr val="tx1"/>
                </a:solidFill>
                <a:latin typeface="Comic Sans MS" panose="030F0702030302020204" pitchFamily="66" charset="0"/>
              </a:rPr>
              <a:t>Early Life</a:t>
            </a:r>
          </a:p>
        </p:txBody>
      </p:sp>
      <p:sp>
        <p:nvSpPr>
          <p:cNvPr id="3" name="Content Placeholder 2">
            <a:extLst>
              <a:ext uri="{FF2B5EF4-FFF2-40B4-BE49-F238E27FC236}">
                <a16:creationId xmlns:a16="http://schemas.microsoft.com/office/drawing/2014/main" id="{1BF85F00-2270-4632-B3A4-5F85F53AFAF6}"/>
              </a:ext>
            </a:extLst>
          </p:cNvPr>
          <p:cNvSpPr>
            <a:spLocks noGrp="1"/>
          </p:cNvSpPr>
          <p:nvPr>
            <p:ph idx="1"/>
          </p:nvPr>
        </p:nvSpPr>
        <p:spPr/>
        <p:txBody>
          <a:bodyPr/>
          <a:lstStyle/>
          <a:p>
            <a:r>
              <a:rPr lang="en-GB" dirty="0">
                <a:latin typeface="Comic Sans MS" panose="030F0702030302020204" pitchFamily="66" charset="0"/>
              </a:rPr>
              <a:t>Eddie, the God of Education, was born in 450 BC, in the growing, bustling city of Rome. He grew up with his parents, Venus and Neptune, his brother, Billy, and his sister, Lily. As a child, Eddie spent his days playing in his garden with his siblings and his pet monkey. He loved to practise his spellings with his ivory letters. </a:t>
            </a:r>
          </a:p>
          <a:p>
            <a:r>
              <a:rPr lang="en-GB" dirty="0">
                <a:latin typeface="Comic Sans MS" panose="030F0702030302020204" pitchFamily="66" charset="0"/>
              </a:rPr>
              <a:t>When he was old enough, Eddie went to school. His parents had to pay for him, so he worked hard and always tried his best. At school, he learned Literature, Maths and History. His favourite subject was Literature, because he loved to write. Although Eddie was the brightest child in school, he didn’t have many friends. </a:t>
            </a:r>
          </a:p>
          <a:p>
            <a:r>
              <a:rPr lang="en-GB" dirty="0">
                <a:latin typeface="Comic Sans MS" panose="030F0702030302020204" pitchFamily="66" charset="0"/>
              </a:rPr>
              <a:t>By the age of 12, Eddie had learned everything his teachers could teach him. Because Eddie enjoyed school so much, he stayed on, and helped the other children in his class. Slowly, but surely, Eddie began to make friends, as the children realised what a kind and caring God he was.  </a:t>
            </a:r>
          </a:p>
          <a:p>
            <a:endParaRPr lang="en-GB" dirty="0">
              <a:latin typeface="Comic Sans MS" panose="030F0702030302020204" pitchFamily="66" charset="0"/>
            </a:endParaRPr>
          </a:p>
        </p:txBody>
      </p:sp>
      <p:pic>
        <p:nvPicPr>
          <p:cNvPr id="5122" name="Picture 2" descr="What Went Well / Even Better If School Feedback Stickers x 56 - Primary  Teaching Services: Amazon.co.uk: Office Products">
            <a:extLst>
              <a:ext uri="{FF2B5EF4-FFF2-40B4-BE49-F238E27FC236}">
                <a16:creationId xmlns:a16="http://schemas.microsoft.com/office/drawing/2014/main" id="{10A4C370-21FB-42E8-AD2D-9DC2E45B45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68822" y="0"/>
            <a:ext cx="1723178" cy="1737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8407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31B78-D1F5-434D-B39B-06A85CB6099D}"/>
              </a:ext>
            </a:extLst>
          </p:cNvPr>
          <p:cNvSpPr>
            <a:spLocks noGrp="1"/>
          </p:cNvSpPr>
          <p:nvPr>
            <p:ph type="title"/>
          </p:nvPr>
        </p:nvSpPr>
        <p:spPr>
          <a:xfrm>
            <a:off x="1097280" y="286603"/>
            <a:ext cx="10058400" cy="1450757"/>
          </a:xfrm>
        </p:spPr>
        <p:txBody>
          <a:bodyPr/>
          <a:lstStyle/>
          <a:p>
            <a:pPr algn="ctr"/>
            <a:r>
              <a:rPr lang="en-GB" dirty="0">
                <a:latin typeface="Comic Sans MS" panose="030F0702030302020204" pitchFamily="66" charset="0"/>
              </a:rPr>
              <a:t>What are you going to include in your first paragraph?</a:t>
            </a:r>
          </a:p>
        </p:txBody>
      </p:sp>
      <p:sp>
        <p:nvSpPr>
          <p:cNvPr id="6" name="Content Placeholder 5">
            <a:extLst>
              <a:ext uri="{FF2B5EF4-FFF2-40B4-BE49-F238E27FC236}">
                <a16:creationId xmlns:a16="http://schemas.microsoft.com/office/drawing/2014/main" id="{5204720B-85E6-4ADD-B385-A64FC406F2FC}"/>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426414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0154DD-3CCB-4118-BEA5-CB178C490FAE}"/>
              </a:ext>
            </a:extLst>
          </p:cNvPr>
          <p:cNvPicPr>
            <a:picLocks noChangeAspect="1"/>
          </p:cNvPicPr>
          <p:nvPr/>
        </p:nvPicPr>
        <p:blipFill rotWithShape="1">
          <a:blip r:embed="rId2"/>
          <a:srcRect l="20114" t="21400" r="21591" b="12709"/>
          <a:stretch/>
        </p:blipFill>
        <p:spPr>
          <a:xfrm>
            <a:off x="16541" y="1"/>
            <a:ext cx="12175460" cy="6858000"/>
          </a:xfrm>
          <a:prstGeom prst="rect">
            <a:avLst/>
          </a:prstGeom>
        </p:spPr>
      </p:pic>
      <p:sp>
        <p:nvSpPr>
          <p:cNvPr id="3" name="Content Placeholder 2">
            <a:extLst>
              <a:ext uri="{FF2B5EF4-FFF2-40B4-BE49-F238E27FC236}">
                <a16:creationId xmlns:a16="http://schemas.microsoft.com/office/drawing/2014/main" id="{22F68A5C-E839-465B-AA23-B32EE1CA7EB2}"/>
              </a:ext>
            </a:extLst>
          </p:cNvPr>
          <p:cNvSpPr>
            <a:spLocks noGrp="1"/>
          </p:cNvSpPr>
          <p:nvPr>
            <p:ph idx="1"/>
          </p:nvPr>
        </p:nvSpPr>
        <p:spPr>
          <a:xfrm>
            <a:off x="1898073" y="5652654"/>
            <a:ext cx="5652654" cy="1094507"/>
          </a:xfrm>
          <a:solidFill>
            <a:schemeClr val="accent1"/>
          </a:solidFill>
        </p:spPr>
        <p:txBody>
          <a:bodyPr>
            <a:noAutofit/>
          </a:bodyPr>
          <a:lstStyle/>
          <a:p>
            <a:pPr algn="ctr"/>
            <a:r>
              <a:rPr lang="en-US" sz="1800" dirty="0">
                <a:latin typeface="Comic Sans MS" panose="030F0702030302020204" pitchFamily="66" charset="0"/>
              </a:rPr>
              <a:t>Using the fronted adverbials word mat, create some sentences you could use in your writing today. </a:t>
            </a:r>
          </a:p>
          <a:p>
            <a:pPr algn="ctr"/>
            <a:r>
              <a:rPr lang="en-US" sz="1800" dirty="0">
                <a:latin typeface="Comic Sans MS" panose="030F0702030302020204" pitchFamily="66" charset="0"/>
              </a:rPr>
              <a:t>Make sure you are using conjunctions too!</a:t>
            </a:r>
            <a:endParaRPr lang="en-GB" sz="1800" dirty="0">
              <a:latin typeface="Comic Sans MS" panose="030F0702030302020204" pitchFamily="66" charset="0"/>
            </a:endParaRPr>
          </a:p>
        </p:txBody>
      </p:sp>
    </p:spTree>
    <p:extLst>
      <p:ext uri="{BB962C8B-B14F-4D97-AF65-F5344CB8AC3E}">
        <p14:creationId xmlns:p14="http://schemas.microsoft.com/office/powerpoint/2010/main" val="2816202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B33B9-D5BD-4740-ADA3-7BC9D3120607}"/>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A351BD65-46F7-40DC-84A5-41AE9D67D48E}"/>
              </a:ext>
            </a:extLst>
          </p:cNvPr>
          <p:cNvSpPr>
            <a:spLocks noGrp="1"/>
          </p:cNvSpPr>
          <p:nvPr>
            <p:ph idx="1"/>
          </p:nvPr>
        </p:nvSpPr>
        <p:spPr/>
        <p:txBody>
          <a:bodyPr/>
          <a:lstStyle/>
          <a:p>
            <a:r>
              <a:rPr lang="en-US" dirty="0">
                <a:latin typeface="Comic Sans MS" panose="030F0702030302020204" pitchFamily="66" charset="0"/>
              </a:rPr>
              <a:t>Write the first paragraph of your biography.</a:t>
            </a:r>
            <a:endParaRPr lang="en-GB" dirty="0">
              <a:latin typeface="Comic Sans MS" panose="030F0702030302020204" pitchFamily="66" charset="0"/>
            </a:endParaRPr>
          </a:p>
          <a:p>
            <a:r>
              <a:rPr lang="en-US" dirty="0">
                <a:latin typeface="Comic Sans MS" panose="030F0702030302020204" pitchFamily="66" charset="0"/>
              </a:rPr>
              <a:t> </a:t>
            </a:r>
            <a:endParaRPr lang="en-GB" dirty="0">
              <a:latin typeface="Comic Sans MS" panose="030F0702030302020204" pitchFamily="66" charset="0"/>
            </a:endParaRPr>
          </a:p>
          <a:p>
            <a:r>
              <a:rPr lang="en-US" dirty="0">
                <a:latin typeface="Comic Sans MS" panose="030F0702030302020204" pitchFamily="66" charset="0"/>
              </a:rPr>
              <a:t>Remember to use:</a:t>
            </a:r>
            <a:br>
              <a:rPr lang="en-US" dirty="0">
                <a:latin typeface="Comic Sans MS" panose="030F0702030302020204" pitchFamily="66" charset="0"/>
              </a:rPr>
            </a:br>
            <a:r>
              <a:rPr lang="en-US" dirty="0">
                <a:latin typeface="Comic Sans MS" panose="030F0702030302020204" pitchFamily="66" charset="0"/>
              </a:rPr>
              <a:t>- conjunctions </a:t>
            </a:r>
            <a:br>
              <a:rPr lang="en-US" dirty="0">
                <a:latin typeface="Comic Sans MS" panose="030F0702030302020204" pitchFamily="66" charset="0"/>
              </a:rPr>
            </a:br>
            <a:r>
              <a:rPr lang="en-US" dirty="0">
                <a:latin typeface="Comic Sans MS" panose="030F0702030302020204" pitchFamily="66" charset="0"/>
              </a:rPr>
              <a:t>- correct punctuation </a:t>
            </a:r>
            <a:br>
              <a:rPr lang="en-US" dirty="0">
                <a:latin typeface="Comic Sans MS" panose="030F0702030302020204" pitchFamily="66" charset="0"/>
              </a:rPr>
            </a:br>
            <a:r>
              <a:rPr lang="en-US" dirty="0">
                <a:latin typeface="Comic Sans MS" panose="030F0702030302020204" pitchFamily="66" charset="0"/>
              </a:rPr>
              <a:t>- fronted adverbials </a:t>
            </a:r>
            <a:endParaRPr lang="en-GB" dirty="0">
              <a:latin typeface="Comic Sans MS" panose="030F0702030302020204" pitchFamily="66" charset="0"/>
            </a:endParaRPr>
          </a:p>
          <a:p>
            <a:r>
              <a:rPr lang="en-US" dirty="0">
                <a:latin typeface="Comic Sans MS" panose="030F0702030302020204" pitchFamily="66" charset="0"/>
              </a:rPr>
              <a:t> </a:t>
            </a:r>
            <a:endParaRPr lang="en-GB" dirty="0">
              <a:latin typeface="Comic Sans MS" panose="030F0702030302020204" pitchFamily="66" charset="0"/>
            </a:endParaRPr>
          </a:p>
          <a:p>
            <a:r>
              <a:rPr lang="en-US" b="1" dirty="0">
                <a:solidFill>
                  <a:srgbClr val="FF0000"/>
                </a:solidFill>
                <a:latin typeface="Comic Sans MS" panose="030F0702030302020204" pitchFamily="66" charset="0"/>
              </a:rPr>
              <a:t>Red Pen Challenge: use different sentence starters to make your writing more interesting. </a:t>
            </a:r>
            <a:endParaRPr lang="en-GB"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1556874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0154DD-3CCB-4118-BEA5-CB178C490FAE}"/>
              </a:ext>
            </a:extLst>
          </p:cNvPr>
          <p:cNvPicPr>
            <a:picLocks noChangeAspect="1"/>
          </p:cNvPicPr>
          <p:nvPr/>
        </p:nvPicPr>
        <p:blipFill rotWithShape="1">
          <a:blip r:embed="rId2"/>
          <a:srcRect l="20114" t="21400" r="21591" b="12709"/>
          <a:stretch/>
        </p:blipFill>
        <p:spPr>
          <a:xfrm>
            <a:off x="16541" y="1"/>
            <a:ext cx="12175460" cy="6858000"/>
          </a:xfrm>
          <a:prstGeom prst="rect">
            <a:avLst/>
          </a:prstGeom>
        </p:spPr>
      </p:pic>
    </p:spTree>
    <p:extLst>
      <p:ext uri="{BB962C8B-B14F-4D97-AF65-F5344CB8AC3E}">
        <p14:creationId xmlns:p14="http://schemas.microsoft.com/office/powerpoint/2010/main" val="2716834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F5C98-46AD-442B-B32E-7AF778526F83}"/>
              </a:ext>
            </a:extLst>
          </p:cNvPr>
          <p:cNvSpPr>
            <a:spLocks noGrp="1"/>
          </p:cNvSpPr>
          <p:nvPr>
            <p:ph type="ctrTitle"/>
          </p:nvPr>
        </p:nvSpPr>
        <p:spPr/>
        <p:txBody>
          <a:bodyPr>
            <a:normAutofit/>
          </a:bodyPr>
          <a:lstStyle/>
          <a:p>
            <a:r>
              <a:rPr lang="en-GB" sz="4800" dirty="0">
                <a:latin typeface="Comic Sans MS" panose="030F0702030302020204" pitchFamily="66" charset="0"/>
              </a:rPr>
              <a:t>Wednesday 18</a:t>
            </a:r>
            <a:r>
              <a:rPr lang="en-GB" sz="4800" baseline="30000" dirty="0">
                <a:latin typeface="Comic Sans MS" panose="030F0702030302020204" pitchFamily="66" charset="0"/>
              </a:rPr>
              <a:t>th</a:t>
            </a:r>
            <a:r>
              <a:rPr lang="en-GB" sz="48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2E93685E-EE46-4586-8BAA-7F25A2B3506F}"/>
              </a:ext>
            </a:extLst>
          </p:cNvPr>
          <p:cNvSpPr>
            <a:spLocks noGrp="1"/>
          </p:cNvSpPr>
          <p:nvPr>
            <p:ph type="subTitle" idx="1"/>
          </p:nvPr>
        </p:nvSpPr>
        <p:spPr>
          <a:xfrm>
            <a:off x="1100051" y="4455620"/>
            <a:ext cx="10058400" cy="1875907"/>
          </a:xfrm>
        </p:spPr>
        <p:txBody>
          <a:bodyPr>
            <a:normAutofit lnSpcReduction="10000"/>
          </a:bodyPr>
          <a:lstStyle/>
          <a:p>
            <a:r>
              <a:rPr lang="en-GB" cap="none" dirty="0">
                <a:latin typeface="Comic Sans MS" panose="030F0702030302020204" pitchFamily="66" charset="0"/>
              </a:rPr>
              <a:t>LO: To organise writing appropriately</a:t>
            </a:r>
          </a:p>
          <a:p>
            <a:r>
              <a:rPr lang="en-GB" cap="none" dirty="0">
                <a:latin typeface="Comic Sans MS" panose="030F0702030302020204" pitchFamily="66" charset="0"/>
              </a:rPr>
              <a:t>To use paragraphs.</a:t>
            </a:r>
          </a:p>
          <a:p>
            <a:r>
              <a:rPr lang="en-GB" cap="none" dirty="0">
                <a:latin typeface="Comic Sans MS" panose="030F0702030302020204" pitchFamily="66" charset="0"/>
              </a:rPr>
              <a:t>To punctuate accurately.</a:t>
            </a:r>
          </a:p>
          <a:p>
            <a:r>
              <a:rPr lang="en-US" cap="none" dirty="0">
                <a:latin typeface="Comic Sans MS" panose="030F0702030302020204" pitchFamily="66" charset="0"/>
              </a:rPr>
              <a:t>C: Roman God Biographies</a:t>
            </a:r>
            <a:endParaRPr lang="en-GB" cap="none" dirty="0">
              <a:latin typeface="Comic Sans MS" panose="030F0702030302020204" pitchFamily="66" charset="0"/>
            </a:endParaRPr>
          </a:p>
        </p:txBody>
      </p:sp>
    </p:spTree>
    <p:extLst>
      <p:ext uri="{BB962C8B-B14F-4D97-AF65-F5344CB8AC3E}">
        <p14:creationId xmlns:p14="http://schemas.microsoft.com/office/powerpoint/2010/main" val="32348889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A6622-427E-4525-88FA-EAECB75CA559}"/>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E1A4D968-B177-490D-BA1B-713D3E085088}"/>
              </a:ext>
            </a:extLst>
          </p:cNvPr>
          <p:cNvSpPr>
            <a:spLocks noGrp="1"/>
          </p:cNvSpPr>
          <p:nvPr>
            <p:ph idx="1"/>
          </p:nvPr>
        </p:nvSpPr>
        <p:spPr/>
        <p:txBody>
          <a:bodyPr/>
          <a:lstStyle/>
          <a:p>
            <a:r>
              <a:rPr lang="en-GB" dirty="0">
                <a:latin typeface="Comic Sans MS" panose="030F0702030302020204" pitchFamily="66" charset="0"/>
              </a:rPr>
              <a:t>Spend 10 minutes looking back at your work from yesterday. </a:t>
            </a:r>
          </a:p>
          <a:p>
            <a:endParaRPr lang="en-GB" dirty="0">
              <a:latin typeface="Comic Sans MS" panose="030F0702030302020204" pitchFamily="66" charset="0"/>
            </a:endParaRPr>
          </a:p>
          <a:p>
            <a:r>
              <a:rPr lang="en-GB" dirty="0">
                <a:latin typeface="Comic Sans MS" panose="030F0702030302020204" pitchFamily="66" charset="0"/>
              </a:rPr>
              <a:t>Use a red pen to make any corrections.</a:t>
            </a:r>
          </a:p>
        </p:txBody>
      </p:sp>
      <p:pic>
        <p:nvPicPr>
          <p:cNvPr id="11266" name="Picture 2" descr="Hand Writing Time To Improve Concept With Red Marker On Transparent.. Stock  Photo, Picture And Royalty Free Image. Image 20014735.">
            <a:extLst>
              <a:ext uri="{FF2B5EF4-FFF2-40B4-BE49-F238E27FC236}">
                <a16:creationId xmlns:a16="http://schemas.microsoft.com/office/drawing/2014/main" id="{BFDFEB74-FB6F-4580-B5C3-9C646A0EB7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126" y="3341251"/>
            <a:ext cx="4488873" cy="299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8093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132DC-ED3F-4F3C-B03D-EABC1B973A9A}"/>
              </a:ext>
            </a:extLst>
          </p:cNvPr>
          <p:cNvSpPr>
            <a:spLocks noGrp="1"/>
          </p:cNvSpPr>
          <p:nvPr>
            <p:ph type="title"/>
          </p:nvPr>
        </p:nvSpPr>
        <p:spPr/>
        <p:txBody>
          <a:bodyPr/>
          <a:lstStyle/>
          <a:p>
            <a:r>
              <a:rPr lang="en-GB" dirty="0">
                <a:latin typeface="Comic Sans MS" panose="030F0702030302020204" pitchFamily="66" charset="0"/>
              </a:rPr>
              <a:t>Fronted Adverbials Recap</a:t>
            </a:r>
          </a:p>
        </p:txBody>
      </p:sp>
      <p:sp>
        <p:nvSpPr>
          <p:cNvPr id="3" name="Content Placeholder 2">
            <a:extLst>
              <a:ext uri="{FF2B5EF4-FFF2-40B4-BE49-F238E27FC236}">
                <a16:creationId xmlns:a16="http://schemas.microsoft.com/office/drawing/2014/main" id="{629DE939-6BA3-4141-977D-88B77304ED73}"/>
              </a:ext>
            </a:extLst>
          </p:cNvPr>
          <p:cNvSpPr>
            <a:spLocks noGrp="1"/>
          </p:cNvSpPr>
          <p:nvPr>
            <p:ph idx="1"/>
          </p:nvPr>
        </p:nvSpPr>
        <p:spPr/>
        <p:txBody>
          <a:bodyPr/>
          <a:lstStyle/>
          <a:p>
            <a:endParaRPr lang="en-GB"/>
          </a:p>
        </p:txBody>
      </p:sp>
      <p:pic>
        <p:nvPicPr>
          <p:cNvPr id="4" name="Picture 4" descr="KS1, KS2, SEN, IPC,literacy, grammar, fronted adverbials, guided reading,  writing, spelling, punctuation, grammar.">
            <a:extLst>
              <a:ext uri="{FF2B5EF4-FFF2-40B4-BE49-F238E27FC236}">
                <a16:creationId xmlns:a16="http://schemas.microsoft.com/office/drawing/2014/main" id="{5B4DC485-516D-4CA8-8959-C840936D2EF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098" t="12444" r="7871" b="10491"/>
          <a:stretch/>
        </p:blipFill>
        <p:spPr bwMode="auto">
          <a:xfrm>
            <a:off x="5306291" y="1784794"/>
            <a:ext cx="6885709" cy="4517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9791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89980-C839-4EE7-9671-C025ECDEE07C}"/>
              </a:ext>
            </a:extLst>
          </p:cNvPr>
          <p:cNvSpPr>
            <a:spLocks noGrp="1"/>
          </p:cNvSpPr>
          <p:nvPr>
            <p:ph type="title"/>
          </p:nvPr>
        </p:nvSpPr>
        <p:spPr/>
        <p:txBody>
          <a:bodyPr/>
          <a:lstStyle/>
          <a:p>
            <a:r>
              <a:rPr lang="en-GB" dirty="0">
                <a:solidFill>
                  <a:schemeClr val="tx1"/>
                </a:solidFill>
                <a:latin typeface="Comic Sans MS" panose="030F0702030302020204" pitchFamily="66" charset="0"/>
              </a:rPr>
              <a:t>Adulthood</a:t>
            </a:r>
          </a:p>
        </p:txBody>
      </p:sp>
      <p:sp>
        <p:nvSpPr>
          <p:cNvPr id="3" name="Content Placeholder 2">
            <a:extLst>
              <a:ext uri="{FF2B5EF4-FFF2-40B4-BE49-F238E27FC236}">
                <a16:creationId xmlns:a16="http://schemas.microsoft.com/office/drawing/2014/main" id="{1BF85F00-2270-4632-B3A4-5F85F53AFAF6}"/>
              </a:ext>
            </a:extLst>
          </p:cNvPr>
          <p:cNvSpPr>
            <a:spLocks noGrp="1"/>
          </p:cNvSpPr>
          <p:nvPr>
            <p:ph idx="1"/>
          </p:nvPr>
        </p:nvSpPr>
        <p:spPr/>
        <p:txBody>
          <a:bodyPr/>
          <a:lstStyle/>
          <a:p>
            <a:r>
              <a:rPr lang="en-GB" dirty="0">
                <a:latin typeface="Comic Sans MS" panose="030F0702030302020204" pitchFamily="66" charset="0"/>
              </a:rPr>
              <a:t>When Eddie grew up, he realised that his purpose in life was to help others to learn. While his brother became a Roman soldier, Eddie stayed at home reading book after book. Eventually, he became the headteacher at his local school. Because he believed in fairness and equality, Eddie lowered the price of attending school, so that poor children could learn too. As word spread of Eddie’s kindness, the school population grew. Eddie was well-known in the now crowded, over-populated city of Rome, and children would travel for miles to learn from him. </a:t>
            </a:r>
          </a:p>
          <a:p>
            <a:r>
              <a:rPr lang="en-GB" dirty="0">
                <a:latin typeface="Comic Sans MS" panose="030F0702030302020204" pitchFamily="66" charset="0"/>
              </a:rPr>
              <a:t>When he was 20, Eddie met his beautiful wife, Solar. They married, and had two children called Star and Moon. While they weren’t as clever as Eddie, they did try hard to learn in school.  </a:t>
            </a:r>
          </a:p>
          <a:p>
            <a:r>
              <a:rPr lang="en-GB" dirty="0">
                <a:latin typeface="Comic Sans MS" panose="030F0702030302020204" pitchFamily="66" charset="0"/>
              </a:rPr>
              <a:t>When Eddie retired, he moved to the countryside. Occasionally, he would return to his old school, so he could see how well they were learning. Everyone looked forward to Eddie’s visits, because he always taught them something new. </a:t>
            </a:r>
          </a:p>
        </p:txBody>
      </p:sp>
      <p:pic>
        <p:nvPicPr>
          <p:cNvPr id="5122" name="Picture 2" descr="What Went Well / Even Better If School Feedback Stickers x 56 - Primary  Teaching Services: Amazon.co.uk: Office Products">
            <a:extLst>
              <a:ext uri="{FF2B5EF4-FFF2-40B4-BE49-F238E27FC236}">
                <a16:creationId xmlns:a16="http://schemas.microsoft.com/office/drawing/2014/main" id="{10A4C370-21FB-42E8-AD2D-9DC2E45B45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68822" y="0"/>
            <a:ext cx="1723178" cy="1737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428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31B78-D1F5-434D-B39B-06A85CB6099D}"/>
              </a:ext>
            </a:extLst>
          </p:cNvPr>
          <p:cNvSpPr>
            <a:spLocks noGrp="1"/>
          </p:cNvSpPr>
          <p:nvPr>
            <p:ph type="title"/>
          </p:nvPr>
        </p:nvSpPr>
        <p:spPr>
          <a:xfrm>
            <a:off x="1097280" y="263527"/>
            <a:ext cx="10058400" cy="1450757"/>
          </a:xfrm>
        </p:spPr>
        <p:txBody>
          <a:bodyPr/>
          <a:lstStyle/>
          <a:p>
            <a:pPr algn="ctr"/>
            <a:r>
              <a:rPr lang="en-GB" dirty="0">
                <a:latin typeface="Comic Sans MS" panose="030F0702030302020204" pitchFamily="66" charset="0"/>
              </a:rPr>
              <a:t>What are you going to include in your second paragraph?</a:t>
            </a:r>
          </a:p>
        </p:txBody>
      </p:sp>
      <p:sp>
        <p:nvSpPr>
          <p:cNvPr id="6" name="Content Placeholder 5">
            <a:extLst>
              <a:ext uri="{FF2B5EF4-FFF2-40B4-BE49-F238E27FC236}">
                <a16:creationId xmlns:a16="http://schemas.microsoft.com/office/drawing/2014/main" id="{C1B6434D-B9B9-484F-87CE-B4C8361027D6}"/>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4167314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0154DD-3CCB-4118-BEA5-CB178C490FAE}"/>
              </a:ext>
            </a:extLst>
          </p:cNvPr>
          <p:cNvPicPr>
            <a:picLocks noChangeAspect="1"/>
          </p:cNvPicPr>
          <p:nvPr/>
        </p:nvPicPr>
        <p:blipFill rotWithShape="1">
          <a:blip r:embed="rId2"/>
          <a:srcRect l="20114" t="21400" r="21591" b="12709"/>
          <a:stretch/>
        </p:blipFill>
        <p:spPr>
          <a:xfrm>
            <a:off x="16541" y="1"/>
            <a:ext cx="12175460" cy="6858000"/>
          </a:xfrm>
          <a:prstGeom prst="rect">
            <a:avLst/>
          </a:prstGeom>
        </p:spPr>
      </p:pic>
      <p:sp>
        <p:nvSpPr>
          <p:cNvPr id="3" name="Content Placeholder 2">
            <a:extLst>
              <a:ext uri="{FF2B5EF4-FFF2-40B4-BE49-F238E27FC236}">
                <a16:creationId xmlns:a16="http://schemas.microsoft.com/office/drawing/2014/main" id="{22F68A5C-E839-465B-AA23-B32EE1CA7EB2}"/>
              </a:ext>
            </a:extLst>
          </p:cNvPr>
          <p:cNvSpPr>
            <a:spLocks noGrp="1"/>
          </p:cNvSpPr>
          <p:nvPr>
            <p:ph idx="1"/>
          </p:nvPr>
        </p:nvSpPr>
        <p:spPr>
          <a:xfrm>
            <a:off x="1898073" y="5652654"/>
            <a:ext cx="5652654" cy="1094507"/>
          </a:xfrm>
          <a:solidFill>
            <a:schemeClr val="accent1"/>
          </a:solidFill>
        </p:spPr>
        <p:txBody>
          <a:bodyPr>
            <a:noAutofit/>
          </a:bodyPr>
          <a:lstStyle/>
          <a:p>
            <a:pPr algn="ctr"/>
            <a:r>
              <a:rPr lang="en-US" sz="1800" dirty="0">
                <a:latin typeface="Comic Sans MS" panose="030F0702030302020204" pitchFamily="66" charset="0"/>
              </a:rPr>
              <a:t>Using the fronted adverbials word mat, create some sentences you could use in your writing today. </a:t>
            </a:r>
          </a:p>
          <a:p>
            <a:pPr algn="ctr"/>
            <a:r>
              <a:rPr lang="en-US" sz="1800" dirty="0">
                <a:latin typeface="Comic Sans MS" panose="030F0702030302020204" pitchFamily="66" charset="0"/>
              </a:rPr>
              <a:t>Make sure you are using conjunctions too!</a:t>
            </a:r>
            <a:endParaRPr lang="en-GB" sz="1800" dirty="0">
              <a:latin typeface="Comic Sans MS" panose="030F0702030302020204" pitchFamily="66" charset="0"/>
            </a:endParaRPr>
          </a:p>
        </p:txBody>
      </p:sp>
    </p:spTree>
    <p:extLst>
      <p:ext uri="{BB962C8B-B14F-4D97-AF65-F5344CB8AC3E}">
        <p14:creationId xmlns:p14="http://schemas.microsoft.com/office/powerpoint/2010/main" val="24979105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B33B9-D5BD-4740-ADA3-7BC9D3120607}"/>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A351BD65-46F7-40DC-84A5-41AE9D67D48E}"/>
              </a:ext>
            </a:extLst>
          </p:cNvPr>
          <p:cNvSpPr>
            <a:spLocks noGrp="1"/>
          </p:cNvSpPr>
          <p:nvPr>
            <p:ph idx="1"/>
          </p:nvPr>
        </p:nvSpPr>
        <p:spPr/>
        <p:txBody>
          <a:bodyPr/>
          <a:lstStyle/>
          <a:p>
            <a:r>
              <a:rPr lang="en-US" dirty="0">
                <a:latin typeface="Comic Sans MS" panose="030F0702030302020204" pitchFamily="66" charset="0"/>
              </a:rPr>
              <a:t>Write the second paragraph of your biography.</a:t>
            </a:r>
            <a:endParaRPr lang="en-GB" dirty="0">
              <a:latin typeface="Comic Sans MS" panose="030F0702030302020204" pitchFamily="66" charset="0"/>
            </a:endParaRPr>
          </a:p>
          <a:p>
            <a:r>
              <a:rPr lang="en-US" dirty="0">
                <a:latin typeface="Comic Sans MS" panose="030F0702030302020204" pitchFamily="66" charset="0"/>
              </a:rPr>
              <a:t> </a:t>
            </a:r>
            <a:endParaRPr lang="en-GB" dirty="0">
              <a:latin typeface="Comic Sans MS" panose="030F0702030302020204" pitchFamily="66" charset="0"/>
            </a:endParaRPr>
          </a:p>
          <a:p>
            <a:r>
              <a:rPr lang="en-US" dirty="0">
                <a:latin typeface="Comic Sans MS" panose="030F0702030302020204" pitchFamily="66" charset="0"/>
              </a:rPr>
              <a:t>Remember to use:</a:t>
            </a:r>
            <a:br>
              <a:rPr lang="en-US" dirty="0">
                <a:latin typeface="Comic Sans MS" panose="030F0702030302020204" pitchFamily="66" charset="0"/>
              </a:rPr>
            </a:br>
            <a:r>
              <a:rPr lang="en-US" dirty="0">
                <a:latin typeface="Comic Sans MS" panose="030F0702030302020204" pitchFamily="66" charset="0"/>
              </a:rPr>
              <a:t>- conjunctions </a:t>
            </a:r>
            <a:br>
              <a:rPr lang="en-US" dirty="0">
                <a:latin typeface="Comic Sans MS" panose="030F0702030302020204" pitchFamily="66" charset="0"/>
              </a:rPr>
            </a:br>
            <a:r>
              <a:rPr lang="en-US" dirty="0">
                <a:latin typeface="Comic Sans MS" panose="030F0702030302020204" pitchFamily="66" charset="0"/>
              </a:rPr>
              <a:t>- correct punctuation </a:t>
            </a:r>
            <a:br>
              <a:rPr lang="en-US" dirty="0">
                <a:latin typeface="Comic Sans MS" panose="030F0702030302020204" pitchFamily="66" charset="0"/>
              </a:rPr>
            </a:br>
            <a:r>
              <a:rPr lang="en-US" dirty="0">
                <a:latin typeface="Comic Sans MS" panose="030F0702030302020204" pitchFamily="66" charset="0"/>
              </a:rPr>
              <a:t>- fronted adverbials </a:t>
            </a:r>
            <a:endParaRPr lang="en-GB" dirty="0">
              <a:latin typeface="Comic Sans MS" panose="030F0702030302020204" pitchFamily="66" charset="0"/>
            </a:endParaRPr>
          </a:p>
          <a:p>
            <a:r>
              <a:rPr lang="en-US" dirty="0">
                <a:latin typeface="Comic Sans MS" panose="030F0702030302020204" pitchFamily="66" charset="0"/>
              </a:rPr>
              <a:t> </a:t>
            </a:r>
            <a:endParaRPr lang="en-GB" dirty="0">
              <a:latin typeface="Comic Sans MS" panose="030F0702030302020204" pitchFamily="66" charset="0"/>
            </a:endParaRPr>
          </a:p>
          <a:p>
            <a:r>
              <a:rPr lang="en-US" b="1" dirty="0">
                <a:solidFill>
                  <a:srgbClr val="FF0000"/>
                </a:solidFill>
                <a:latin typeface="Comic Sans MS" panose="030F0702030302020204" pitchFamily="66" charset="0"/>
              </a:rPr>
              <a:t>Red Pen Challenge: use different sentence starters to make your writing more interesting. </a:t>
            </a:r>
            <a:endParaRPr lang="en-GB"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8164923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0154DD-3CCB-4118-BEA5-CB178C490FAE}"/>
              </a:ext>
            </a:extLst>
          </p:cNvPr>
          <p:cNvPicPr>
            <a:picLocks noChangeAspect="1"/>
          </p:cNvPicPr>
          <p:nvPr/>
        </p:nvPicPr>
        <p:blipFill rotWithShape="1">
          <a:blip r:embed="rId2"/>
          <a:srcRect l="20114" t="21400" r="21591" b="12709"/>
          <a:stretch/>
        </p:blipFill>
        <p:spPr>
          <a:xfrm>
            <a:off x="16541" y="1"/>
            <a:ext cx="12175460" cy="6858000"/>
          </a:xfrm>
          <a:prstGeom prst="rect">
            <a:avLst/>
          </a:prstGeom>
        </p:spPr>
      </p:pic>
    </p:spTree>
    <p:extLst>
      <p:ext uri="{BB962C8B-B14F-4D97-AF65-F5344CB8AC3E}">
        <p14:creationId xmlns:p14="http://schemas.microsoft.com/office/powerpoint/2010/main" val="12453986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F5C98-46AD-442B-B32E-7AF778526F83}"/>
              </a:ext>
            </a:extLst>
          </p:cNvPr>
          <p:cNvSpPr>
            <a:spLocks noGrp="1"/>
          </p:cNvSpPr>
          <p:nvPr>
            <p:ph type="ctrTitle"/>
          </p:nvPr>
        </p:nvSpPr>
        <p:spPr/>
        <p:txBody>
          <a:bodyPr>
            <a:normAutofit/>
          </a:bodyPr>
          <a:lstStyle/>
          <a:p>
            <a:r>
              <a:rPr lang="en-GB" sz="4800" dirty="0">
                <a:latin typeface="Comic Sans MS" panose="030F0702030302020204" pitchFamily="66" charset="0"/>
              </a:rPr>
              <a:t>Thursday 19</a:t>
            </a:r>
            <a:r>
              <a:rPr lang="en-GB" sz="4800" baseline="30000" dirty="0">
                <a:latin typeface="Comic Sans MS" panose="030F0702030302020204" pitchFamily="66" charset="0"/>
              </a:rPr>
              <a:t>th</a:t>
            </a:r>
            <a:r>
              <a:rPr lang="en-GB" sz="4800" dirty="0">
                <a:latin typeface="Comic Sans MS" panose="030F0702030302020204" pitchFamily="66" charset="0"/>
              </a:rPr>
              <a:t> November 2020</a:t>
            </a:r>
          </a:p>
        </p:txBody>
      </p:sp>
      <p:sp>
        <p:nvSpPr>
          <p:cNvPr id="3" name="Subtitle 2">
            <a:extLst>
              <a:ext uri="{FF2B5EF4-FFF2-40B4-BE49-F238E27FC236}">
                <a16:creationId xmlns:a16="http://schemas.microsoft.com/office/drawing/2014/main" id="{2E93685E-EE46-4586-8BAA-7F25A2B3506F}"/>
              </a:ext>
            </a:extLst>
          </p:cNvPr>
          <p:cNvSpPr>
            <a:spLocks noGrp="1"/>
          </p:cNvSpPr>
          <p:nvPr>
            <p:ph type="subTitle" idx="1"/>
          </p:nvPr>
        </p:nvSpPr>
        <p:spPr>
          <a:xfrm>
            <a:off x="1100051" y="4455620"/>
            <a:ext cx="10058400" cy="1875907"/>
          </a:xfrm>
        </p:spPr>
        <p:txBody>
          <a:bodyPr>
            <a:normAutofit lnSpcReduction="10000"/>
          </a:bodyPr>
          <a:lstStyle/>
          <a:p>
            <a:r>
              <a:rPr lang="en-GB" cap="none" dirty="0">
                <a:latin typeface="Comic Sans MS" panose="030F0702030302020204" pitchFamily="66" charset="0"/>
              </a:rPr>
              <a:t>LO: To organise writing appropriately</a:t>
            </a:r>
          </a:p>
          <a:p>
            <a:r>
              <a:rPr lang="en-GB" cap="none" dirty="0">
                <a:latin typeface="Comic Sans MS" panose="030F0702030302020204" pitchFamily="66" charset="0"/>
              </a:rPr>
              <a:t>To use paragraphs.</a:t>
            </a:r>
          </a:p>
          <a:p>
            <a:r>
              <a:rPr lang="en-GB" cap="none" dirty="0">
                <a:latin typeface="Comic Sans MS" panose="030F0702030302020204" pitchFamily="66" charset="0"/>
              </a:rPr>
              <a:t>To punctuate accurately.</a:t>
            </a:r>
          </a:p>
          <a:p>
            <a:r>
              <a:rPr lang="en-US" cap="none" dirty="0">
                <a:latin typeface="Comic Sans MS" panose="030F0702030302020204" pitchFamily="66" charset="0"/>
              </a:rPr>
              <a:t>C: Roman God Biographies</a:t>
            </a:r>
            <a:endParaRPr lang="en-GB" cap="none" dirty="0">
              <a:latin typeface="Comic Sans MS" panose="030F0702030302020204" pitchFamily="66" charset="0"/>
            </a:endParaRPr>
          </a:p>
        </p:txBody>
      </p:sp>
    </p:spTree>
    <p:extLst>
      <p:ext uri="{BB962C8B-B14F-4D97-AF65-F5344CB8AC3E}">
        <p14:creationId xmlns:p14="http://schemas.microsoft.com/office/powerpoint/2010/main" val="25343187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A6622-427E-4525-88FA-EAECB75CA559}"/>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E1A4D968-B177-490D-BA1B-713D3E085088}"/>
              </a:ext>
            </a:extLst>
          </p:cNvPr>
          <p:cNvSpPr>
            <a:spLocks noGrp="1"/>
          </p:cNvSpPr>
          <p:nvPr>
            <p:ph idx="1"/>
          </p:nvPr>
        </p:nvSpPr>
        <p:spPr/>
        <p:txBody>
          <a:bodyPr/>
          <a:lstStyle/>
          <a:p>
            <a:r>
              <a:rPr lang="en-GB" dirty="0">
                <a:latin typeface="Comic Sans MS" panose="030F0702030302020204" pitchFamily="66" charset="0"/>
              </a:rPr>
              <a:t>Spend 10 minutes looking back at your work from yesterday.</a:t>
            </a:r>
          </a:p>
          <a:p>
            <a:endParaRPr lang="en-GB" dirty="0">
              <a:latin typeface="Comic Sans MS" panose="030F0702030302020204" pitchFamily="66" charset="0"/>
            </a:endParaRPr>
          </a:p>
          <a:p>
            <a:r>
              <a:rPr lang="en-GB" dirty="0">
                <a:latin typeface="Comic Sans MS" panose="030F0702030302020204" pitchFamily="66" charset="0"/>
              </a:rPr>
              <a:t>Use a red pen to make your corrections.</a:t>
            </a:r>
          </a:p>
        </p:txBody>
      </p:sp>
      <p:pic>
        <p:nvPicPr>
          <p:cNvPr id="11266" name="Picture 2" descr="Hand Writing Time To Improve Concept With Red Marker On Transparent.. Stock  Photo, Picture And Royalty Free Image. Image 20014735.">
            <a:extLst>
              <a:ext uri="{FF2B5EF4-FFF2-40B4-BE49-F238E27FC236}">
                <a16:creationId xmlns:a16="http://schemas.microsoft.com/office/drawing/2014/main" id="{BFDFEB74-FB6F-4580-B5C3-9C646A0EB7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126" y="3341251"/>
            <a:ext cx="4488873" cy="299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561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132DC-ED3F-4F3C-B03D-EABC1B973A9A}"/>
              </a:ext>
            </a:extLst>
          </p:cNvPr>
          <p:cNvSpPr>
            <a:spLocks noGrp="1"/>
          </p:cNvSpPr>
          <p:nvPr>
            <p:ph type="title"/>
          </p:nvPr>
        </p:nvSpPr>
        <p:spPr/>
        <p:txBody>
          <a:bodyPr/>
          <a:lstStyle/>
          <a:p>
            <a:r>
              <a:rPr lang="en-GB" dirty="0">
                <a:latin typeface="Comic Sans MS" panose="030F0702030302020204" pitchFamily="66" charset="0"/>
              </a:rPr>
              <a:t>Fronted Adverbials Recap</a:t>
            </a:r>
          </a:p>
        </p:txBody>
      </p:sp>
      <p:sp>
        <p:nvSpPr>
          <p:cNvPr id="3" name="Content Placeholder 2">
            <a:extLst>
              <a:ext uri="{FF2B5EF4-FFF2-40B4-BE49-F238E27FC236}">
                <a16:creationId xmlns:a16="http://schemas.microsoft.com/office/drawing/2014/main" id="{629DE939-6BA3-4141-977D-88B77304ED73}"/>
              </a:ext>
            </a:extLst>
          </p:cNvPr>
          <p:cNvSpPr>
            <a:spLocks noGrp="1"/>
          </p:cNvSpPr>
          <p:nvPr>
            <p:ph idx="1"/>
          </p:nvPr>
        </p:nvSpPr>
        <p:spPr/>
        <p:txBody>
          <a:bodyPr/>
          <a:lstStyle/>
          <a:p>
            <a:endParaRPr lang="en-GB"/>
          </a:p>
        </p:txBody>
      </p:sp>
      <p:pic>
        <p:nvPicPr>
          <p:cNvPr id="4" name="Picture 4" descr="KS1, KS2, SEN, IPC,literacy, grammar, fronted adverbials, guided reading,  writing, spelling, punctuation, grammar.">
            <a:extLst>
              <a:ext uri="{FF2B5EF4-FFF2-40B4-BE49-F238E27FC236}">
                <a16:creationId xmlns:a16="http://schemas.microsoft.com/office/drawing/2014/main" id="{5B4DC485-516D-4CA8-8959-C840936D2EF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098" t="12444" r="7871" b="10491"/>
          <a:stretch/>
        </p:blipFill>
        <p:spPr bwMode="auto">
          <a:xfrm>
            <a:off x="5306291" y="1784794"/>
            <a:ext cx="6885709" cy="45179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2934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89980-C839-4EE7-9671-C025ECDEE07C}"/>
              </a:ext>
            </a:extLst>
          </p:cNvPr>
          <p:cNvSpPr>
            <a:spLocks noGrp="1"/>
          </p:cNvSpPr>
          <p:nvPr>
            <p:ph type="title"/>
          </p:nvPr>
        </p:nvSpPr>
        <p:spPr/>
        <p:txBody>
          <a:bodyPr/>
          <a:lstStyle/>
          <a:p>
            <a:r>
              <a:rPr lang="en-GB" dirty="0">
                <a:solidFill>
                  <a:schemeClr val="tx1"/>
                </a:solidFill>
                <a:latin typeface="Comic Sans MS" panose="030F0702030302020204" pitchFamily="66" charset="0"/>
              </a:rPr>
              <a:t>Achievements</a:t>
            </a:r>
          </a:p>
        </p:txBody>
      </p:sp>
      <p:sp>
        <p:nvSpPr>
          <p:cNvPr id="3" name="Content Placeholder 2">
            <a:extLst>
              <a:ext uri="{FF2B5EF4-FFF2-40B4-BE49-F238E27FC236}">
                <a16:creationId xmlns:a16="http://schemas.microsoft.com/office/drawing/2014/main" id="{1BF85F00-2270-4632-B3A4-5F85F53AFAF6}"/>
              </a:ext>
            </a:extLst>
          </p:cNvPr>
          <p:cNvSpPr>
            <a:spLocks noGrp="1"/>
          </p:cNvSpPr>
          <p:nvPr>
            <p:ph idx="1"/>
          </p:nvPr>
        </p:nvSpPr>
        <p:spPr/>
        <p:txBody>
          <a:bodyPr/>
          <a:lstStyle/>
          <a:p>
            <a:r>
              <a:rPr lang="en-GB" dirty="0">
                <a:latin typeface="Comic Sans MS" panose="030F0702030302020204" pitchFamily="66" charset="0"/>
              </a:rPr>
              <a:t>Eddie’s greatest achievement was helping thousands of Roman children to learn in a variety of different ways. He made learning accessible for children of all backgrounds, because he was fair and just. Because of Eddie, an immeasurable number of poor Roman children received an education. These children might otherwise have been forced to work in horrible conditions at a young age. </a:t>
            </a:r>
          </a:p>
          <a:p>
            <a:r>
              <a:rPr lang="en-GB" dirty="0">
                <a:latin typeface="Comic Sans MS" panose="030F0702030302020204" pitchFamily="66" charset="0"/>
              </a:rPr>
              <a:t>Eddie didn’t just teach children, he taught adults how to teach! Now, there are hundreds of teachers around the Roman Empire helping children to learn. Without Eddie’s help, the people of the Empire would have remained uneducated, and the rule of the Romans would have looked incredibly different. </a:t>
            </a:r>
          </a:p>
          <a:p>
            <a:r>
              <a:rPr lang="en-GB" dirty="0">
                <a:latin typeface="Comic Sans MS" panose="030F0702030302020204" pitchFamily="66" charset="0"/>
              </a:rPr>
              <a:t>Eddie used his knowledge as power, and helped the Roman Emperors to create unbeatable battle plans. If it hadn’t been for Eddie, the Roman Empire would not have been able to spread so far across the globe.</a:t>
            </a:r>
          </a:p>
        </p:txBody>
      </p:sp>
      <p:pic>
        <p:nvPicPr>
          <p:cNvPr id="5122" name="Picture 2" descr="What Went Well / Even Better If School Feedback Stickers x 56 - Primary  Teaching Services: Amazon.co.uk: Office Products">
            <a:extLst>
              <a:ext uri="{FF2B5EF4-FFF2-40B4-BE49-F238E27FC236}">
                <a16:creationId xmlns:a16="http://schemas.microsoft.com/office/drawing/2014/main" id="{10A4C370-21FB-42E8-AD2D-9DC2E45B45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68822" y="0"/>
            <a:ext cx="1723178" cy="1737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37079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31B78-D1F5-434D-B39B-06A85CB6099D}"/>
              </a:ext>
            </a:extLst>
          </p:cNvPr>
          <p:cNvSpPr>
            <a:spLocks noGrp="1"/>
          </p:cNvSpPr>
          <p:nvPr>
            <p:ph type="title"/>
          </p:nvPr>
        </p:nvSpPr>
        <p:spPr>
          <a:xfrm>
            <a:off x="1097280" y="286603"/>
            <a:ext cx="10058400" cy="1450757"/>
          </a:xfrm>
        </p:spPr>
        <p:txBody>
          <a:bodyPr/>
          <a:lstStyle/>
          <a:p>
            <a:pPr algn="ctr"/>
            <a:r>
              <a:rPr lang="en-GB" dirty="0">
                <a:latin typeface="Comic Sans MS" panose="030F0702030302020204" pitchFamily="66" charset="0"/>
              </a:rPr>
              <a:t>What are you going to include in your third paragraph?</a:t>
            </a:r>
          </a:p>
        </p:txBody>
      </p:sp>
      <p:sp>
        <p:nvSpPr>
          <p:cNvPr id="6" name="Content Placeholder 5">
            <a:extLst>
              <a:ext uri="{FF2B5EF4-FFF2-40B4-BE49-F238E27FC236}">
                <a16:creationId xmlns:a16="http://schemas.microsoft.com/office/drawing/2014/main" id="{480C0439-89CD-439B-9C11-E939ADE2FFD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1889687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0154DD-3CCB-4118-BEA5-CB178C490FAE}"/>
              </a:ext>
            </a:extLst>
          </p:cNvPr>
          <p:cNvPicPr>
            <a:picLocks noChangeAspect="1"/>
          </p:cNvPicPr>
          <p:nvPr/>
        </p:nvPicPr>
        <p:blipFill rotWithShape="1">
          <a:blip r:embed="rId2"/>
          <a:srcRect l="20114" t="21400" r="21591" b="12709"/>
          <a:stretch/>
        </p:blipFill>
        <p:spPr>
          <a:xfrm>
            <a:off x="16541" y="1"/>
            <a:ext cx="12175460" cy="6858000"/>
          </a:xfrm>
          <a:prstGeom prst="rect">
            <a:avLst/>
          </a:prstGeom>
        </p:spPr>
      </p:pic>
      <p:sp>
        <p:nvSpPr>
          <p:cNvPr id="3" name="Content Placeholder 2">
            <a:extLst>
              <a:ext uri="{FF2B5EF4-FFF2-40B4-BE49-F238E27FC236}">
                <a16:creationId xmlns:a16="http://schemas.microsoft.com/office/drawing/2014/main" id="{22F68A5C-E839-465B-AA23-B32EE1CA7EB2}"/>
              </a:ext>
            </a:extLst>
          </p:cNvPr>
          <p:cNvSpPr>
            <a:spLocks noGrp="1"/>
          </p:cNvSpPr>
          <p:nvPr>
            <p:ph idx="1"/>
          </p:nvPr>
        </p:nvSpPr>
        <p:spPr>
          <a:xfrm>
            <a:off x="1898073" y="5652654"/>
            <a:ext cx="5652654" cy="1094507"/>
          </a:xfrm>
          <a:solidFill>
            <a:schemeClr val="accent1"/>
          </a:solidFill>
        </p:spPr>
        <p:txBody>
          <a:bodyPr>
            <a:noAutofit/>
          </a:bodyPr>
          <a:lstStyle/>
          <a:p>
            <a:pPr algn="ctr"/>
            <a:r>
              <a:rPr lang="en-US" sz="1800" dirty="0">
                <a:latin typeface="Comic Sans MS" panose="030F0702030302020204" pitchFamily="66" charset="0"/>
              </a:rPr>
              <a:t>Using the fronted adverbials word mat, create some sentences you could use in your writing today. </a:t>
            </a:r>
          </a:p>
          <a:p>
            <a:pPr algn="ctr"/>
            <a:r>
              <a:rPr lang="en-US" sz="1800" dirty="0">
                <a:latin typeface="Comic Sans MS" panose="030F0702030302020204" pitchFamily="66" charset="0"/>
              </a:rPr>
              <a:t>Make sure you are using conjunctions too!</a:t>
            </a:r>
            <a:endParaRPr lang="en-GB" sz="1800" dirty="0">
              <a:latin typeface="Comic Sans MS" panose="030F0702030302020204" pitchFamily="66" charset="0"/>
            </a:endParaRPr>
          </a:p>
        </p:txBody>
      </p:sp>
    </p:spTree>
    <p:extLst>
      <p:ext uri="{BB962C8B-B14F-4D97-AF65-F5344CB8AC3E}">
        <p14:creationId xmlns:p14="http://schemas.microsoft.com/office/powerpoint/2010/main" val="37583108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B33B9-D5BD-4740-ADA3-7BC9D3120607}"/>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A351BD65-46F7-40DC-84A5-41AE9D67D48E}"/>
              </a:ext>
            </a:extLst>
          </p:cNvPr>
          <p:cNvSpPr>
            <a:spLocks noGrp="1"/>
          </p:cNvSpPr>
          <p:nvPr>
            <p:ph idx="1"/>
          </p:nvPr>
        </p:nvSpPr>
        <p:spPr/>
        <p:txBody>
          <a:bodyPr/>
          <a:lstStyle/>
          <a:p>
            <a:r>
              <a:rPr lang="en-US" dirty="0">
                <a:latin typeface="Comic Sans MS" panose="030F0702030302020204" pitchFamily="66" charset="0"/>
              </a:rPr>
              <a:t>Write the third paragraph of your biography.</a:t>
            </a:r>
            <a:endParaRPr lang="en-GB" dirty="0">
              <a:latin typeface="Comic Sans MS" panose="030F0702030302020204" pitchFamily="66" charset="0"/>
            </a:endParaRPr>
          </a:p>
          <a:p>
            <a:r>
              <a:rPr lang="en-US" dirty="0">
                <a:latin typeface="Comic Sans MS" panose="030F0702030302020204" pitchFamily="66" charset="0"/>
              </a:rPr>
              <a:t> </a:t>
            </a:r>
            <a:endParaRPr lang="en-GB" dirty="0">
              <a:latin typeface="Comic Sans MS" panose="030F0702030302020204" pitchFamily="66" charset="0"/>
            </a:endParaRPr>
          </a:p>
          <a:p>
            <a:r>
              <a:rPr lang="en-US" dirty="0">
                <a:latin typeface="Comic Sans MS" panose="030F0702030302020204" pitchFamily="66" charset="0"/>
              </a:rPr>
              <a:t>Remember to use:</a:t>
            </a:r>
            <a:br>
              <a:rPr lang="en-US" dirty="0">
                <a:latin typeface="Comic Sans MS" panose="030F0702030302020204" pitchFamily="66" charset="0"/>
              </a:rPr>
            </a:br>
            <a:r>
              <a:rPr lang="en-US" dirty="0">
                <a:latin typeface="Comic Sans MS" panose="030F0702030302020204" pitchFamily="66" charset="0"/>
              </a:rPr>
              <a:t>- conjunctions </a:t>
            </a:r>
            <a:br>
              <a:rPr lang="en-US" dirty="0">
                <a:latin typeface="Comic Sans MS" panose="030F0702030302020204" pitchFamily="66" charset="0"/>
              </a:rPr>
            </a:br>
            <a:r>
              <a:rPr lang="en-US" dirty="0">
                <a:latin typeface="Comic Sans MS" panose="030F0702030302020204" pitchFamily="66" charset="0"/>
              </a:rPr>
              <a:t>- correct punctuation </a:t>
            </a:r>
            <a:br>
              <a:rPr lang="en-US" dirty="0">
                <a:latin typeface="Comic Sans MS" panose="030F0702030302020204" pitchFamily="66" charset="0"/>
              </a:rPr>
            </a:br>
            <a:r>
              <a:rPr lang="en-US" dirty="0">
                <a:latin typeface="Comic Sans MS" panose="030F0702030302020204" pitchFamily="66" charset="0"/>
              </a:rPr>
              <a:t>- fronted adverbials </a:t>
            </a:r>
            <a:endParaRPr lang="en-GB" dirty="0">
              <a:latin typeface="Comic Sans MS" panose="030F0702030302020204" pitchFamily="66" charset="0"/>
            </a:endParaRPr>
          </a:p>
          <a:p>
            <a:r>
              <a:rPr lang="en-US" dirty="0">
                <a:latin typeface="Comic Sans MS" panose="030F0702030302020204" pitchFamily="66" charset="0"/>
              </a:rPr>
              <a:t> </a:t>
            </a:r>
            <a:endParaRPr lang="en-GB" dirty="0">
              <a:latin typeface="Comic Sans MS" panose="030F0702030302020204" pitchFamily="66" charset="0"/>
            </a:endParaRPr>
          </a:p>
          <a:p>
            <a:r>
              <a:rPr lang="en-US" b="1" dirty="0">
                <a:solidFill>
                  <a:srgbClr val="FF0000"/>
                </a:solidFill>
                <a:latin typeface="Comic Sans MS" panose="030F0702030302020204" pitchFamily="66" charset="0"/>
              </a:rPr>
              <a:t>Red Pen Challenge: use different sentence starters to make your writing more interesting. </a:t>
            </a:r>
            <a:endParaRPr lang="en-GB"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2261972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90154DD-3CCB-4118-BEA5-CB178C490FAE}"/>
              </a:ext>
            </a:extLst>
          </p:cNvPr>
          <p:cNvPicPr>
            <a:picLocks noChangeAspect="1"/>
          </p:cNvPicPr>
          <p:nvPr/>
        </p:nvPicPr>
        <p:blipFill rotWithShape="1">
          <a:blip r:embed="rId2"/>
          <a:srcRect l="20114" t="21400" r="21591" b="12709"/>
          <a:stretch/>
        </p:blipFill>
        <p:spPr>
          <a:xfrm>
            <a:off x="16541" y="1"/>
            <a:ext cx="12175460" cy="6858000"/>
          </a:xfrm>
          <a:prstGeom prst="rect">
            <a:avLst/>
          </a:prstGeom>
        </p:spPr>
      </p:pic>
    </p:spTree>
    <p:extLst>
      <p:ext uri="{BB962C8B-B14F-4D97-AF65-F5344CB8AC3E}">
        <p14:creationId xmlns:p14="http://schemas.microsoft.com/office/powerpoint/2010/main" val="3202731863"/>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1094</TotalTime>
  <Words>1291</Words>
  <Application>Microsoft Office PowerPoint</Application>
  <PresentationFormat>Widescreen</PresentationFormat>
  <Paragraphs>105</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Comic Sans MS</vt:lpstr>
      <vt:lpstr>Tahoma</vt:lpstr>
      <vt:lpstr>Wingdings</vt:lpstr>
      <vt:lpstr>Retrospect</vt:lpstr>
      <vt:lpstr>Monday 16th November 2020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 could write about your God’s:</vt:lpstr>
      <vt:lpstr>Activity:</vt:lpstr>
      <vt:lpstr>PowerPoint Presentation</vt:lpstr>
      <vt:lpstr>Tuesday 17th November 2020</vt:lpstr>
      <vt:lpstr>Fronted Adverbials</vt:lpstr>
      <vt:lpstr>PowerPoint Presentation</vt:lpstr>
      <vt:lpstr>Early Life</vt:lpstr>
      <vt:lpstr>What are you going to include in your first paragraph?</vt:lpstr>
      <vt:lpstr>PowerPoint Presentation</vt:lpstr>
      <vt:lpstr>Activity:</vt:lpstr>
      <vt:lpstr>PowerPoint Presentation</vt:lpstr>
      <vt:lpstr>Wednesday 18th November 2020</vt:lpstr>
      <vt:lpstr>Starter:</vt:lpstr>
      <vt:lpstr>Fronted Adverbials Recap</vt:lpstr>
      <vt:lpstr>Adulthood</vt:lpstr>
      <vt:lpstr>What are you going to include in your second paragraph?</vt:lpstr>
      <vt:lpstr>PowerPoint Presentation</vt:lpstr>
      <vt:lpstr>Activity:</vt:lpstr>
      <vt:lpstr>PowerPoint Presentation</vt:lpstr>
      <vt:lpstr>Thursday 19th November 2020</vt:lpstr>
      <vt:lpstr>Starter:</vt:lpstr>
      <vt:lpstr>Fronted Adverbials Recap</vt:lpstr>
      <vt:lpstr>Achievements</vt:lpstr>
      <vt:lpstr>What are you going to include in your third paragraph?</vt:lpstr>
      <vt:lpstr>PowerPoint Presentation</vt:lpstr>
      <vt:lpstr>Activity: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16th November 2020</dc:title>
  <dc:creator>Emily Fenner</dc:creator>
  <cp:lastModifiedBy>Emily Fenner</cp:lastModifiedBy>
  <cp:revision>24</cp:revision>
  <dcterms:created xsi:type="dcterms:W3CDTF">2020-11-12T14:10:12Z</dcterms:created>
  <dcterms:modified xsi:type="dcterms:W3CDTF">2020-11-13T08:25:04Z</dcterms:modified>
</cp:coreProperties>
</file>