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366" r:id="rId5"/>
    <p:sldId id="367" r:id="rId6"/>
    <p:sldId id="264" r:id="rId7"/>
    <p:sldId id="411" r:id="rId8"/>
    <p:sldId id="401" r:id="rId9"/>
    <p:sldId id="269" r:id="rId10"/>
    <p:sldId id="403" r:id="rId11"/>
    <p:sldId id="404" r:id="rId12"/>
    <p:sldId id="405" r:id="rId13"/>
    <p:sldId id="406" r:id="rId14"/>
    <p:sldId id="407" r:id="rId15"/>
    <p:sldId id="408" r:id="rId16"/>
    <p:sldId id="409" r:id="rId17"/>
    <p:sldId id="270" r:id="rId18"/>
    <p:sldId id="271" r:id="rId19"/>
    <p:sldId id="272" r:id="rId20"/>
    <p:sldId id="273" r:id="rId21"/>
    <p:sldId id="274" r:id="rId22"/>
    <p:sldId id="275" r:id="rId23"/>
    <p:sldId id="276" r:id="rId24"/>
    <p:sldId id="278" r:id="rId25"/>
    <p:sldId id="280" r:id="rId26"/>
    <p:sldId id="281" r:id="rId27"/>
    <p:sldId id="36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FF6600"/>
    <a:srgbClr val="FF3399"/>
    <a:srgbClr val="F8F8F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F22EAD-735C-0443-B6CE-99E1ED42A940}" v="816" dt="2021-11-19T21:01:02.4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79" autoAdjust="0"/>
    <p:restoredTop sz="95126" autoAdjust="0"/>
  </p:normalViewPr>
  <p:slideViewPr>
    <p:cSldViewPr snapToGrid="0">
      <p:cViewPr varScale="1">
        <p:scale>
          <a:sx n="62" d="100"/>
          <a:sy n="62" d="100"/>
        </p:scale>
        <p:origin x="780" y="5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738903-D7D7-43A1-A0F4-C5680A584E3E}" type="datetimeFigureOut">
              <a:rPr lang="en-GB" smtClean="0"/>
              <a:t>19/11/2021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F05FB4-89AF-4265-8490-21D10C1E1E38}" type="slidenum">
              <a:rPr lang="en-GB" smtClean="0"/>
              <a:t>‹#›</a:t>
            </a:fld>
            <a:endParaRPr lang="en-GB"/>
          </a:p>
        </p:txBody>
      </p:sp>
    </p:spTree>
    <p:extLst>
      <p:ext uri="{BB962C8B-B14F-4D97-AF65-F5344CB8AC3E}">
        <p14:creationId xmlns:p14="http://schemas.microsoft.com/office/powerpoint/2010/main" val="694495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6"/>
          <p:cNvSpPr>
            <a:spLocks noGrp="1" noChangeArrowheads="1"/>
          </p:cNvSpPr>
          <p:nvPr>
            <p:ph type="sldNum" sz="quarter"/>
          </p:nvPr>
        </p:nvSpPr>
        <p:spPr>
          <a:noFill/>
        </p:spPr>
        <p:txBody>
          <a:bodyPr/>
          <a:lstStyle>
            <a:lvl1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AA186D4E-1015-4B8F-9A01-26C7D58E8DD8}" type="slidenum">
              <a:rPr lang="en-GB" altLang="en-US">
                <a:solidFill>
                  <a:srgbClr val="000000"/>
                </a:solidFill>
                <a:latin typeface="Times New Roman" panose="02020603050405020304" pitchFamily="18" charset="0"/>
              </a:rPr>
              <a:pPr>
                <a:lnSpc>
                  <a:spcPct val="95000"/>
                </a:lnSpc>
              </a:pPr>
              <a:t>5</a:t>
            </a:fld>
            <a:endParaRPr lang="en-GB" altLang="en-US">
              <a:solidFill>
                <a:srgbClr val="000000"/>
              </a:solidFill>
              <a:latin typeface="Times New Roman" panose="02020603050405020304" pitchFamily="18" charset="0"/>
            </a:endParaRPr>
          </a:p>
        </p:txBody>
      </p:sp>
      <p:sp>
        <p:nvSpPr>
          <p:cNvPr id="6147"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8" name="Rectangle 2"/>
          <p:cNvSpPr txBox="1">
            <a:spLocks noGrp="1" noChangeArrowheads="1"/>
          </p:cNvSpPr>
          <p:nvPr>
            <p:ph type="body" idx="1"/>
          </p:nvPr>
        </p:nvSpPr>
        <p:spPr>
          <a:xfrm>
            <a:off x="755650" y="5078413"/>
            <a:ext cx="6048375" cy="4811712"/>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49568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6"/>
          <p:cNvSpPr>
            <a:spLocks noGrp="1" noChangeArrowheads="1"/>
          </p:cNvSpPr>
          <p:nvPr>
            <p:ph type="sldNum" sz="quarter"/>
          </p:nvPr>
        </p:nvSpPr>
        <p:spPr>
          <a:noFill/>
        </p:spPr>
        <p:txBody>
          <a:bodyPr/>
          <a:lstStyle>
            <a:lvl1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843ECEF0-2C8C-41C7-AF4E-C1E40D08A4EA}" type="slidenum">
              <a:rPr lang="en-GB" altLang="en-US">
                <a:solidFill>
                  <a:srgbClr val="000000"/>
                </a:solidFill>
                <a:latin typeface="Times New Roman" panose="02020603050405020304" pitchFamily="18" charset="0"/>
              </a:rPr>
              <a:pPr>
                <a:lnSpc>
                  <a:spcPct val="95000"/>
                </a:lnSpc>
              </a:pPr>
              <a:t>7</a:t>
            </a:fld>
            <a:endParaRPr lang="en-GB" altLang="en-US">
              <a:solidFill>
                <a:srgbClr val="000000"/>
              </a:solidFill>
              <a:latin typeface="Times New Roman" panose="02020603050405020304" pitchFamily="18" charset="0"/>
            </a:endParaRPr>
          </a:p>
        </p:txBody>
      </p:sp>
      <p:sp>
        <p:nvSpPr>
          <p:cNvPr id="10243"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0244" name="Rectangle 2"/>
          <p:cNvSpPr txBox="1">
            <a:spLocks noGrp="1" noChangeArrowheads="1"/>
          </p:cNvSpPr>
          <p:nvPr>
            <p:ph type="body" idx="1"/>
          </p:nvPr>
        </p:nvSpPr>
        <p:spPr>
          <a:xfrm>
            <a:off x="755650" y="5078413"/>
            <a:ext cx="6048375" cy="4721225"/>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0245" name="Text Box 3"/>
          <p:cNvSpPr txBox="1">
            <a:spLocks noChangeArrowheads="1"/>
          </p:cNvSpPr>
          <p:nvPr/>
        </p:nvSpPr>
        <p:spPr bwMode="auto">
          <a:xfrm>
            <a:off x="900113" y="5400675"/>
            <a:ext cx="5940425" cy="4370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cs typeface="Lucida Sans Unicode" panose="020B0602030504020204" pitchFamily="34" charset="0"/>
              </a:defRPr>
            </a:lvl9pPr>
          </a:lstStyle>
          <a:p>
            <a:pPr eaLnBrk="1">
              <a:lnSpc>
                <a:spcPct val="95000"/>
              </a:lnSpc>
            </a:pPr>
            <a:r>
              <a:rPr lang="en-GB" altLang="en-US" sz="3200">
                <a:solidFill>
                  <a:srgbClr val="000000"/>
                </a:solidFill>
                <a:latin typeface="Times New Roman" panose="02020603050405020304" pitchFamily="18" charset="0"/>
              </a:rPr>
              <a:t>In May 1940, after the disastrous Norwegian campaign, Chamberlain resigned and Winston Churchill became prime minister</a:t>
            </a:r>
          </a:p>
        </p:txBody>
      </p:sp>
    </p:spTree>
    <p:extLst>
      <p:ext uri="{BB962C8B-B14F-4D97-AF65-F5344CB8AC3E}">
        <p14:creationId xmlns:p14="http://schemas.microsoft.com/office/powerpoint/2010/main" val="22472667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6"/>
          <p:cNvSpPr>
            <a:spLocks noGrp="1" noChangeArrowheads="1"/>
          </p:cNvSpPr>
          <p:nvPr>
            <p:ph type="sldNum" sz="quarter"/>
          </p:nvPr>
        </p:nvSpPr>
        <p:spPr>
          <a:noFill/>
        </p:spPr>
        <p:txBody>
          <a:bodyPr/>
          <a:lstStyle>
            <a:lvl1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A79C5E82-EC71-445E-ADC8-3513DDE1895F}" type="slidenum">
              <a:rPr lang="en-GB" altLang="en-US">
                <a:solidFill>
                  <a:srgbClr val="000000"/>
                </a:solidFill>
                <a:latin typeface="Times New Roman" panose="02020603050405020304" pitchFamily="18" charset="0"/>
              </a:rPr>
              <a:pPr>
                <a:lnSpc>
                  <a:spcPct val="95000"/>
                </a:lnSpc>
              </a:pPr>
              <a:t>8</a:t>
            </a:fld>
            <a:endParaRPr lang="en-GB" altLang="en-US">
              <a:solidFill>
                <a:srgbClr val="000000"/>
              </a:solidFill>
              <a:latin typeface="Times New Roman" panose="02020603050405020304" pitchFamily="18" charset="0"/>
            </a:endParaRPr>
          </a:p>
        </p:txBody>
      </p:sp>
      <p:sp>
        <p:nvSpPr>
          <p:cNvPr id="12291"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292" name="Rectangle 2"/>
          <p:cNvSpPr txBox="1">
            <a:spLocks noGrp="1" noChangeArrowheads="1"/>
          </p:cNvSpPr>
          <p:nvPr>
            <p:ph type="body" idx="1"/>
          </p:nvPr>
        </p:nvSpPr>
        <p:spPr>
          <a:xfrm>
            <a:off x="755650" y="5078413"/>
            <a:ext cx="6048375" cy="4721225"/>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2293" name="Text Box 3"/>
          <p:cNvSpPr txBox="1">
            <a:spLocks noChangeArrowheads="1"/>
          </p:cNvSpPr>
          <p:nvPr/>
        </p:nvSpPr>
        <p:spPr bwMode="auto">
          <a:xfrm>
            <a:off x="1104900" y="5211763"/>
            <a:ext cx="5556250" cy="432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9pPr>
          </a:lstStyle>
          <a:p>
            <a:pPr eaLnBrk="1">
              <a:lnSpc>
                <a:spcPct val="95000"/>
              </a:lnSpc>
            </a:pPr>
            <a:r>
              <a:rPr lang="en-GB" altLang="en-US" sz="3200">
                <a:solidFill>
                  <a:srgbClr val="000000"/>
                </a:solidFill>
                <a:latin typeface="Times New Roman" panose="02020603050405020304" pitchFamily="18" charset="0"/>
              </a:rPr>
              <a:t>An early opponent of Hitler, he came into power after the Invasion of Poland. </a:t>
            </a:r>
          </a:p>
          <a:p>
            <a:pPr eaLnBrk="1">
              <a:lnSpc>
                <a:spcPct val="95000"/>
              </a:lnSpc>
            </a:pPr>
            <a:endParaRPr lang="en-GB" altLang="en-US" sz="3200">
              <a:solidFill>
                <a:srgbClr val="000000"/>
              </a:solidFill>
              <a:latin typeface="Times New Roman" panose="02020603050405020304" pitchFamily="18" charset="0"/>
            </a:endParaRPr>
          </a:p>
          <a:p>
            <a:pPr eaLnBrk="1">
              <a:lnSpc>
                <a:spcPct val="95000"/>
              </a:lnSpc>
            </a:pPr>
            <a:r>
              <a:rPr lang="en-GB" altLang="en-US" sz="3200">
                <a:solidFill>
                  <a:srgbClr val="000000"/>
                </a:solidFill>
                <a:latin typeface="Times New Roman" panose="02020603050405020304" pitchFamily="18" charset="0"/>
              </a:rPr>
              <a:t>During the Battle of Britain, Churchill's speeches boosted the British morale during the darkest moments. He became prime minister on May 10, 1940</a:t>
            </a:r>
          </a:p>
        </p:txBody>
      </p:sp>
    </p:spTree>
    <p:extLst>
      <p:ext uri="{BB962C8B-B14F-4D97-AF65-F5344CB8AC3E}">
        <p14:creationId xmlns:p14="http://schemas.microsoft.com/office/powerpoint/2010/main" val="35599127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6"/>
          <p:cNvSpPr>
            <a:spLocks noGrp="1" noChangeArrowheads="1"/>
          </p:cNvSpPr>
          <p:nvPr>
            <p:ph type="sldNum" sz="quarter"/>
          </p:nvPr>
        </p:nvSpPr>
        <p:spPr>
          <a:noFill/>
        </p:spPr>
        <p:txBody>
          <a:bodyPr/>
          <a:lstStyle>
            <a:lvl1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5CFC969B-46D1-4B52-A3CF-826F47E430C4}" type="slidenum">
              <a:rPr lang="en-GB" altLang="en-US">
                <a:solidFill>
                  <a:srgbClr val="000000"/>
                </a:solidFill>
                <a:latin typeface="Times New Roman" panose="02020603050405020304" pitchFamily="18" charset="0"/>
              </a:rPr>
              <a:pPr>
                <a:lnSpc>
                  <a:spcPct val="95000"/>
                </a:lnSpc>
              </a:pPr>
              <a:t>9</a:t>
            </a:fld>
            <a:endParaRPr lang="en-GB" altLang="en-US">
              <a:solidFill>
                <a:srgbClr val="000000"/>
              </a:solidFill>
              <a:latin typeface="Times New Roman" panose="02020603050405020304" pitchFamily="18" charset="0"/>
            </a:endParaRPr>
          </a:p>
        </p:txBody>
      </p:sp>
      <p:sp>
        <p:nvSpPr>
          <p:cNvPr id="14339"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340" name="Rectangle 2"/>
          <p:cNvSpPr txBox="1">
            <a:spLocks noGrp="1" noChangeArrowheads="1"/>
          </p:cNvSpPr>
          <p:nvPr>
            <p:ph type="body" idx="1"/>
          </p:nvPr>
        </p:nvSpPr>
        <p:spPr>
          <a:xfrm>
            <a:off x="755650" y="5078413"/>
            <a:ext cx="6048375" cy="4721225"/>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4341" name="Text Box 3"/>
          <p:cNvSpPr txBox="1">
            <a:spLocks noChangeArrowheads="1"/>
          </p:cNvSpPr>
          <p:nvPr/>
        </p:nvSpPr>
        <p:spPr bwMode="auto">
          <a:xfrm>
            <a:off x="539750" y="5400675"/>
            <a:ext cx="5759450" cy="400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342900" indent="-342900">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1pPr>
            <a:lvl2pPr marL="863600" indent="-287338">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9pPr>
          </a:lstStyle>
          <a:p>
            <a:pPr lvl="1" eaLnBrk="1">
              <a:spcAft>
                <a:spcPts val="1425"/>
              </a:spcAft>
              <a:buSzPct val="75000"/>
              <a:buFont typeface="Symbol" panose="05050102010706020507" pitchFamily="18" charset="2"/>
              <a:buChar char=""/>
            </a:pPr>
            <a:r>
              <a:rPr lang="en-GB" altLang="en-US" sz="2600">
                <a:solidFill>
                  <a:srgbClr val="000000"/>
                </a:solidFill>
              </a:rPr>
              <a:t>Brutal dictator</a:t>
            </a:r>
          </a:p>
          <a:p>
            <a:pPr lvl="1" eaLnBrk="1">
              <a:spcAft>
                <a:spcPts val="1425"/>
              </a:spcAft>
              <a:buSzPct val="75000"/>
              <a:buFont typeface="Symbol" panose="05050102010706020507" pitchFamily="18" charset="2"/>
              <a:buChar char=""/>
            </a:pPr>
            <a:r>
              <a:rPr lang="en-GB" altLang="en-US" sz="2600">
                <a:solidFill>
                  <a:srgbClr val="000000"/>
                </a:solidFill>
              </a:rPr>
              <a:t>In the years before WWII Stalin murdered or imprisoned almost all of Russia's senior military officers, and millions of other Russian citizens, in a paranoid and unprecedented wave of political terror- so had total control</a:t>
            </a:r>
          </a:p>
        </p:txBody>
      </p:sp>
    </p:spTree>
    <p:extLst>
      <p:ext uri="{BB962C8B-B14F-4D97-AF65-F5344CB8AC3E}">
        <p14:creationId xmlns:p14="http://schemas.microsoft.com/office/powerpoint/2010/main" val="30633855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6"/>
          <p:cNvSpPr>
            <a:spLocks noGrp="1" noChangeArrowheads="1"/>
          </p:cNvSpPr>
          <p:nvPr>
            <p:ph type="sldNum" sz="quarter"/>
          </p:nvPr>
        </p:nvSpPr>
        <p:spPr>
          <a:noFill/>
        </p:spPr>
        <p:txBody>
          <a:bodyPr/>
          <a:lstStyle>
            <a:lvl1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0967AB89-0380-4DAA-93BB-8C705D1A8DF7}" type="slidenum">
              <a:rPr lang="en-GB" altLang="en-US">
                <a:solidFill>
                  <a:srgbClr val="000000"/>
                </a:solidFill>
                <a:latin typeface="Times New Roman" panose="02020603050405020304" pitchFamily="18" charset="0"/>
              </a:rPr>
              <a:pPr>
                <a:lnSpc>
                  <a:spcPct val="95000"/>
                </a:lnSpc>
              </a:pPr>
              <a:t>10</a:t>
            </a:fld>
            <a:endParaRPr lang="en-GB" altLang="en-US">
              <a:solidFill>
                <a:srgbClr val="000000"/>
              </a:solidFill>
              <a:latin typeface="Times New Roman" panose="02020603050405020304" pitchFamily="18" charset="0"/>
            </a:endParaRPr>
          </a:p>
        </p:txBody>
      </p:sp>
      <p:sp>
        <p:nvSpPr>
          <p:cNvPr id="16387"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388" name="Rectangle 2"/>
          <p:cNvSpPr txBox="1">
            <a:spLocks noGrp="1" noChangeArrowheads="1"/>
          </p:cNvSpPr>
          <p:nvPr>
            <p:ph type="body" idx="1"/>
          </p:nvPr>
        </p:nvSpPr>
        <p:spPr>
          <a:xfrm>
            <a:off x="755650" y="5078413"/>
            <a:ext cx="6048375" cy="4721225"/>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6389" name="Text Box 3"/>
          <p:cNvSpPr txBox="1">
            <a:spLocks noChangeArrowheads="1"/>
          </p:cNvSpPr>
          <p:nvPr/>
        </p:nvSpPr>
        <p:spPr bwMode="auto">
          <a:xfrm>
            <a:off x="539750" y="5400675"/>
            <a:ext cx="5759450" cy="400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342900" indent="-342900">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1pPr>
            <a:lvl2pPr marL="863600" indent="-287338">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9pPr>
          </a:lstStyle>
          <a:p>
            <a:pPr lvl="1" eaLnBrk="1">
              <a:spcAft>
                <a:spcPts val="1425"/>
              </a:spcAft>
              <a:buSzPct val="75000"/>
              <a:buFont typeface="Symbol" panose="05050102010706020507" pitchFamily="18" charset="2"/>
              <a:buChar char=""/>
            </a:pPr>
            <a:r>
              <a:rPr lang="en-GB" altLang="en-US" sz="2600">
                <a:solidFill>
                  <a:srgbClr val="000000"/>
                </a:solidFill>
              </a:rPr>
              <a:t>Brutal dictator</a:t>
            </a:r>
          </a:p>
          <a:p>
            <a:pPr lvl="1" eaLnBrk="1">
              <a:spcAft>
                <a:spcPts val="1425"/>
              </a:spcAft>
              <a:buSzPct val="75000"/>
              <a:buFont typeface="Symbol" panose="05050102010706020507" pitchFamily="18" charset="2"/>
              <a:buChar char=""/>
            </a:pPr>
            <a:r>
              <a:rPr lang="en-GB" altLang="en-US" sz="2600">
                <a:solidFill>
                  <a:srgbClr val="000000"/>
                </a:solidFill>
              </a:rPr>
              <a:t>In the years before WWII Stalin murdered or imprisoned almost all of Russia's senior military officers, and millions of other Russian citizens, in a paranoid and unprecedented wave of political terror- so had total control</a:t>
            </a:r>
          </a:p>
        </p:txBody>
      </p:sp>
    </p:spTree>
    <p:extLst>
      <p:ext uri="{BB962C8B-B14F-4D97-AF65-F5344CB8AC3E}">
        <p14:creationId xmlns:p14="http://schemas.microsoft.com/office/powerpoint/2010/main" val="4102520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6"/>
          <p:cNvSpPr>
            <a:spLocks noGrp="1" noChangeArrowheads="1"/>
          </p:cNvSpPr>
          <p:nvPr>
            <p:ph type="sldNum" sz="quarter"/>
          </p:nvPr>
        </p:nvSpPr>
        <p:spPr>
          <a:noFill/>
        </p:spPr>
        <p:txBody>
          <a:bodyPr/>
          <a:lstStyle>
            <a:lvl1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8F578833-2EC8-4D66-9E74-C93E0A3BAD79}" type="slidenum">
              <a:rPr lang="en-GB" altLang="en-US">
                <a:solidFill>
                  <a:srgbClr val="000000"/>
                </a:solidFill>
                <a:latin typeface="Times New Roman" panose="02020603050405020304" pitchFamily="18" charset="0"/>
              </a:rPr>
              <a:pPr>
                <a:lnSpc>
                  <a:spcPct val="95000"/>
                </a:lnSpc>
              </a:pPr>
              <a:t>11</a:t>
            </a:fld>
            <a:endParaRPr lang="en-GB" altLang="en-US">
              <a:solidFill>
                <a:srgbClr val="000000"/>
              </a:solidFill>
              <a:latin typeface="Times New Roman" panose="02020603050405020304" pitchFamily="18" charset="0"/>
            </a:endParaRPr>
          </a:p>
        </p:txBody>
      </p:sp>
      <p:sp>
        <p:nvSpPr>
          <p:cNvPr id="18435"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8436" name="Rectangle 2"/>
          <p:cNvSpPr txBox="1">
            <a:spLocks noGrp="1" noChangeArrowheads="1"/>
          </p:cNvSpPr>
          <p:nvPr>
            <p:ph type="body" idx="1"/>
          </p:nvPr>
        </p:nvSpPr>
        <p:spPr>
          <a:xfrm>
            <a:off x="755650" y="5078413"/>
            <a:ext cx="6048375" cy="4721225"/>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8437" name="Text Box 3"/>
          <p:cNvSpPr txBox="1">
            <a:spLocks noChangeArrowheads="1"/>
          </p:cNvSpPr>
          <p:nvPr/>
        </p:nvSpPr>
        <p:spPr bwMode="auto">
          <a:xfrm>
            <a:off x="539750" y="5400675"/>
            <a:ext cx="5759450" cy="400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431800" indent="-323850">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1pPr>
            <a:lvl2pPr marL="863600" indent="-287338">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9pPr>
          </a:lstStyle>
          <a:p>
            <a:pPr eaLnBrk="1">
              <a:spcAft>
                <a:spcPts val="1425"/>
              </a:spcAft>
              <a:buFont typeface="Wingdings" panose="05000000000000000000" pitchFamily="2" charset="2"/>
              <a:buChar char=""/>
            </a:pPr>
            <a:r>
              <a:rPr lang="en-GB" altLang="en-US" sz="3200">
                <a:solidFill>
                  <a:srgbClr val="000000"/>
                </a:solidFill>
              </a:rPr>
              <a:t>He rose to power by leading a group called the Nazis</a:t>
            </a:r>
          </a:p>
          <a:p>
            <a:pPr eaLnBrk="1">
              <a:spcAft>
                <a:spcPts val="1425"/>
              </a:spcAft>
              <a:buFont typeface="Wingdings" panose="05000000000000000000" pitchFamily="2" charset="2"/>
              <a:buChar char=""/>
            </a:pPr>
            <a:r>
              <a:rPr lang="en-GB" altLang="en-US" sz="3200">
                <a:solidFill>
                  <a:srgbClr val="000000"/>
                </a:solidFill>
              </a:rPr>
              <a:t>He wanted to dominate Europe and exterminate those whom he viewed as inferior. </a:t>
            </a:r>
          </a:p>
          <a:p>
            <a:pPr lvl="1" eaLnBrk="1">
              <a:spcAft>
                <a:spcPts val="1425"/>
              </a:spcAft>
              <a:buSzPct val="75000"/>
              <a:buFont typeface="Symbol" panose="05050102010706020507" pitchFamily="18" charset="2"/>
              <a:buChar char=""/>
            </a:pPr>
            <a:endParaRPr lang="en-GB" altLang="en-US" sz="3200">
              <a:solidFill>
                <a:srgbClr val="000000"/>
              </a:solidFill>
            </a:endParaRPr>
          </a:p>
        </p:txBody>
      </p:sp>
    </p:spTree>
    <p:extLst>
      <p:ext uri="{BB962C8B-B14F-4D97-AF65-F5344CB8AC3E}">
        <p14:creationId xmlns:p14="http://schemas.microsoft.com/office/powerpoint/2010/main" val="1766177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p:cNvSpPr>
            <a:spLocks noGrp="1" noChangeArrowheads="1"/>
          </p:cNvSpPr>
          <p:nvPr>
            <p:ph type="sldNum" sz="quarter"/>
          </p:nvPr>
        </p:nvSpPr>
        <p:spPr>
          <a:noFill/>
        </p:spPr>
        <p:txBody>
          <a:bodyPr/>
          <a:lstStyle>
            <a:lvl1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B03765DA-57C7-4178-8E48-9319D82EA0BA}" type="slidenum">
              <a:rPr lang="en-GB" altLang="en-US">
                <a:solidFill>
                  <a:srgbClr val="000000"/>
                </a:solidFill>
                <a:latin typeface="Times New Roman" panose="02020603050405020304" pitchFamily="18" charset="0"/>
              </a:rPr>
              <a:pPr>
                <a:lnSpc>
                  <a:spcPct val="95000"/>
                </a:lnSpc>
              </a:pPr>
              <a:t>12</a:t>
            </a:fld>
            <a:endParaRPr lang="en-GB" altLang="en-US">
              <a:solidFill>
                <a:srgbClr val="000000"/>
              </a:solidFill>
              <a:latin typeface="Times New Roman" panose="02020603050405020304" pitchFamily="18" charset="0"/>
            </a:endParaRPr>
          </a:p>
        </p:txBody>
      </p:sp>
      <p:sp>
        <p:nvSpPr>
          <p:cNvPr id="20483"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484" name="Rectangle 2"/>
          <p:cNvSpPr txBox="1">
            <a:spLocks noGrp="1" noChangeArrowheads="1"/>
          </p:cNvSpPr>
          <p:nvPr>
            <p:ph type="body" idx="1"/>
          </p:nvPr>
        </p:nvSpPr>
        <p:spPr>
          <a:xfrm>
            <a:off x="755650" y="5078413"/>
            <a:ext cx="6048375" cy="4721225"/>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20485" name="Text Box 3"/>
          <p:cNvSpPr txBox="1">
            <a:spLocks noChangeArrowheads="1"/>
          </p:cNvSpPr>
          <p:nvPr/>
        </p:nvSpPr>
        <p:spPr bwMode="auto">
          <a:xfrm>
            <a:off x="539750" y="5400675"/>
            <a:ext cx="5759450" cy="400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9pPr>
          </a:lstStyle>
          <a:p>
            <a:pPr eaLnBrk="1">
              <a:lnSpc>
                <a:spcPct val="95000"/>
              </a:lnSpc>
            </a:pPr>
            <a:r>
              <a:rPr lang="en-GB" altLang="en-US" sz="3200">
                <a:solidFill>
                  <a:srgbClr val="000000"/>
                </a:solidFill>
                <a:latin typeface="Times New Roman" panose="02020603050405020304" pitchFamily="18" charset="0"/>
              </a:rPr>
              <a:t>He joined forces with Adolph Hitler to fight the Allied powers.</a:t>
            </a:r>
          </a:p>
          <a:p>
            <a:pPr eaLnBrk="1">
              <a:lnSpc>
                <a:spcPct val="95000"/>
              </a:lnSpc>
            </a:pPr>
            <a:endParaRPr lang="en-GB" altLang="en-US" sz="3200">
              <a:solidFill>
                <a:srgbClr val="000000"/>
              </a:solidFill>
              <a:latin typeface="Times New Roman" panose="02020603050405020304" pitchFamily="18" charset="0"/>
            </a:endParaRPr>
          </a:p>
          <a:p>
            <a:pPr eaLnBrk="1">
              <a:spcAft>
                <a:spcPts val="1425"/>
              </a:spcAft>
              <a:buFont typeface="Wingdings" panose="05000000000000000000" pitchFamily="2" charset="2"/>
              <a:buChar char=""/>
            </a:pPr>
            <a:r>
              <a:rPr lang="en-GB" altLang="en-US" sz="3200">
                <a:solidFill>
                  <a:srgbClr val="000000"/>
                </a:solidFill>
              </a:rPr>
              <a:t> Eventually, he was sacked as prime minister and executed by his own people.</a:t>
            </a:r>
          </a:p>
        </p:txBody>
      </p:sp>
    </p:spTree>
    <p:extLst>
      <p:ext uri="{BB962C8B-B14F-4D97-AF65-F5344CB8AC3E}">
        <p14:creationId xmlns:p14="http://schemas.microsoft.com/office/powerpoint/2010/main" val="3917450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Rectangle 6"/>
          <p:cNvSpPr>
            <a:spLocks noGrp="1" noChangeArrowheads="1"/>
          </p:cNvSpPr>
          <p:nvPr>
            <p:ph type="sldNum" sz="quarter"/>
          </p:nvPr>
        </p:nvSpPr>
        <p:spPr>
          <a:noFill/>
        </p:spPr>
        <p:txBody>
          <a:bodyPr/>
          <a:lstStyle>
            <a:lvl1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EE01F06D-E5F3-4D26-8D49-59D274ADF5AD}" type="slidenum">
              <a:rPr lang="en-GB" altLang="en-US">
                <a:solidFill>
                  <a:srgbClr val="000000"/>
                </a:solidFill>
                <a:latin typeface="Times New Roman" panose="02020603050405020304" pitchFamily="18" charset="0"/>
              </a:rPr>
              <a:pPr>
                <a:lnSpc>
                  <a:spcPct val="95000"/>
                </a:lnSpc>
              </a:pPr>
              <a:t>13</a:t>
            </a:fld>
            <a:endParaRPr lang="en-GB" altLang="en-US">
              <a:solidFill>
                <a:srgbClr val="000000"/>
              </a:solidFill>
              <a:latin typeface="Times New Roman" panose="02020603050405020304" pitchFamily="18" charset="0"/>
            </a:endParaRPr>
          </a:p>
        </p:txBody>
      </p:sp>
      <p:sp>
        <p:nvSpPr>
          <p:cNvPr id="22531"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2" name="Rectangle 2"/>
          <p:cNvSpPr txBox="1">
            <a:spLocks noGrp="1" noChangeArrowheads="1"/>
          </p:cNvSpPr>
          <p:nvPr>
            <p:ph type="body" idx="1"/>
          </p:nvPr>
        </p:nvSpPr>
        <p:spPr>
          <a:xfrm>
            <a:off x="755650" y="5078413"/>
            <a:ext cx="6048375" cy="4721225"/>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22533" name="Text Box 3"/>
          <p:cNvSpPr txBox="1">
            <a:spLocks noChangeArrowheads="1"/>
          </p:cNvSpPr>
          <p:nvPr/>
        </p:nvSpPr>
        <p:spPr bwMode="auto">
          <a:xfrm>
            <a:off x="539750" y="5400675"/>
            <a:ext cx="5759450" cy="400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5pPr>
            <a:lvl6pPr marL="15367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6pPr>
            <a:lvl7pPr marL="19939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7pPr>
            <a:lvl8pPr marL="24511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8pPr>
            <a:lvl9pPr marL="2908300" indent="-215900" defTabSz="449263" eaLnBrk="0" fontAlgn="base" hangingPunct="0">
              <a:lnSpc>
                <a:spcPct val="93000"/>
              </a:lnSpc>
              <a:spcBef>
                <a:spcPct val="0"/>
              </a:spcBef>
              <a:spcAft>
                <a:spcPct val="0"/>
              </a:spcAft>
              <a:buClr>
                <a:srgbClr val="000000"/>
              </a:buClr>
              <a:buSzPct val="45000"/>
              <a:buFont typeface="Wingdings" panose="05000000000000000000" pitchFamily="2" charset="2"/>
              <a:tabLst>
                <a:tab pos="723900" algn="l"/>
                <a:tab pos="1447800" algn="l"/>
                <a:tab pos="2171700" algn="l"/>
                <a:tab pos="2895600" algn="l"/>
                <a:tab pos="3619500" algn="l"/>
                <a:tab pos="4343400" algn="l"/>
                <a:tab pos="5067300" algn="l"/>
              </a:tabLst>
              <a:defRPr>
                <a:solidFill>
                  <a:schemeClr val="tx1"/>
                </a:solidFill>
                <a:latin typeface="Arial" panose="020B0604020202020204" pitchFamily="34" charset="0"/>
                <a:cs typeface="Lucida Sans Unicode" panose="020B0602030504020204" pitchFamily="34" charset="0"/>
              </a:defRPr>
            </a:lvl9pPr>
          </a:lstStyle>
          <a:p>
            <a:pPr eaLnBrk="1">
              <a:lnSpc>
                <a:spcPct val="95000"/>
              </a:lnSpc>
            </a:pPr>
            <a:r>
              <a:rPr lang="en-GB" altLang="en-US" sz="3200">
                <a:solidFill>
                  <a:srgbClr val="000000"/>
                </a:solidFill>
                <a:latin typeface="Times New Roman" panose="02020603050405020304" pitchFamily="18" charset="0"/>
              </a:rPr>
              <a:t>He joined forces with Adolph Hitler to fight the Allied powers.</a:t>
            </a:r>
          </a:p>
          <a:p>
            <a:pPr eaLnBrk="1">
              <a:lnSpc>
                <a:spcPct val="95000"/>
              </a:lnSpc>
            </a:pPr>
            <a:endParaRPr lang="en-GB" altLang="en-US" sz="3200">
              <a:solidFill>
                <a:srgbClr val="000000"/>
              </a:solidFill>
              <a:latin typeface="Times New Roman" panose="02020603050405020304" pitchFamily="18" charset="0"/>
            </a:endParaRPr>
          </a:p>
          <a:p>
            <a:pPr eaLnBrk="1">
              <a:spcAft>
                <a:spcPts val="1425"/>
              </a:spcAft>
              <a:buFont typeface="Wingdings" panose="05000000000000000000" pitchFamily="2" charset="2"/>
              <a:buChar char=""/>
            </a:pPr>
            <a:r>
              <a:rPr lang="en-GB" altLang="en-US" sz="3200">
                <a:solidFill>
                  <a:srgbClr val="000000"/>
                </a:solidFill>
              </a:rPr>
              <a:t> Eventually, he was sacked as prime minister and executed by his own people.</a:t>
            </a:r>
          </a:p>
        </p:txBody>
      </p:sp>
    </p:spTree>
    <p:extLst>
      <p:ext uri="{BB962C8B-B14F-4D97-AF65-F5344CB8AC3E}">
        <p14:creationId xmlns:p14="http://schemas.microsoft.com/office/powerpoint/2010/main" val="1282880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F653-BFDA-475F-BD94-CF231E2CAE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A0971FC-A64F-4490-8740-30703E4D7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FD3B1B-891D-4CD0-A70B-B23FD4703378}"/>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5" name="Footer Placeholder 4">
            <a:extLst>
              <a:ext uri="{FF2B5EF4-FFF2-40B4-BE49-F238E27FC236}">
                <a16:creationId xmlns:a16="http://schemas.microsoft.com/office/drawing/2014/main" id="{4B277220-CAF5-40BF-9117-B1A2716FE5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6D7F12-B8C5-4F1F-93C5-1A37BC1DEAA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590802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5B44E-D95F-4E62-9E3A-253956E8B2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FDA18B-03CF-4721-A468-AF4AB74A98C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1D3F5E-D0F3-4A99-AF1A-55DE94A1946C}"/>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5" name="Footer Placeholder 4">
            <a:extLst>
              <a:ext uri="{FF2B5EF4-FFF2-40B4-BE49-F238E27FC236}">
                <a16:creationId xmlns:a16="http://schemas.microsoft.com/office/drawing/2014/main" id="{52485078-6671-4EBD-8F18-E8A931952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BD1CEF-D328-474D-AF8E-B73649D8010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40412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13CE7-24AA-42B1-818A-36C266E730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5AAC93-DB4B-4769-8A8B-07ACAD2C4C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CC013C-3F90-4CA8-A085-A401E1E364BA}"/>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5" name="Footer Placeholder 4">
            <a:extLst>
              <a:ext uri="{FF2B5EF4-FFF2-40B4-BE49-F238E27FC236}">
                <a16:creationId xmlns:a16="http://schemas.microsoft.com/office/drawing/2014/main" id="{A7837F9D-5CA8-4DF4-8921-D268DB0F09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F05FAC-ECBB-4F35-BBBE-9EE16FBBA44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63521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AFAB2-A1C1-40B2-982E-05DD51717D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B4233E-20BF-4932-BE28-9618BDD791C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18F67C-86D5-432E-8EA1-6E9A689EFC8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41F765-65CB-43AC-A633-F0FA7F1FADFC}"/>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6" name="Footer Placeholder 5">
            <a:extLst>
              <a:ext uri="{FF2B5EF4-FFF2-40B4-BE49-F238E27FC236}">
                <a16:creationId xmlns:a16="http://schemas.microsoft.com/office/drawing/2014/main" id="{97AE25D0-F318-4B76-B5E3-26A11FC4BD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AAA3AC-C92E-4393-8685-6B9B5404403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078097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7184-A7A8-4AEC-AF1D-2EF17D3308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F74BAB-A424-497B-ADE3-6D44BACE3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20635BF-A193-4F3B-8FDC-E1C9CA2FC1F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893372-7A48-4D04-8A05-E76C1B5190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812B9BB-9200-462B-8647-10CC127E06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C27204-F449-4A21-9731-EE1FB7C3BA69}"/>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8" name="Footer Placeholder 7">
            <a:extLst>
              <a:ext uri="{FF2B5EF4-FFF2-40B4-BE49-F238E27FC236}">
                <a16:creationId xmlns:a16="http://schemas.microsoft.com/office/drawing/2014/main" id="{151A7E6D-E698-4F5E-AA3D-6E05319825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15386-646E-4AE2-B54A-E9DA76F7E6B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52100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98FC-5E1B-4519-AC82-189ED4CF10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61CC4C-1793-4751-BF74-A864ED57D418}"/>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4" name="Footer Placeholder 3">
            <a:extLst>
              <a:ext uri="{FF2B5EF4-FFF2-40B4-BE49-F238E27FC236}">
                <a16:creationId xmlns:a16="http://schemas.microsoft.com/office/drawing/2014/main" id="{FA4FD32E-D6A2-4DA4-9F22-60BDBA8CB7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EDE8C-B496-4704-983C-98BC1662D7C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354791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6DD1A6-3572-4DA1-A281-E11B9CAC60D2}"/>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3" name="Footer Placeholder 2">
            <a:extLst>
              <a:ext uri="{FF2B5EF4-FFF2-40B4-BE49-F238E27FC236}">
                <a16:creationId xmlns:a16="http://schemas.microsoft.com/office/drawing/2014/main" id="{F9C63BDE-61B5-4DB4-A4CD-86D8AAC78B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C02CB9-64E5-4296-9958-6F0C3954899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854188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D5E1-3D8C-4A85-8E6D-16A0A2076B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53C619-E733-4518-91B3-FC08AD539D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94C698-FE76-4093-B55F-9DF898454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AED056-0BA4-429D-A860-AB1893CEFF3E}"/>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6" name="Footer Placeholder 5">
            <a:extLst>
              <a:ext uri="{FF2B5EF4-FFF2-40B4-BE49-F238E27FC236}">
                <a16:creationId xmlns:a16="http://schemas.microsoft.com/office/drawing/2014/main" id="{F573C615-D8C5-4482-BDB3-CBF60B6B6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FA5BC8-ABBB-4150-9478-2744F3AF759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980013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4DE8-C26E-46B4-B0B0-0C0CD8AE74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A01D1F-9467-4865-8006-A4A50B9D3D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5BBF6C-7517-4153-A843-F6EF804911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4B48D63-C863-46E4-A770-1315033CA99E}"/>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6" name="Footer Placeholder 5">
            <a:extLst>
              <a:ext uri="{FF2B5EF4-FFF2-40B4-BE49-F238E27FC236}">
                <a16:creationId xmlns:a16="http://schemas.microsoft.com/office/drawing/2014/main" id="{C59B1173-24FD-4C59-9A07-40A885312B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30D550-52FB-44A9-86D8-CA3E164BD8A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933494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B07A2-B424-49F1-92EB-F0F1C7FBBC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386E8D-C8C3-4D34-985F-E94517170A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0AD964-9AE9-40CF-9DD3-D8C01BCE9B1C}"/>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5" name="Footer Placeholder 4">
            <a:extLst>
              <a:ext uri="{FF2B5EF4-FFF2-40B4-BE49-F238E27FC236}">
                <a16:creationId xmlns:a16="http://schemas.microsoft.com/office/drawing/2014/main" id="{4D7E4CEF-DF23-4680-AC38-1B4FA6F496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B495E6-1CEB-4E45-985D-5528E3F1556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4252172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F3A07E-192C-4D69-A7F2-84A5076993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191582-7811-45EB-BB12-8D3A1E076EB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49611-844D-4EAD-A249-AED900A5CD12}"/>
              </a:ext>
            </a:extLst>
          </p:cNvPr>
          <p:cNvSpPr>
            <a:spLocks noGrp="1"/>
          </p:cNvSpPr>
          <p:nvPr>
            <p:ph type="dt" sz="half" idx="10"/>
          </p:nvPr>
        </p:nvSpPr>
        <p:spPr/>
        <p:txBody>
          <a:bodyPr/>
          <a:lstStyle/>
          <a:p>
            <a:fld id="{7B4511AE-5600-4E6E-9138-E41D6D12516E}" type="datetimeFigureOut">
              <a:rPr lang="en-GB" smtClean="0"/>
              <a:t>19/11/2021</a:t>
            </a:fld>
            <a:endParaRPr lang="en-GB"/>
          </a:p>
        </p:txBody>
      </p:sp>
      <p:sp>
        <p:nvSpPr>
          <p:cNvPr id="5" name="Footer Placeholder 4">
            <a:extLst>
              <a:ext uri="{FF2B5EF4-FFF2-40B4-BE49-F238E27FC236}">
                <a16:creationId xmlns:a16="http://schemas.microsoft.com/office/drawing/2014/main" id="{1767A2BE-2991-42BF-AABC-4068FA57E3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D0B85-3429-4912-8AF9-D4E58FA6D98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20397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A31AF50-2CFE-4B59-923A-B4B9525414B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60443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370732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748916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60499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761336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547217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161009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743563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703794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231073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3887069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020867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017078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8749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8641" y="273629"/>
            <a:ext cx="10968959" cy="1143480"/>
          </a:xfrm>
        </p:spPr>
        <p:txBody>
          <a:bodyPr/>
          <a:lstStyle/>
          <a:p>
            <a:r>
              <a:rPr lang="en-US"/>
              <a:t>Click to edit Master title style</a:t>
            </a:r>
            <a:endParaRPr lang="en-GB"/>
          </a:p>
        </p:txBody>
      </p:sp>
      <p:sp>
        <p:nvSpPr>
          <p:cNvPr id="3" name="Online Image Placeholder 2"/>
          <p:cNvSpPr>
            <a:spLocks noGrp="1"/>
          </p:cNvSpPr>
          <p:nvPr>
            <p:ph type="clipArt" sz="half" idx="1"/>
          </p:nvPr>
        </p:nvSpPr>
        <p:spPr>
          <a:xfrm>
            <a:off x="608641" y="1604329"/>
            <a:ext cx="5391360" cy="4524955"/>
          </a:xfrm>
        </p:spPr>
        <p:txBody>
          <a:bodyPr/>
          <a:lstStyle/>
          <a:p>
            <a:pPr lvl="0"/>
            <a:endParaRPr lang="en-GB" noProof="0"/>
          </a:p>
        </p:txBody>
      </p:sp>
      <p:sp>
        <p:nvSpPr>
          <p:cNvPr id="4" name="Text Placeholder 3"/>
          <p:cNvSpPr>
            <a:spLocks noGrp="1"/>
          </p:cNvSpPr>
          <p:nvPr>
            <p:ph type="body" sz="half" idx="2"/>
          </p:nvPr>
        </p:nvSpPr>
        <p:spPr>
          <a:xfrm>
            <a:off x="6184321" y="1604329"/>
            <a:ext cx="5393279" cy="45249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3"/>
          <p:cNvSpPr>
            <a:spLocks noGrp="1" noChangeArrowheads="1"/>
          </p:cNvSpPr>
          <p:nvPr>
            <p:ph type="dt" idx="10"/>
          </p:nvPr>
        </p:nvSpPr>
        <p:spPr>
          <a:ln/>
        </p:spPr>
        <p:txBody>
          <a:bodyPr/>
          <a:lstStyle>
            <a:lvl1pPr>
              <a:defRPr/>
            </a:lvl1pPr>
          </a:lstStyle>
          <a:p>
            <a:pPr>
              <a:defRPr/>
            </a:pPr>
            <a:endParaRPr lang="en-GB"/>
          </a:p>
        </p:txBody>
      </p:sp>
      <p:sp>
        <p:nvSpPr>
          <p:cNvPr id="6" name="Rectangle 4"/>
          <p:cNvSpPr>
            <a:spLocks noGrp="1" noChangeArrowheads="1"/>
          </p:cNvSpPr>
          <p:nvPr>
            <p:ph type="ftr" idx="11"/>
          </p:nvPr>
        </p:nvSpPr>
        <p:spPr>
          <a:ln/>
        </p:spPr>
        <p:txBody>
          <a:bodyPr/>
          <a:lstStyle>
            <a:lvl1pPr>
              <a:defRPr/>
            </a:lvl1pPr>
          </a:lstStyle>
          <a:p>
            <a:pPr>
              <a:defRPr/>
            </a:pPr>
            <a:endParaRPr lang="en-GB"/>
          </a:p>
        </p:txBody>
      </p:sp>
      <p:sp>
        <p:nvSpPr>
          <p:cNvPr id="7" name="Rectangle 5"/>
          <p:cNvSpPr>
            <a:spLocks noGrp="1" noChangeArrowheads="1"/>
          </p:cNvSpPr>
          <p:nvPr>
            <p:ph type="sldNum" idx="12"/>
          </p:nvPr>
        </p:nvSpPr>
        <p:spPr>
          <a:ln/>
        </p:spPr>
        <p:txBody>
          <a:bodyPr/>
          <a:lstStyle>
            <a:lvl1pPr>
              <a:defRPr/>
            </a:lvl1pPr>
          </a:lstStyle>
          <a:p>
            <a:pPr>
              <a:defRPr/>
            </a:pPr>
            <a:fld id="{958D5116-6B16-4926-A96D-F9679C3E17B8}" type="slidenum">
              <a:rPr lang="en-GB"/>
              <a:pPr>
                <a:defRPr/>
              </a:pPr>
              <a:t>‹#›</a:t>
            </a:fld>
            <a:endParaRPr lang="en-GB"/>
          </a:p>
        </p:txBody>
      </p:sp>
    </p:spTree>
    <p:extLst>
      <p:ext uri="{BB962C8B-B14F-4D97-AF65-F5344CB8AC3E}">
        <p14:creationId xmlns:p14="http://schemas.microsoft.com/office/powerpoint/2010/main" val="1641522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accent3">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0AA342-002F-4CAA-8FAD-2D739AAA9E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1DCBC6-8566-457E-A254-1AFEED6AA7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DDA462-E5F8-4536-BB6B-5ACCBF11C2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4511AE-5600-4E6E-9138-E41D6D12516E}" type="datetimeFigureOut">
              <a:rPr lang="en-GB" smtClean="0"/>
              <a:t>19/11/2021</a:t>
            </a:fld>
            <a:endParaRPr lang="en-GB"/>
          </a:p>
        </p:txBody>
      </p:sp>
      <p:sp>
        <p:nvSpPr>
          <p:cNvPr id="5" name="Footer Placeholder 4">
            <a:extLst>
              <a:ext uri="{FF2B5EF4-FFF2-40B4-BE49-F238E27FC236}">
                <a16:creationId xmlns:a16="http://schemas.microsoft.com/office/drawing/2014/main" id="{D0A244C4-D639-409B-B6DB-09BF19A3CD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DD592A9-D0F4-48AB-86F5-0FC9300A41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E543B9-D74B-40B4-BDD0-F81C7176B072}" type="slidenum">
              <a:rPr lang="en-GB" smtClean="0"/>
              <a:t>‹#›</a:t>
            </a:fld>
            <a:endParaRPr lang="en-GB"/>
          </a:p>
        </p:txBody>
      </p:sp>
    </p:spTree>
    <p:extLst>
      <p:ext uri="{BB962C8B-B14F-4D97-AF65-F5344CB8AC3E}">
        <p14:creationId xmlns:p14="http://schemas.microsoft.com/office/powerpoint/2010/main" val="371724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1" r:id="rId22"/>
    <p:sldLayoutId id="2147483672" r:id="rId23"/>
    <p:sldLayoutId id="2147483673" r:id="rId24"/>
    <p:sldLayoutId id="2147483674" r:id="rId25"/>
    <p:sldLayoutId id="2147483675"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6.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6.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6.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youtube.com/watch?v=FJ3N_2r6R-o" TargetMode="Externa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MkTw3_PmKtc" TargetMode="External"/><Relationship Id="rId2" Type="http://schemas.openxmlformats.org/officeDocument/2006/relationships/hyperlink" Target="https://www.bbc.co.uk/bitesize/topics/zkrkscw/articles/zfq9pg8" TargetMode="External"/><Relationship Id="rId1" Type="http://schemas.openxmlformats.org/officeDocument/2006/relationships/slideLayout" Target="../slideLayouts/slideLayout21.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2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599091" y="3009085"/>
            <a:ext cx="11004330" cy="1325563"/>
          </a:xfrm>
        </p:spPr>
        <p:txBody>
          <a:bodyPr>
            <a:normAutofit fontScale="90000"/>
          </a:bodyPr>
          <a:lstStyle/>
          <a:p>
            <a:pPr fontAlgn="base"/>
            <a:r>
              <a:rPr lang="en-GB" u="sng" dirty="0">
                <a:effectLst>
                  <a:outerShdw blurRad="38100" dist="38100" dir="2700000" algn="tl">
                    <a:srgbClr val="000000">
                      <a:alpha val="43137"/>
                    </a:srgbClr>
                  </a:outerShdw>
                </a:effectLst>
                <a:uFill>
                  <a:solidFill>
                    <a:schemeClr val="tx1"/>
                  </a:solidFill>
                </a:uFill>
                <a:latin typeface="Letters for Learners" pitchFamily="2" charset="0"/>
              </a:rPr>
              <a:t>Lesson 2</a:t>
            </a:r>
            <a:br>
              <a:rPr lang="en-GB" u="sng" dirty="0">
                <a:effectLst>
                  <a:outerShdw blurRad="38100" dist="38100" dir="2700000" algn="tl">
                    <a:srgbClr val="000000">
                      <a:alpha val="43137"/>
                    </a:srgbClr>
                  </a:outerShdw>
                </a:effectLst>
                <a:uFill>
                  <a:solidFill>
                    <a:schemeClr val="tx1"/>
                  </a:solidFill>
                </a:uFill>
                <a:latin typeface="Letters for Learners" pitchFamily="2" charset="0"/>
              </a:rPr>
            </a:br>
            <a:br>
              <a:rPr lang="en-GB" u="sng" dirty="0">
                <a:effectLst>
                  <a:outerShdw blurRad="38100" dist="38100" dir="2700000" algn="tl">
                    <a:srgbClr val="000000">
                      <a:alpha val="43137"/>
                    </a:srgbClr>
                  </a:outerShdw>
                </a:effectLst>
                <a:uFill>
                  <a:solidFill>
                    <a:schemeClr val="tx1"/>
                  </a:solidFill>
                </a:uFill>
                <a:latin typeface="Letters for Learners" pitchFamily="2" charset="0"/>
              </a:rPr>
            </a:br>
            <a:r>
              <a:rPr lang="en-GB" dirty="0">
                <a:effectLst>
                  <a:outerShdw blurRad="38100" dist="38100" dir="2700000" algn="tl">
                    <a:srgbClr val="000000">
                      <a:alpha val="43137"/>
                    </a:srgbClr>
                  </a:outerShdw>
                </a:effectLst>
                <a:uFill>
                  <a:solidFill>
                    <a:schemeClr val="tx1"/>
                  </a:solidFill>
                </a:uFill>
                <a:latin typeface="Letters for Learners" pitchFamily="2" charset="0"/>
              </a:rPr>
              <a:t>L.O: </a:t>
            </a:r>
            <a:r>
              <a:rPr lang="en-GB" dirty="0">
                <a:uFill>
                  <a:solidFill>
                    <a:schemeClr val="tx1"/>
                  </a:solidFill>
                </a:uFill>
                <a:latin typeface="Letters for Learners"/>
              </a:rPr>
              <a:t>T</a:t>
            </a:r>
            <a:r>
              <a:rPr lang="en-GB" dirty="0">
                <a:latin typeface="Letters for Learners"/>
              </a:rPr>
              <a:t>o investigate and interpret the past.</a:t>
            </a:r>
            <a:r>
              <a:rPr lang="en-GB" dirty="0"/>
              <a:t> </a:t>
            </a:r>
            <a:br>
              <a:rPr lang="en-GB" dirty="0"/>
            </a:br>
            <a:br>
              <a:rPr lang="en-GB" u="sng" dirty="0">
                <a:effectLst>
                  <a:outerShdw blurRad="38100" dist="38100" dir="2700000" algn="tl">
                    <a:srgbClr val="000000">
                      <a:alpha val="43137"/>
                    </a:srgbClr>
                  </a:outerShdw>
                </a:effectLst>
                <a:uFill>
                  <a:solidFill>
                    <a:schemeClr val="tx1"/>
                  </a:solidFill>
                </a:uFill>
                <a:latin typeface="Letters for Learners" pitchFamily="2" charset="0"/>
              </a:rPr>
            </a:br>
            <a:r>
              <a:rPr lang="en-GB" dirty="0">
                <a:effectLst>
                  <a:outerShdw blurRad="38100" dist="38100" dir="2700000" algn="tl">
                    <a:srgbClr val="000000">
                      <a:alpha val="43137"/>
                    </a:srgbClr>
                  </a:outerShdw>
                </a:effectLst>
                <a:uFill>
                  <a:solidFill>
                    <a:schemeClr val="tx1"/>
                  </a:solidFill>
                </a:uFill>
                <a:latin typeface="Letters for Learners" pitchFamily="2" charset="0"/>
              </a:rPr>
              <a:t>C: Recognise axis and allied powers and identify key leaders in WWII.</a:t>
            </a:r>
            <a:endParaRPr lang="en-GB" sz="8000"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pic>
        <p:nvPicPr>
          <p:cNvPr id="5" name="Picture 4">
            <a:extLst>
              <a:ext uri="{FF2B5EF4-FFF2-40B4-BE49-F238E27FC236}">
                <a16:creationId xmlns:a16="http://schemas.microsoft.com/office/drawing/2014/main" id="{31F404E3-8F3A-4724-9C16-5ED9FB0696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5851" y="272926"/>
            <a:ext cx="2423319" cy="2423319"/>
          </a:xfrm>
          <a:prstGeom prst="rect">
            <a:avLst/>
          </a:prstGeom>
        </p:spPr>
      </p:pic>
    </p:spTree>
    <p:extLst>
      <p:ext uri="{BB962C8B-B14F-4D97-AF65-F5344CB8AC3E}">
        <p14:creationId xmlns:p14="http://schemas.microsoft.com/office/powerpoint/2010/main" val="15976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3009085"/>
            <a:ext cx="10515600" cy="1325563"/>
          </a:xfrm>
        </p:spPr>
        <p:txBody>
          <a:bodyPr>
            <a:normAutofit fontScale="90000"/>
          </a:bodyPr>
          <a:lstStyle/>
          <a:p>
            <a:br>
              <a:rPr lang="en-GB" sz="3600" u="sng" dirty="0">
                <a:effectLst>
                  <a:outerShdw blurRad="38100" dist="38100" dir="2700000" algn="tl">
                    <a:srgbClr val="000000">
                      <a:alpha val="43137"/>
                    </a:srgbClr>
                  </a:outerShdw>
                </a:effectLst>
                <a:uFill>
                  <a:solidFill>
                    <a:schemeClr val="tx1"/>
                  </a:solidFill>
                </a:uFill>
                <a:latin typeface="Letters for Learners" pitchFamily="2"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sp>
        <p:nvSpPr>
          <p:cNvPr id="2" name="Rectangle 1">
            <a:extLst>
              <a:ext uri="{FF2B5EF4-FFF2-40B4-BE49-F238E27FC236}">
                <a16:creationId xmlns:a16="http://schemas.microsoft.com/office/drawing/2014/main" id="{5D276C84-5859-4993-839B-4F7EDDF084A1}"/>
              </a:ext>
            </a:extLst>
          </p:cNvPr>
          <p:cNvSpPr/>
          <p:nvPr/>
        </p:nvSpPr>
        <p:spPr>
          <a:xfrm>
            <a:off x="357352" y="191279"/>
            <a:ext cx="11445765" cy="1631216"/>
          </a:xfrm>
          <a:prstGeom prst="rect">
            <a:avLst/>
          </a:prstGeom>
        </p:spPr>
        <p:txBody>
          <a:bodyPr wrap="square">
            <a:spAutoFit/>
          </a:bodyPr>
          <a:lstStyle/>
          <a:p>
            <a:r>
              <a:rPr lang="en-GB" sz="6000" dirty="0">
                <a:uFill>
                  <a:solidFill>
                    <a:schemeClr val="tx1"/>
                  </a:solidFill>
                </a:uFill>
                <a:latin typeface="Maiandra GD" panose="020E0502030308020204" pitchFamily="34" charset="0"/>
              </a:rPr>
              <a:t>Q: </a:t>
            </a:r>
            <a:r>
              <a:rPr lang="en-GB" sz="4000" i="1" dirty="0">
                <a:latin typeface="Maiandra GD" panose="020E0502030308020204" pitchFamily="34" charset="0"/>
              </a:rPr>
              <a:t>Can you summarise the </a:t>
            </a:r>
            <a:r>
              <a:rPr lang="en-GB" sz="4000" i="1" u="sng" dirty="0">
                <a:latin typeface="Maiandra GD" panose="020E0502030308020204" pitchFamily="34" charset="0"/>
              </a:rPr>
              <a:t>FIVE</a:t>
            </a:r>
            <a:r>
              <a:rPr lang="en-GB" sz="4000" i="1" dirty="0">
                <a:latin typeface="Maiandra GD" panose="020E0502030308020204" pitchFamily="34" charset="0"/>
              </a:rPr>
              <a:t> steps towards</a:t>
            </a:r>
          </a:p>
          <a:p>
            <a:pPr algn="ctr"/>
            <a:r>
              <a:rPr lang="en-GB" sz="4000" i="1" dirty="0">
                <a:latin typeface="Maiandra GD" panose="020E0502030308020204" pitchFamily="34" charset="0"/>
              </a:rPr>
              <a:t> the declaration of war from last week?</a:t>
            </a:r>
            <a:endParaRPr lang="en-GB" sz="4000" dirty="0">
              <a:latin typeface="Maiandra GD" panose="020E0502030308020204" pitchFamily="34" charset="0"/>
            </a:endParaRPr>
          </a:p>
        </p:txBody>
      </p:sp>
      <p:sp>
        <p:nvSpPr>
          <p:cNvPr id="3" name="Rectangle 2">
            <a:extLst>
              <a:ext uri="{FF2B5EF4-FFF2-40B4-BE49-F238E27FC236}">
                <a16:creationId xmlns:a16="http://schemas.microsoft.com/office/drawing/2014/main" id="{19B30F2E-5823-44EA-8E46-55E8DB7FF7F5}"/>
              </a:ext>
            </a:extLst>
          </p:cNvPr>
          <p:cNvSpPr/>
          <p:nvPr/>
        </p:nvSpPr>
        <p:spPr>
          <a:xfrm>
            <a:off x="1463040" y="1902545"/>
            <a:ext cx="8693834" cy="4401205"/>
          </a:xfrm>
          <a:prstGeom prst="rect">
            <a:avLst/>
          </a:prstGeom>
        </p:spPr>
        <p:txBody>
          <a:bodyPr wrap="square">
            <a:spAutoFit/>
          </a:bodyPr>
          <a:lstStyle/>
          <a:p>
            <a:r>
              <a:rPr lang="en-GB" sz="4000" b="1" dirty="0">
                <a:uFill>
                  <a:solidFill>
                    <a:schemeClr val="tx1"/>
                  </a:solidFill>
                </a:uFill>
                <a:latin typeface="Maiandra GD" panose="020E0502030308020204" pitchFamily="34" charset="0"/>
              </a:rPr>
              <a:t>1. Nazi Germany seeks vengeance for defeat in WW1.</a:t>
            </a:r>
            <a:br>
              <a:rPr lang="en-GB" sz="4000" b="1" dirty="0">
                <a:uFill>
                  <a:solidFill>
                    <a:schemeClr val="tx1"/>
                  </a:solidFill>
                </a:uFill>
                <a:latin typeface="Maiandra GD" panose="020E0502030308020204" pitchFamily="34" charset="0"/>
              </a:rPr>
            </a:br>
            <a:r>
              <a:rPr lang="en-GB" sz="4000" b="1" dirty="0">
                <a:uFill>
                  <a:solidFill>
                    <a:schemeClr val="tx1"/>
                  </a:solidFill>
                </a:uFill>
                <a:latin typeface="Maiandra GD" panose="020E0502030308020204" pitchFamily="34" charset="0"/>
              </a:rPr>
              <a:t>2. Invasions begin. (Austria, Czechoslovakia, Poland).</a:t>
            </a:r>
            <a:br>
              <a:rPr lang="en-GB" sz="4000" b="1" dirty="0">
                <a:uFill>
                  <a:solidFill>
                    <a:schemeClr val="tx1"/>
                  </a:solidFill>
                </a:uFill>
                <a:latin typeface="Maiandra GD" panose="020E0502030308020204" pitchFamily="34" charset="0"/>
              </a:rPr>
            </a:br>
            <a:r>
              <a:rPr lang="en-GB" sz="4000" b="1" dirty="0">
                <a:uFill>
                  <a:solidFill>
                    <a:schemeClr val="tx1"/>
                  </a:solidFill>
                </a:uFill>
                <a:latin typeface="Maiandra GD" panose="020E0502030308020204" pitchFamily="34" charset="0"/>
              </a:rPr>
              <a:t>3. Britain and France threaten war.</a:t>
            </a:r>
            <a:br>
              <a:rPr lang="en-GB" sz="4000" b="1" dirty="0">
                <a:uFill>
                  <a:solidFill>
                    <a:schemeClr val="tx1"/>
                  </a:solidFill>
                </a:uFill>
                <a:latin typeface="Maiandra GD" panose="020E0502030308020204" pitchFamily="34" charset="0"/>
              </a:rPr>
            </a:br>
            <a:r>
              <a:rPr lang="en-GB" sz="4000" b="1" dirty="0">
                <a:uFill>
                  <a:solidFill>
                    <a:schemeClr val="tx1"/>
                  </a:solidFill>
                </a:uFill>
                <a:latin typeface="Maiandra GD" panose="020E0502030308020204" pitchFamily="34" charset="0"/>
              </a:rPr>
              <a:t>4. War is declared!</a:t>
            </a:r>
            <a:br>
              <a:rPr lang="en-GB" sz="4000" b="1" dirty="0">
                <a:uFill>
                  <a:solidFill>
                    <a:schemeClr val="tx1"/>
                  </a:solidFill>
                </a:uFill>
                <a:latin typeface="Maiandra GD" panose="020E0502030308020204" pitchFamily="34" charset="0"/>
              </a:rPr>
            </a:br>
            <a:r>
              <a:rPr lang="en-GB" sz="4000" b="1" dirty="0">
                <a:uFill>
                  <a:solidFill>
                    <a:schemeClr val="tx1"/>
                  </a:solidFill>
                </a:uFill>
                <a:latin typeface="Maiandra GD" panose="020E0502030308020204" pitchFamily="34" charset="0"/>
              </a:rPr>
              <a:t>5. Phoney war</a:t>
            </a:r>
            <a:endParaRPr lang="en-GB" sz="2400" b="1" dirty="0">
              <a:latin typeface="Maiandra GD" panose="020E0502030308020204" pitchFamily="34" charset="0"/>
            </a:endParaRPr>
          </a:p>
        </p:txBody>
      </p:sp>
      <p:pic>
        <p:nvPicPr>
          <p:cNvPr id="6" name="Picture 5">
            <a:extLst>
              <a:ext uri="{FF2B5EF4-FFF2-40B4-BE49-F238E27FC236}">
                <a16:creationId xmlns:a16="http://schemas.microsoft.com/office/drawing/2014/main" id="{0BACFAD4-20D7-4EF4-A8E7-3F9E947870AB}"/>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701" b="89739" l="9773" r="91477">
                        <a14:foregroundMark x1="9886" y1="36007" x2="12386" y2="26866"/>
                        <a14:foregroundMark x1="12386" y1="26866" x2="12614" y2="26866"/>
                        <a14:foregroundMark x1="53636" y1="23134" x2="54545" y2="34328"/>
                        <a14:foregroundMark x1="91136" y1="40485" x2="91477" y2="48134"/>
                        <a14:foregroundMark x1="28068" y1="61567" x2="35909" y2="63433"/>
                        <a14:foregroundMark x1="91364" y1="48134" x2="91364" y2="48134"/>
                      </a14:backgroundRemoval>
                    </a14:imgEffect>
                  </a14:imgLayer>
                </a14:imgProps>
              </a:ext>
            </a:extLst>
          </a:blip>
          <a:stretch>
            <a:fillRect/>
          </a:stretch>
        </p:blipFill>
        <p:spPr>
          <a:xfrm>
            <a:off x="8251824" y="2669628"/>
            <a:ext cx="2946706" cy="1794812"/>
          </a:xfrm>
          <a:prstGeom prst="rect">
            <a:avLst/>
          </a:prstGeom>
        </p:spPr>
      </p:pic>
    </p:spTree>
    <p:extLst>
      <p:ext uri="{BB962C8B-B14F-4D97-AF65-F5344CB8AC3E}">
        <p14:creationId xmlns:p14="http://schemas.microsoft.com/office/powerpoint/2010/main" val="157817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472EDF03-E313-4D36-9449-0AE24E980657}"/>
              </a:ext>
            </a:extLst>
          </p:cNvPr>
          <p:cNvSpPr>
            <a:spLocks noGrp="1"/>
          </p:cNvSpPr>
          <p:nvPr>
            <p:ph type="title"/>
          </p:nvPr>
        </p:nvSpPr>
        <p:spPr>
          <a:xfrm>
            <a:off x="2994681" y="-30111"/>
            <a:ext cx="6181618" cy="993775"/>
          </a:xfrm>
        </p:spPr>
        <p:txBody>
          <a:bodyPr rtlCol="0"/>
          <a:lstStyle/>
          <a:p>
            <a:pPr>
              <a:defRPr/>
            </a:pPr>
            <a:r>
              <a:rPr lang="en-GB" b="1" u="sng" dirty="0">
                <a:effectLst>
                  <a:outerShdw blurRad="38100" dist="38100" dir="2700000" algn="tl">
                    <a:srgbClr val="000000">
                      <a:alpha val="43137"/>
                    </a:srgbClr>
                  </a:outerShdw>
                </a:effectLst>
                <a:latin typeface="Letters for Learners" pitchFamily="2" charset="0"/>
              </a:rPr>
              <a:t>Allied and Axis Powers</a:t>
            </a:r>
          </a:p>
        </p:txBody>
      </p:sp>
      <p:sp>
        <p:nvSpPr>
          <p:cNvPr id="8195" name="Rectangle 4">
            <a:extLst>
              <a:ext uri="{FF2B5EF4-FFF2-40B4-BE49-F238E27FC236}">
                <a16:creationId xmlns:a16="http://schemas.microsoft.com/office/drawing/2014/main" id="{5952C81C-00B5-4FAE-A023-D959BEB47460}"/>
              </a:ext>
            </a:extLst>
          </p:cNvPr>
          <p:cNvSpPr>
            <a:spLocks noChangeArrowheads="1"/>
          </p:cNvSpPr>
          <p:nvPr/>
        </p:nvSpPr>
        <p:spPr bwMode="auto">
          <a:xfrm>
            <a:off x="578070" y="1025930"/>
            <a:ext cx="110148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The Second World War was fought by countries on two different sides, the Allies and the Axis Powers. </a:t>
            </a:r>
          </a:p>
        </p:txBody>
      </p:sp>
      <p:sp>
        <p:nvSpPr>
          <p:cNvPr id="8196" name="Rectangle 1">
            <a:extLst>
              <a:ext uri="{FF2B5EF4-FFF2-40B4-BE49-F238E27FC236}">
                <a16:creationId xmlns:a16="http://schemas.microsoft.com/office/drawing/2014/main" id="{2BF87ED6-9177-4345-84AF-4F7E47F6E8F4}"/>
              </a:ext>
            </a:extLst>
          </p:cNvPr>
          <p:cNvSpPr>
            <a:spLocks noChangeArrowheads="1"/>
          </p:cNvSpPr>
          <p:nvPr/>
        </p:nvSpPr>
        <p:spPr bwMode="auto">
          <a:xfrm>
            <a:off x="578070" y="2407811"/>
            <a:ext cx="1101484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400" dirty="0">
                <a:solidFill>
                  <a:schemeClr val="tx1"/>
                </a:solidFill>
                <a:latin typeface="Maiandra GD" panose="020E0502030308020204" pitchFamily="34" charset="0"/>
              </a:rPr>
              <a:t>Tell your partner who the Allies and Axis powers were.</a:t>
            </a:r>
          </a:p>
          <a:p>
            <a:pPr algn="ctr" eaLnBrk="1" hangingPunct="1">
              <a:lnSpc>
                <a:spcPct val="100000"/>
              </a:lnSpc>
              <a:spcBef>
                <a:spcPct val="0"/>
              </a:spcBef>
              <a:buFontTx/>
              <a:buNone/>
            </a:pPr>
            <a:endParaRPr lang="en-GB" altLang="en-US" sz="2400" dirty="0">
              <a:solidFill>
                <a:schemeClr val="tx1"/>
              </a:solidFill>
              <a:latin typeface="Maiandra GD" panose="020E0502030308020204" pitchFamily="34" charset="0"/>
            </a:endParaRPr>
          </a:p>
          <a:p>
            <a:pPr algn="ctr" eaLnBrk="1" hangingPunct="1">
              <a:lnSpc>
                <a:spcPct val="100000"/>
              </a:lnSpc>
              <a:spcBef>
                <a:spcPct val="0"/>
              </a:spcBef>
              <a:buFontTx/>
              <a:buNone/>
            </a:pPr>
            <a:r>
              <a:rPr lang="en-GB" altLang="en-US" sz="2400" dirty="0">
                <a:solidFill>
                  <a:schemeClr val="tx1"/>
                </a:solidFill>
                <a:latin typeface="Maiandra GD" panose="020E0502030308020204" pitchFamily="34" charset="0"/>
              </a:rPr>
              <a:t>Make a list of the countries involved and whether they fought for the Allies or the Axis powers. </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34" y="3785430"/>
            <a:ext cx="3323747" cy="282184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472EDF03-E313-4D36-9449-0AE24E980657}"/>
              </a:ext>
            </a:extLst>
          </p:cNvPr>
          <p:cNvSpPr>
            <a:spLocks noGrp="1"/>
          </p:cNvSpPr>
          <p:nvPr>
            <p:ph type="title"/>
          </p:nvPr>
        </p:nvSpPr>
        <p:spPr>
          <a:xfrm>
            <a:off x="2994681" y="-30111"/>
            <a:ext cx="6181618" cy="993775"/>
          </a:xfrm>
        </p:spPr>
        <p:txBody>
          <a:bodyPr rtlCol="0"/>
          <a:lstStyle/>
          <a:p>
            <a:pPr>
              <a:defRPr/>
            </a:pPr>
            <a:r>
              <a:rPr lang="en-GB" b="1" u="sng" dirty="0">
                <a:effectLst>
                  <a:outerShdw blurRad="38100" dist="38100" dir="2700000" algn="tl">
                    <a:srgbClr val="000000">
                      <a:alpha val="43137"/>
                    </a:srgbClr>
                  </a:outerShdw>
                </a:effectLst>
                <a:latin typeface="Letters for Learners" pitchFamily="2" charset="0"/>
              </a:rPr>
              <a:t>Allied and Axis Powers</a:t>
            </a:r>
          </a:p>
        </p:txBody>
      </p:sp>
      <p:sp>
        <p:nvSpPr>
          <p:cNvPr id="8195" name="Rectangle 4">
            <a:extLst>
              <a:ext uri="{FF2B5EF4-FFF2-40B4-BE49-F238E27FC236}">
                <a16:creationId xmlns:a16="http://schemas.microsoft.com/office/drawing/2014/main" id="{5952C81C-00B5-4FAE-A023-D959BEB47460}"/>
              </a:ext>
            </a:extLst>
          </p:cNvPr>
          <p:cNvSpPr>
            <a:spLocks noChangeArrowheads="1"/>
          </p:cNvSpPr>
          <p:nvPr/>
        </p:nvSpPr>
        <p:spPr bwMode="auto">
          <a:xfrm>
            <a:off x="578070" y="1025930"/>
            <a:ext cx="110148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The Second World War was fought by countries on two different sides, the Allies and the Axis Powers. Here are some of the countries on each side.</a:t>
            </a:r>
          </a:p>
        </p:txBody>
      </p:sp>
      <p:sp>
        <p:nvSpPr>
          <p:cNvPr id="8196" name="Rectangle 1">
            <a:extLst>
              <a:ext uri="{FF2B5EF4-FFF2-40B4-BE49-F238E27FC236}">
                <a16:creationId xmlns:a16="http://schemas.microsoft.com/office/drawing/2014/main" id="{2BF87ED6-9177-4345-84AF-4F7E47F6E8F4}"/>
              </a:ext>
            </a:extLst>
          </p:cNvPr>
          <p:cNvSpPr>
            <a:spLocks noChangeArrowheads="1"/>
          </p:cNvSpPr>
          <p:nvPr/>
        </p:nvSpPr>
        <p:spPr bwMode="auto">
          <a:xfrm>
            <a:off x="578070" y="5554134"/>
            <a:ext cx="1101484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400" dirty="0">
                <a:solidFill>
                  <a:schemeClr val="tx1"/>
                </a:solidFill>
                <a:latin typeface="Maiandra GD" panose="020E0502030308020204" pitchFamily="34" charset="0"/>
              </a:rPr>
              <a:t>Some countries were </a:t>
            </a:r>
            <a:r>
              <a:rPr lang="en-GB" altLang="en-US" sz="2400" b="1" u="sng" dirty="0">
                <a:solidFill>
                  <a:schemeClr val="tx1"/>
                </a:solidFill>
                <a:latin typeface="Maiandra GD" panose="020E0502030308020204" pitchFamily="34" charset="0"/>
              </a:rPr>
              <a:t>neutral, </a:t>
            </a:r>
            <a:r>
              <a:rPr lang="en-GB" altLang="en-US" sz="2400" dirty="0">
                <a:solidFill>
                  <a:schemeClr val="tx1"/>
                </a:solidFill>
                <a:latin typeface="Maiandra GD" panose="020E0502030308020204" pitchFamily="34" charset="0"/>
              </a:rPr>
              <a:t>including Spain, Sweden, Switzerland and the Republic of Ireland. </a:t>
            </a:r>
          </a:p>
        </p:txBody>
      </p:sp>
      <p:graphicFrame>
        <p:nvGraphicFramePr>
          <p:cNvPr id="6" name="Table 5">
            <a:extLst>
              <a:ext uri="{FF2B5EF4-FFF2-40B4-BE49-F238E27FC236}">
                <a16:creationId xmlns:a16="http://schemas.microsoft.com/office/drawing/2014/main" id="{753B133E-6CDB-4919-AB11-5FA91ADE6898}"/>
              </a:ext>
            </a:extLst>
          </p:cNvPr>
          <p:cNvGraphicFramePr>
            <a:graphicFrameLocks noGrp="1"/>
          </p:cNvGraphicFramePr>
          <p:nvPr>
            <p:extLst>
              <p:ext uri="{D42A27DB-BD31-4B8C-83A1-F6EECF244321}">
                <p14:modId xmlns:p14="http://schemas.microsoft.com/office/powerpoint/2010/main" val="2051512928"/>
              </p:ext>
            </p:extLst>
          </p:nvPr>
        </p:nvGraphicFramePr>
        <p:xfrm>
          <a:off x="1505243" y="1889126"/>
          <a:ext cx="9045526" cy="3540476"/>
        </p:xfrm>
        <a:graphic>
          <a:graphicData uri="http://schemas.openxmlformats.org/drawingml/2006/table">
            <a:tbl>
              <a:tblPr firstRow="1" bandRow="1">
                <a:tableStyleId>{5940675A-B579-460E-94D1-54222C63F5DA}</a:tableStyleId>
              </a:tblPr>
              <a:tblGrid>
                <a:gridCol w="4522763">
                  <a:extLst>
                    <a:ext uri="{9D8B030D-6E8A-4147-A177-3AD203B41FA5}">
                      <a16:colId xmlns:a16="http://schemas.microsoft.com/office/drawing/2014/main" val="20000"/>
                    </a:ext>
                  </a:extLst>
                </a:gridCol>
                <a:gridCol w="4522763">
                  <a:extLst>
                    <a:ext uri="{9D8B030D-6E8A-4147-A177-3AD203B41FA5}">
                      <a16:colId xmlns:a16="http://schemas.microsoft.com/office/drawing/2014/main" val="20001"/>
                    </a:ext>
                  </a:extLst>
                </a:gridCol>
              </a:tblGrid>
              <a:tr h="335812">
                <a:tc>
                  <a:txBody>
                    <a:bodyPr/>
                    <a:lstStyle/>
                    <a:p>
                      <a:pPr algn="ctr">
                        <a:tabLst>
                          <a:tab pos="1165225" algn="l"/>
                        </a:tabLst>
                      </a:pPr>
                      <a:r>
                        <a:rPr lang="en-GB" sz="2800" b="1" dirty="0">
                          <a:solidFill>
                            <a:schemeClr val="tx1"/>
                          </a:solidFill>
                          <a:latin typeface="Letters for Learners" pitchFamily="2" charset="0"/>
                        </a:rPr>
                        <a:t>The Allies</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a:r>
                        <a:rPr lang="en-GB" sz="2800" b="1" dirty="0">
                          <a:latin typeface="Letters for Learners" pitchFamily="2" charset="0"/>
                        </a:rPr>
                        <a:t>The Axis Powers</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335812">
                <a:tc>
                  <a:txBody>
                    <a:bodyPr/>
                    <a:lstStyle/>
                    <a:p>
                      <a:pPr algn="ctr"/>
                      <a:r>
                        <a:rPr lang="en-GB" sz="1600" b="1" dirty="0">
                          <a:latin typeface="Letters for Learners" pitchFamily="2" charset="0"/>
                        </a:rPr>
                        <a:t>Great Britain</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latin typeface="Letters for Learners" pitchFamily="2" charset="0"/>
                        </a:rPr>
                        <a:t>Germany</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35812">
                <a:tc>
                  <a:txBody>
                    <a:bodyPr/>
                    <a:lstStyle/>
                    <a:p>
                      <a:pPr algn="ctr"/>
                      <a:r>
                        <a:rPr lang="en-GB" sz="1600" b="1" dirty="0">
                          <a:latin typeface="Letters for Learners" pitchFamily="2" charset="0"/>
                        </a:rPr>
                        <a:t>The Soviet Union</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latin typeface="Letters for Learners" pitchFamily="2" charset="0"/>
                        </a:rPr>
                        <a:t>Italy</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35812">
                <a:tc>
                  <a:txBody>
                    <a:bodyPr/>
                    <a:lstStyle/>
                    <a:p>
                      <a:pPr algn="ctr"/>
                      <a:r>
                        <a:rPr lang="en-GB" sz="1600" b="1" dirty="0">
                          <a:latin typeface="Letters for Learners" pitchFamily="2" charset="0"/>
                        </a:rPr>
                        <a:t>France</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latin typeface="Letters for Learners" pitchFamily="2" charset="0"/>
                        </a:rPr>
                        <a:t>Japan</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35812">
                <a:tc>
                  <a:txBody>
                    <a:bodyPr/>
                    <a:lstStyle/>
                    <a:p>
                      <a:pPr algn="ctr"/>
                      <a:r>
                        <a:rPr lang="en-GB" sz="1600" b="1" dirty="0">
                          <a:latin typeface="Letters for Learners" pitchFamily="2" charset="0"/>
                        </a:rPr>
                        <a:t>The United States of America</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latin typeface="Letters for Learners" pitchFamily="2" charset="0"/>
                        </a:rPr>
                        <a:t>Romania</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35812">
                <a:tc>
                  <a:txBody>
                    <a:bodyPr/>
                    <a:lstStyle/>
                    <a:p>
                      <a:pPr algn="ctr"/>
                      <a:r>
                        <a:rPr lang="en-GB" sz="1600" b="1" dirty="0">
                          <a:latin typeface="Letters for Learners" pitchFamily="2" charset="0"/>
                        </a:rPr>
                        <a:t>India</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latin typeface="Letters for Learners" pitchFamily="2" charset="0"/>
                        </a:rPr>
                        <a:t>Hungary</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35812">
                <a:tc>
                  <a:txBody>
                    <a:bodyPr/>
                    <a:lstStyle/>
                    <a:p>
                      <a:pPr algn="ctr"/>
                      <a:r>
                        <a:rPr lang="en-GB" sz="1600" b="1" dirty="0">
                          <a:latin typeface="Letters for Learners" pitchFamily="2" charset="0"/>
                        </a:rPr>
                        <a:t>China</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latin typeface="Letters for Learners" pitchFamily="2" charset="0"/>
                        </a:rPr>
                        <a:t>Bulgaria</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35812">
                <a:tc>
                  <a:txBody>
                    <a:bodyPr/>
                    <a:lstStyle/>
                    <a:p>
                      <a:pPr algn="ctr"/>
                      <a:r>
                        <a:rPr lang="en-GB" sz="1600" b="1" dirty="0">
                          <a:latin typeface="Letters for Learners" pitchFamily="2" charset="0"/>
                        </a:rPr>
                        <a:t>Australia</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dirty="0">
                        <a:latin typeface="Letters for Learners" pitchFamily="2"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35812">
                <a:tc>
                  <a:txBody>
                    <a:bodyPr/>
                    <a:lstStyle/>
                    <a:p>
                      <a:pPr algn="ctr"/>
                      <a:r>
                        <a:rPr lang="en-GB" sz="1600" b="1" dirty="0">
                          <a:latin typeface="Letters for Learners" pitchFamily="2" charset="0"/>
                        </a:rPr>
                        <a:t>New Zealand</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dirty="0">
                        <a:latin typeface="Letters for Learners" pitchFamily="2"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35812">
                <a:tc>
                  <a:txBody>
                    <a:bodyPr/>
                    <a:lstStyle/>
                    <a:p>
                      <a:pPr algn="ctr"/>
                      <a:r>
                        <a:rPr lang="en-GB" sz="1600" b="1" dirty="0">
                          <a:latin typeface="Letters for Learners" pitchFamily="2" charset="0"/>
                        </a:rPr>
                        <a:t>Canada</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dirty="0">
                        <a:latin typeface="Letters for Learners" pitchFamily="2"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pic>
        <p:nvPicPr>
          <p:cNvPr id="7" name="Picture 6">
            <a:extLst>
              <a:ext uri="{FF2B5EF4-FFF2-40B4-BE49-F238E27FC236}">
                <a16:creationId xmlns:a16="http://schemas.microsoft.com/office/drawing/2014/main" id="{8A15E2BD-B6DF-4E5A-8664-C0B735D19E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2117" y="3961812"/>
            <a:ext cx="2423319" cy="2423319"/>
          </a:xfrm>
          <a:prstGeom prst="rect">
            <a:avLst/>
          </a:prstGeom>
        </p:spPr>
      </p:pic>
      <p:sp>
        <p:nvSpPr>
          <p:cNvPr id="2" name="Thought Bubble: Cloud 1">
            <a:extLst>
              <a:ext uri="{FF2B5EF4-FFF2-40B4-BE49-F238E27FC236}">
                <a16:creationId xmlns:a16="http://schemas.microsoft.com/office/drawing/2014/main" id="{775AC095-75BA-4273-8067-50E0DE321716}"/>
              </a:ext>
            </a:extLst>
          </p:cNvPr>
          <p:cNvSpPr/>
          <p:nvPr/>
        </p:nvSpPr>
        <p:spPr>
          <a:xfrm>
            <a:off x="8761115" y="2686731"/>
            <a:ext cx="3007249" cy="2082245"/>
          </a:xfrm>
          <a:prstGeom prst="cloudCallout">
            <a:avLst>
              <a:gd name="adj1" fmla="val 72339"/>
              <a:gd name="adj2" fmla="val -2669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solidFill>
                  <a:schemeClr val="tx1"/>
                </a:solidFill>
                <a:latin typeface="Maiandra GD"/>
              </a:rPr>
              <a:t>What might ‘neutral’ mean? Why would countries remain neutral?</a:t>
            </a:r>
            <a:endParaRPr lang="en-GB" dirty="0">
              <a:solidFill>
                <a:schemeClr val="tx1"/>
              </a:solidFill>
              <a:latin typeface="Maiandra GD" panose="020E0502030308020204" pitchFamily="34" charset="0"/>
            </a:endParaRPr>
          </a:p>
        </p:txBody>
      </p:sp>
    </p:spTree>
    <p:extLst>
      <p:ext uri="{BB962C8B-B14F-4D97-AF65-F5344CB8AC3E}">
        <p14:creationId xmlns:p14="http://schemas.microsoft.com/office/powerpoint/2010/main" val="3073503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6"/>
          <p:cNvSpPr>
            <a:spLocks noGrp="1"/>
          </p:cNvSpPr>
          <p:nvPr>
            <p:ph type="sldNum" sz="quarter" idx="12"/>
          </p:nvPr>
        </p:nvSpPr>
        <p:spPr>
          <a:noFill/>
        </p:spPr>
        <p:txBody>
          <a:bodyPr/>
          <a:lstStyle>
            <a:lvl1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5pPr>
            <a:lvl6pPr marL="1394094"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6pPr>
            <a:lvl7pPr marL="1808866"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7pPr>
            <a:lvl8pPr marL="2223638"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8pPr>
            <a:lvl9pPr marL="2638410"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8F471EDD-B6A5-45C5-8C68-A63226388276}" type="slidenum">
              <a:rPr lang="en-GB" altLang="en-US">
                <a:solidFill>
                  <a:srgbClr val="000000"/>
                </a:solidFill>
                <a:latin typeface="Times New Roman" panose="02020603050405020304" pitchFamily="18" charset="0"/>
              </a:rPr>
              <a:pPr>
                <a:lnSpc>
                  <a:spcPct val="95000"/>
                </a:lnSpc>
              </a:pPr>
              <a:t>5</a:t>
            </a:fld>
            <a:endParaRPr lang="en-GB" altLang="en-US">
              <a:solidFill>
                <a:srgbClr val="000000"/>
              </a:solidFill>
              <a:latin typeface="Times New Roman" panose="02020603050405020304" pitchFamily="18" charset="0"/>
            </a:endParaRPr>
          </a:p>
        </p:txBody>
      </p:sp>
      <p:sp>
        <p:nvSpPr>
          <p:cNvPr id="5123" name="Rectangle 1"/>
          <p:cNvSpPr>
            <a:spLocks noGrp="1" noChangeArrowheads="1"/>
          </p:cNvSpPr>
          <p:nvPr>
            <p:ph type="title"/>
          </p:nvPr>
        </p:nvSpPr>
        <p:spPr>
          <a:xfrm>
            <a:off x="7644605" y="666145"/>
            <a:ext cx="8818045" cy="958974"/>
          </a:xfrm>
        </p:spPr>
        <p:txBody>
          <a:bodyPr>
            <a:normAutofit fontScale="90000"/>
          </a:bodyPr>
          <a:lstStyle/>
          <a:p>
            <a:pPr>
              <a:lnSpc>
                <a:spcPct val="101000"/>
              </a:lnSpc>
              <a:tabLst>
                <a:tab pos="656722" algn="l"/>
                <a:tab pos="1313444" algn="l"/>
                <a:tab pos="1970166" algn="l"/>
                <a:tab pos="2626888" algn="l"/>
                <a:tab pos="3283610" algn="l"/>
                <a:tab pos="3940332" algn="l"/>
                <a:tab pos="4597055" algn="l"/>
                <a:tab pos="5253777" algn="l"/>
                <a:tab pos="5910499" algn="l"/>
                <a:tab pos="6567221" algn="l"/>
                <a:tab pos="7223943" algn="l"/>
                <a:tab pos="7880665" algn="l"/>
                <a:tab pos="8537387" algn="l"/>
              </a:tabLst>
            </a:pPr>
            <a:r>
              <a:rPr lang="en-GB" altLang="en-US" sz="3629" dirty="0">
                <a:solidFill>
                  <a:srgbClr val="800000"/>
                </a:solidFill>
                <a:latin typeface="cambridge" charset="0"/>
                <a:cs typeface="cambridge" charset="0"/>
              </a:rPr>
              <a:t>Europe on the Eve </a:t>
            </a:r>
            <a:br>
              <a:rPr lang="en-GB" altLang="en-US" sz="3629" dirty="0">
                <a:solidFill>
                  <a:srgbClr val="800000"/>
                </a:solidFill>
                <a:latin typeface="cambridge" charset="0"/>
                <a:cs typeface="cambridge" charset="0"/>
              </a:rPr>
            </a:br>
            <a:r>
              <a:rPr lang="en-GB" altLang="en-US" sz="3629" dirty="0">
                <a:solidFill>
                  <a:srgbClr val="800000"/>
                </a:solidFill>
                <a:latin typeface="cambridge" charset="0"/>
                <a:cs typeface="cambridge" charset="0"/>
              </a:rPr>
              <a:t>of World War II, 1939</a:t>
            </a:r>
            <a:r>
              <a:rPr lang="en-GB" altLang="en-US" sz="3629" dirty="0"/>
              <a:t>  </a:t>
            </a:r>
          </a:p>
        </p:txBody>
      </p:sp>
      <p:pic>
        <p:nvPicPr>
          <p:cNvPr id="3" name="Picture 2"/>
          <p:cNvPicPr>
            <a:picLocks noChangeAspect="1"/>
          </p:cNvPicPr>
          <p:nvPr/>
        </p:nvPicPr>
        <p:blipFill>
          <a:blip r:embed="rId3"/>
          <a:stretch>
            <a:fillRect/>
          </a:stretch>
        </p:blipFill>
        <p:spPr>
          <a:xfrm>
            <a:off x="393289" y="94992"/>
            <a:ext cx="7137668" cy="6626483"/>
          </a:xfrm>
          <a:prstGeom prst="rect">
            <a:avLst/>
          </a:prstGeom>
        </p:spPr>
      </p:pic>
      <p:pic>
        <p:nvPicPr>
          <p:cNvPr id="4" name="Picture 3"/>
          <p:cNvPicPr>
            <a:picLocks noChangeAspect="1"/>
          </p:cNvPicPr>
          <p:nvPr/>
        </p:nvPicPr>
        <p:blipFill>
          <a:blip r:embed="rId4"/>
          <a:stretch>
            <a:fillRect/>
          </a:stretch>
        </p:blipFill>
        <p:spPr>
          <a:xfrm>
            <a:off x="5760297" y="1982912"/>
            <a:ext cx="6087848" cy="888127"/>
          </a:xfrm>
          <a:prstGeom prst="rect">
            <a:avLst/>
          </a:prstGeom>
        </p:spPr>
      </p:pic>
    </p:spTree>
    <p:extLst>
      <p:ext uri="{BB962C8B-B14F-4D97-AF65-F5344CB8AC3E}">
        <p14:creationId xmlns:p14="http://schemas.microsoft.com/office/powerpoint/2010/main" val="345920618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62D3C622-C8FA-484F-9C72-2C052A295D99}"/>
              </a:ext>
            </a:extLst>
          </p:cNvPr>
          <p:cNvSpPr>
            <a:spLocks noGrp="1"/>
          </p:cNvSpPr>
          <p:nvPr>
            <p:ph type="title"/>
          </p:nvPr>
        </p:nvSpPr>
        <p:spPr>
          <a:xfrm>
            <a:off x="1278500" y="-75532"/>
            <a:ext cx="9653668" cy="980860"/>
          </a:xfrm>
        </p:spPr>
        <p:txBody>
          <a:bodyPr/>
          <a:lstStyle/>
          <a:p>
            <a:pPr algn="ctr" eaLnBrk="1" hangingPunct="1"/>
            <a:r>
              <a:rPr lang="en-GB" altLang="en-US" b="1" u="sng" dirty="0">
                <a:latin typeface="Letters for Learners" pitchFamily="2" charset="0"/>
              </a:rPr>
              <a:t>The Allies and the Axis Powers</a:t>
            </a:r>
          </a:p>
        </p:txBody>
      </p:sp>
      <p:sp>
        <p:nvSpPr>
          <p:cNvPr id="9219" name="Rectangle 2">
            <a:extLst>
              <a:ext uri="{FF2B5EF4-FFF2-40B4-BE49-F238E27FC236}">
                <a16:creationId xmlns:a16="http://schemas.microsoft.com/office/drawing/2014/main" id="{60AB2AB6-BD89-42B1-AE81-7BE7350C9B4A}"/>
              </a:ext>
            </a:extLst>
          </p:cNvPr>
          <p:cNvSpPr>
            <a:spLocks noChangeArrowheads="1"/>
          </p:cNvSpPr>
          <p:nvPr/>
        </p:nvSpPr>
        <p:spPr bwMode="auto">
          <a:xfrm>
            <a:off x="595739" y="824462"/>
            <a:ext cx="110043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None/>
            </a:pPr>
            <a:r>
              <a:rPr lang="en-GB" altLang="en-US" sz="2800" dirty="0">
                <a:solidFill>
                  <a:schemeClr val="tx1"/>
                </a:solidFill>
                <a:latin typeface="Letters for Learners"/>
              </a:rPr>
              <a:t>Here are some of the leaders from each side</a:t>
            </a:r>
            <a:r>
              <a:rPr lang="en-GB" altLang="en-US" sz="3200" dirty="0">
                <a:solidFill>
                  <a:schemeClr val="tx1"/>
                </a:solidFill>
                <a:latin typeface="Letters for Learners"/>
              </a:rPr>
              <a:t>. </a:t>
            </a:r>
            <a:endParaRPr lang="en-GB" altLang="en-US" sz="3200" dirty="0">
              <a:solidFill>
                <a:schemeClr val="tx1"/>
              </a:solidFill>
              <a:latin typeface="Letters for Learners" pitchFamily="2" charset="0"/>
            </a:endParaRPr>
          </a:p>
        </p:txBody>
      </p:sp>
      <p:graphicFrame>
        <p:nvGraphicFramePr>
          <p:cNvPr id="4" name="Table 3">
            <a:extLst>
              <a:ext uri="{FF2B5EF4-FFF2-40B4-BE49-F238E27FC236}">
                <a16:creationId xmlns:a16="http://schemas.microsoft.com/office/drawing/2014/main" id="{77AD79E3-B92E-4DEE-8AF6-C51A2F93875F}"/>
              </a:ext>
            </a:extLst>
          </p:cNvPr>
          <p:cNvGraphicFramePr>
            <a:graphicFrameLocks noGrp="1"/>
          </p:cNvGraphicFramePr>
          <p:nvPr>
            <p:extLst>
              <p:ext uri="{D42A27DB-BD31-4B8C-83A1-F6EECF244321}">
                <p14:modId xmlns:p14="http://schemas.microsoft.com/office/powerpoint/2010/main" val="4086083527"/>
              </p:ext>
            </p:extLst>
          </p:nvPr>
        </p:nvGraphicFramePr>
        <p:xfrm>
          <a:off x="3331779" y="1474064"/>
          <a:ext cx="5110328" cy="4340738"/>
        </p:xfrm>
        <a:graphic>
          <a:graphicData uri="http://schemas.openxmlformats.org/drawingml/2006/table">
            <a:tbl>
              <a:tblPr firstRow="1" bandRow="1">
                <a:tableStyleId>{2D5ABB26-0587-4C30-8999-92F81FD0307C}</a:tableStyleId>
              </a:tblPr>
              <a:tblGrid>
                <a:gridCol w="2503748">
                  <a:extLst>
                    <a:ext uri="{9D8B030D-6E8A-4147-A177-3AD203B41FA5}">
                      <a16:colId xmlns:a16="http://schemas.microsoft.com/office/drawing/2014/main" val="20000"/>
                    </a:ext>
                  </a:extLst>
                </a:gridCol>
                <a:gridCol w="2606580">
                  <a:extLst>
                    <a:ext uri="{9D8B030D-6E8A-4147-A177-3AD203B41FA5}">
                      <a16:colId xmlns:a16="http://schemas.microsoft.com/office/drawing/2014/main" val="20001"/>
                    </a:ext>
                  </a:extLst>
                </a:gridCol>
              </a:tblGrid>
              <a:tr h="941471">
                <a:tc>
                  <a:txBody>
                    <a:bodyPr/>
                    <a:lstStyle/>
                    <a:p>
                      <a:pPr algn="ctr"/>
                      <a:r>
                        <a:rPr lang="en-GB" sz="2800" b="1" dirty="0">
                          <a:latin typeface="Letters for Learners" pitchFamily="2" charset="0"/>
                        </a:rPr>
                        <a:t>The Allies</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a:r>
                        <a:rPr lang="en-GB" sz="2800" b="1" dirty="0">
                          <a:latin typeface="Letters for Learners" pitchFamily="2" charset="0"/>
                        </a:rPr>
                        <a:t>The Axis Powers</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802180">
                <a:tc>
                  <a:txBody>
                    <a:bodyPr/>
                    <a:lstStyle/>
                    <a:p>
                      <a:pPr algn="ctr"/>
                      <a:r>
                        <a:rPr lang="en-GB" sz="2800" dirty="0">
                          <a:solidFill>
                            <a:schemeClr val="tx1"/>
                          </a:solidFill>
                          <a:latin typeface="Letters for Learners" pitchFamily="2" charset="0"/>
                        </a:rPr>
                        <a:t>Neville Chamberlain</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Letters for Learners" pitchFamily="2" charset="0"/>
                        </a:rPr>
                        <a:t>Adolf Hitler</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02180">
                <a:tc>
                  <a:txBody>
                    <a:bodyPr/>
                    <a:lstStyle/>
                    <a:p>
                      <a:pPr algn="ctr"/>
                      <a:r>
                        <a:rPr lang="en-GB" sz="2800" dirty="0">
                          <a:solidFill>
                            <a:schemeClr val="tx1"/>
                          </a:solidFill>
                          <a:latin typeface="Letters for Learners" pitchFamily="2" charset="0"/>
                        </a:rPr>
                        <a:t>Winston Churchill</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Letters for Learners" pitchFamily="2" charset="0"/>
                        </a:rPr>
                        <a:t>Benito Mussolini</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02180">
                <a:tc>
                  <a:txBody>
                    <a:bodyPr/>
                    <a:lstStyle/>
                    <a:p>
                      <a:pPr algn="ctr"/>
                      <a:r>
                        <a:rPr lang="en-GB" sz="2800" dirty="0">
                          <a:solidFill>
                            <a:schemeClr val="tx1"/>
                          </a:solidFill>
                          <a:latin typeface="Letters for Learners" pitchFamily="2" charset="0"/>
                        </a:rPr>
                        <a:t>Franklin Delano Roosevelt</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Letters for Learners" pitchFamily="2" charset="0"/>
                        </a:rPr>
                        <a:t>Tadeki Tojo</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64633">
                <a:tc>
                  <a:txBody>
                    <a:bodyPr/>
                    <a:lstStyle/>
                    <a:p>
                      <a:pPr algn="ctr"/>
                      <a:r>
                        <a:rPr lang="en-GB" sz="2800" dirty="0">
                          <a:solidFill>
                            <a:schemeClr val="tx1"/>
                          </a:solidFill>
                          <a:latin typeface="Letters for Learners" pitchFamily="2" charset="0"/>
                        </a:rPr>
                        <a:t>Joseph Stalin</a:t>
                      </a: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dirty="0">
                        <a:solidFill>
                          <a:schemeClr val="tx1"/>
                        </a:solidFill>
                        <a:latin typeface="Letters for Learners" pitchFamily="2" charset="0"/>
                      </a:endParaRPr>
                    </a:p>
                  </a:txBody>
                  <a:tcPr marL="91423" marR="91423"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pic>
        <p:nvPicPr>
          <p:cNvPr id="3" name="Picture 2">
            <a:extLst>
              <a:ext uri="{FF2B5EF4-FFF2-40B4-BE49-F238E27FC236}">
                <a16:creationId xmlns:a16="http://schemas.microsoft.com/office/drawing/2014/main" id="{D32FA9CB-F812-4C38-978D-6C9792C445DE}"/>
              </a:ext>
            </a:extLst>
          </p:cNvPr>
          <p:cNvPicPr>
            <a:picLocks noChangeAspect="1"/>
          </p:cNvPicPr>
          <p:nvPr/>
        </p:nvPicPr>
        <p:blipFill rotWithShape="1">
          <a:blip r:embed="rId2">
            <a:extLst>
              <a:ext uri="{28A0092B-C50C-407E-A947-70E740481C1C}">
                <a14:useLocalDpi xmlns:a14="http://schemas.microsoft.com/office/drawing/2010/main" val="0"/>
              </a:ext>
            </a:extLst>
          </a:blip>
          <a:srcRect r="41960"/>
          <a:stretch/>
        </p:blipFill>
        <p:spPr>
          <a:xfrm>
            <a:off x="556993" y="2684599"/>
            <a:ext cx="2200275" cy="3790950"/>
          </a:xfrm>
          <a:prstGeom prst="rect">
            <a:avLst/>
          </a:prstGeom>
        </p:spPr>
      </p:pic>
      <p:sp>
        <p:nvSpPr>
          <p:cNvPr id="5" name="Speech Bubble: Oval 4">
            <a:extLst>
              <a:ext uri="{FF2B5EF4-FFF2-40B4-BE49-F238E27FC236}">
                <a16:creationId xmlns:a16="http://schemas.microsoft.com/office/drawing/2014/main" id="{19A66879-1C1E-4CB4-9D5B-DFE1F0CB61E7}"/>
              </a:ext>
            </a:extLst>
          </p:cNvPr>
          <p:cNvSpPr/>
          <p:nvPr/>
        </p:nvSpPr>
        <p:spPr>
          <a:xfrm>
            <a:off x="556993" y="1669424"/>
            <a:ext cx="2857177" cy="2030350"/>
          </a:xfrm>
          <a:prstGeom prst="wedgeEllipseCallout">
            <a:avLst>
              <a:gd name="adj1" fmla="val -14577"/>
              <a:gd name="adj2" fmla="val 7453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Letters for Learners" pitchFamily="2" charset="0"/>
              </a:rPr>
              <a:t>Can you recognise any of these names? Do you know which countries they led in WW2?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6"/>
          <p:cNvSpPr>
            <a:spLocks noGrp="1"/>
          </p:cNvSpPr>
          <p:nvPr>
            <p:ph type="sldNum" sz="quarter" idx="12"/>
          </p:nvPr>
        </p:nvSpPr>
        <p:spPr>
          <a:noFill/>
        </p:spPr>
        <p:txBody>
          <a:bodyPr/>
          <a:lstStyle>
            <a:lvl1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5pPr>
            <a:lvl6pPr marL="1394094"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6pPr>
            <a:lvl7pPr marL="1808866"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7pPr>
            <a:lvl8pPr marL="2223638"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8pPr>
            <a:lvl9pPr marL="2638410"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9F735E74-5C88-43DF-BBAC-B38F41F96E50}" type="slidenum">
              <a:rPr lang="en-GB" altLang="en-US">
                <a:solidFill>
                  <a:srgbClr val="000000"/>
                </a:solidFill>
                <a:latin typeface="Times New Roman" panose="02020603050405020304" pitchFamily="18" charset="0"/>
              </a:rPr>
              <a:pPr>
                <a:lnSpc>
                  <a:spcPct val="95000"/>
                </a:lnSpc>
              </a:pPr>
              <a:t>7</a:t>
            </a:fld>
            <a:endParaRPr lang="en-GB" altLang="en-US">
              <a:solidFill>
                <a:srgbClr val="000000"/>
              </a:solidFill>
              <a:latin typeface="Times New Roman" panose="02020603050405020304" pitchFamily="18" charset="0"/>
            </a:endParaRPr>
          </a:p>
        </p:txBody>
      </p:sp>
      <p:sp>
        <p:nvSpPr>
          <p:cNvPr id="6145" name="Rectangle 1"/>
          <p:cNvSpPr>
            <a:spLocks noGrp="1" noChangeArrowheads="1"/>
          </p:cNvSpPr>
          <p:nvPr>
            <p:ph type="title"/>
          </p:nvPr>
        </p:nvSpPr>
        <p:spPr>
          <a:xfrm>
            <a:off x="1980049" y="313954"/>
            <a:ext cx="8229024" cy="1062832"/>
          </a:xfrm>
        </p:spPr>
        <p:txBody>
          <a:bodyPr/>
          <a:lstStyle/>
          <a:p>
            <a:pPr>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en-US" sz="3629" b="1"/>
              <a:t>The Allies</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3434" y="1604329"/>
            <a:ext cx="3531251" cy="452639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147" name="Rectangle 3"/>
          <p:cNvSpPr>
            <a:spLocks noGrp="1" noChangeArrowheads="1"/>
          </p:cNvSpPr>
          <p:nvPr>
            <p:ph type="body" idx="1"/>
          </p:nvPr>
        </p:nvSpPr>
        <p:spPr>
          <a:xfrm>
            <a:off x="6196811" y="1604329"/>
            <a:ext cx="4015142" cy="4444307"/>
          </a:xfrm>
        </p:spPr>
        <p:txBody>
          <a:bodyPr/>
          <a:lstStyle/>
          <a:p>
            <a:pPr>
              <a:tabLst>
                <a:tab pos="656722" algn="l"/>
                <a:tab pos="1313444" algn="l"/>
                <a:tab pos="1970166" algn="l"/>
                <a:tab pos="2626888" algn="l"/>
                <a:tab pos="3283610" algn="l"/>
                <a:tab pos="3940332" algn="l"/>
              </a:tabLst>
            </a:pPr>
            <a:r>
              <a:rPr lang="en-GB" altLang="en-US"/>
              <a:t>Neville Chamberlain</a:t>
            </a:r>
          </a:p>
          <a:p>
            <a:pPr>
              <a:tabLst>
                <a:tab pos="656722" algn="l"/>
                <a:tab pos="1313444" algn="l"/>
                <a:tab pos="1970166" algn="l"/>
                <a:tab pos="2626888" algn="l"/>
                <a:tab pos="3283610" algn="l"/>
                <a:tab pos="3940332" algn="l"/>
              </a:tabLst>
            </a:pPr>
            <a:r>
              <a:rPr lang="en-GB" altLang="en-US"/>
              <a:t>Prime Minister of Great Britain in September 1939 at  start of WWII</a:t>
            </a:r>
          </a:p>
        </p:txBody>
      </p:sp>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2915" y="3876888"/>
            <a:ext cx="3732872" cy="26541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74167062"/>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14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 presetClass="entr" presetSubtype="10" fill="hold" nodeType="clickEffect">
                                  <p:stCondLst>
                                    <p:cond delay="0"/>
                                  </p:stCondLst>
                                  <p:childTnLst>
                                    <p:set>
                                      <p:cBhvr additive="repl">
                                        <p:cTn id="10" dur="1" fill="hold">
                                          <p:stCondLst>
                                            <p:cond delay="0"/>
                                          </p:stCondLst>
                                        </p:cTn>
                                        <p:tgtEl>
                                          <p:spTgt spid="6146"/>
                                        </p:tgtEl>
                                        <p:attrNameLst>
                                          <p:attrName>style.visibility</p:attrName>
                                        </p:attrNameLst>
                                      </p:cBhvr>
                                      <p:to>
                                        <p:strVal val="visible"/>
                                      </p:to>
                                    </p:set>
                                    <p:animEffect transition="in" filter="checkerboard(across)">
                                      <p:cBhvr additive="repl">
                                        <p:cTn id="11" dur="500"/>
                                        <p:tgtEl>
                                          <p:spTgt spid="614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5" presetClass="entr" presetSubtype="10" fill="hold" nodeType="clickEffect">
                                  <p:stCondLst>
                                    <p:cond delay="0"/>
                                  </p:stCondLst>
                                  <p:childTnLst>
                                    <p:set>
                                      <p:cBhvr additive="repl">
                                        <p:cTn id="15" dur="1" fill="hold">
                                          <p:stCondLst>
                                            <p:cond delay="0"/>
                                          </p:stCondLst>
                                        </p:cTn>
                                        <p:tgtEl>
                                          <p:spTgt spid="6148"/>
                                        </p:tgtEl>
                                        <p:attrNameLst>
                                          <p:attrName>style.visibility</p:attrName>
                                        </p:attrNameLst>
                                      </p:cBhvr>
                                      <p:to>
                                        <p:strVal val="visible"/>
                                      </p:to>
                                    </p:set>
                                    <p:animEffect transition="in" filter="checkerboard(across)">
                                      <p:cBhvr additive="repl">
                                        <p:cTn id="16" dur="500"/>
                                        <p:tgtEl>
                                          <p:spTgt spid="614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additive="repl">
                                        <p:cTn id="20" dur="1" fill="hold">
                                          <p:stCondLst>
                                            <p:cond delay="0"/>
                                          </p:stCondLst>
                                        </p:cTn>
                                        <p:tgtEl>
                                          <p:spTgt spid="6147">
                                            <p:txEl>
                                              <p:pRg st="0" end="0"/>
                                            </p:txEl>
                                          </p:spTgt>
                                        </p:tgtEl>
                                        <p:attrNameLst>
                                          <p:attrName>style.visibility</p:attrName>
                                        </p:attrNameLst>
                                      </p:cBhvr>
                                      <p:to>
                                        <p:strVal val="visible"/>
                                      </p:to>
                                    </p:set>
                                    <p:anim calcmode="lin" valueType="num">
                                      <p:cBhvr additive="repl">
                                        <p:cTn id="21" dur="500" fill="hold"/>
                                        <p:tgtEl>
                                          <p:spTgt spid="6147">
                                            <p:txEl>
                                              <p:pRg st="0" end="0"/>
                                            </p:txEl>
                                          </p:spTgt>
                                        </p:tgtEl>
                                        <p:attrNameLst>
                                          <p:attrName>ppt_x</p:attrName>
                                        </p:attrNameLst>
                                      </p:cBhvr>
                                      <p:tavLst>
                                        <p:tav tm="100000">
                                          <p:val>
                                            <p:strVal val="#ppt_x"/>
                                          </p:val>
                                        </p:tav>
                                        <p:tav>
                                          <p:val>
                                            <p:strVal val="#ppt_x"/>
                                          </p:val>
                                        </p:tav>
                                      </p:tavLst>
                                    </p:anim>
                                    <p:anim calcmode="lin" valueType="num">
                                      <p:cBhvr additive="repl">
                                        <p:cTn id="22" dur="500" fill="hold"/>
                                        <p:tgtEl>
                                          <p:spTgt spid="6147">
                                            <p:txEl>
                                              <p:pRg st="0" end="0"/>
                                            </p:txEl>
                                          </p:spTgt>
                                        </p:tgtEl>
                                        <p:attrNameLst>
                                          <p:attrName>ppt_y</p:attrName>
                                        </p:attrNameLst>
                                      </p:cBhvr>
                                      <p:tavLst>
                                        <p:tav tm="100000">
                                          <p:val>
                                            <p:strVal val="1+#ppt_h/2"/>
                                          </p:val>
                                        </p:tav>
                                        <p:tav>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additive="repl">
                                        <p:cTn id="26" dur="1" fill="hold">
                                          <p:stCondLst>
                                            <p:cond delay="0"/>
                                          </p:stCondLst>
                                        </p:cTn>
                                        <p:tgtEl>
                                          <p:spTgt spid="6147">
                                            <p:txEl>
                                              <p:pRg st="1" end="1"/>
                                            </p:txEl>
                                          </p:spTgt>
                                        </p:tgtEl>
                                        <p:attrNameLst>
                                          <p:attrName>style.visibility</p:attrName>
                                        </p:attrNameLst>
                                      </p:cBhvr>
                                      <p:to>
                                        <p:strVal val="visible"/>
                                      </p:to>
                                    </p:set>
                                    <p:anim calcmode="lin" valueType="num">
                                      <p:cBhvr additive="repl">
                                        <p:cTn id="27" dur="500" fill="hold"/>
                                        <p:tgtEl>
                                          <p:spTgt spid="6147">
                                            <p:txEl>
                                              <p:pRg st="1" end="1"/>
                                            </p:txEl>
                                          </p:spTgt>
                                        </p:tgtEl>
                                        <p:attrNameLst>
                                          <p:attrName>ppt_x</p:attrName>
                                        </p:attrNameLst>
                                      </p:cBhvr>
                                      <p:tavLst>
                                        <p:tav tm="100000">
                                          <p:val>
                                            <p:strVal val="#ppt_x"/>
                                          </p:val>
                                        </p:tav>
                                        <p:tav>
                                          <p:val>
                                            <p:strVal val="#ppt_x"/>
                                          </p:val>
                                        </p:tav>
                                      </p:tavLst>
                                    </p:anim>
                                    <p:anim calcmode="lin" valueType="num">
                                      <p:cBhvr additive="repl">
                                        <p:cTn id="28" dur="500" fill="hold"/>
                                        <p:tgtEl>
                                          <p:spTgt spid="6147">
                                            <p:txEl>
                                              <p:pRg st="1" end="1"/>
                                            </p:txEl>
                                          </p:spTgt>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6"/>
          <p:cNvSpPr>
            <a:spLocks noGrp="1"/>
          </p:cNvSpPr>
          <p:nvPr>
            <p:ph type="sldNum" sz="quarter" idx="12"/>
          </p:nvPr>
        </p:nvSpPr>
        <p:spPr>
          <a:noFill/>
        </p:spPr>
        <p:txBody>
          <a:bodyPr/>
          <a:lstStyle>
            <a:lvl1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5pPr>
            <a:lvl6pPr marL="1394094"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6pPr>
            <a:lvl7pPr marL="1808866"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7pPr>
            <a:lvl8pPr marL="2223638"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8pPr>
            <a:lvl9pPr marL="2638410"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0678E429-4193-47FE-B461-DD73A0367C9A}" type="slidenum">
              <a:rPr lang="en-GB" altLang="en-US">
                <a:solidFill>
                  <a:srgbClr val="000000"/>
                </a:solidFill>
                <a:latin typeface="Times New Roman" panose="02020603050405020304" pitchFamily="18" charset="0"/>
              </a:rPr>
              <a:pPr>
                <a:lnSpc>
                  <a:spcPct val="95000"/>
                </a:lnSpc>
              </a:pPr>
              <a:t>8</a:t>
            </a:fld>
            <a:endParaRPr lang="en-GB" altLang="en-US">
              <a:solidFill>
                <a:srgbClr val="000000"/>
              </a:solidFill>
              <a:latin typeface="Times New Roman" panose="02020603050405020304" pitchFamily="18" charset="0"/>
            </a:endParaRPr>
          </a:p>
        </p:txBody>
      </p:sp>
      <p:sp>
        <p:nvSpPr>
          <p:cNvPr id="11267" name="Rectangle 1"/>
          <p:cNvSpPr>
            <a:spLocks noGrp="1" noChangeArrowheads="1"/>
          </p:cNvSpPr>
          <p:nvPr>
            <p:ph type="title"/>
          </p:nvPr>
        </p:nvSpPr>
        <p:spPr>
          <a:xfrm>
            <a:off x="1980049" y="273629"/>
            <a:ext cx="8229024" cy="1144921"/>
          </a:xfrm>
        </p:spPr>
        <p:txBody>
          <a:bodyPr/>
          <a:lstStyle/>
          <a:p>
            <a:pPr>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en-US" sz="3629" b="1"/>
              <a:t>The Allies</a:t>
            </a:r>
          </a:p>
        </p:txBody>
      </p:sp>
      <p:sp>
        <p:nvSpPr>
          <p:cNvPr id="7170" name="Rectangle 2"/>
          <p:cNvSpPr>
            <a:spLocks noGrp="1" noChangeArrowheads="1"/>
          </p:cNvSpPr>
          <p:nvPr>
            <p:ph type="body" idx="1"/>
          </p:nvPr>
        </p:nvSpPr>
        <p:spPr>
          <a:xfrm>
            <a:off x="6196811" y="1604329"/>
            <a:ext cx="4015142" cy="4526396"/>
          </a:xfrm>
        </p:spPr>
        <p:txBody>
          <a:bodyPr/>
          <a:lstStyle/>
          <a:p>
            <a:pPr>
              <a:tabLst>
                <a:tab pos="656722" algn="l"/>
                <a:tab pos="1313444" algn="l"/>
                <a:tab pos="1970166" algn="l"/>
                <a:tab pos="2626888" algn="l"/>
                <a:tab pos="3283610" algn="l"/>
                <a:tab pos="3940332" algn="l"/>
              </a:tabLst>
            </a:pPr>
            <a:r>
              <a:rPr lang="en-GB" altLang="en-US"/>
              <a:t>Winston Churchill</a:t>
            </a:r>
          </a:p>
          <a:p>
            <a:pPr>
              <a:tabLst>
                <a:tab pos="656722" algn="l"/>
                <a:tab pos="1313444" algn="l"/>
                <a:tab pos="1970166" algn="l"/>
                <a:tab pos="2626888" algn="l"/>
                <a:tab pos="3283610" algn="l"/>
                <a:tab pos="3940332" algn="l"/>
              </a:tabLst>
            </a:pPr>
            <a:r>
              <a:rPr lang="en-GB" altLang="en-US"/>
              <a:t>Prime Minister during most of the war, from 1940 to 1945</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3172" y="1746905"/>
            <a:ext cx="4015142" cy="429453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5957" y="3876888"/>
            <a:ext cx="3732872" cy="26541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38206531"/>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additive="repl">
                                        <p:cTn id="6" dur="1" fill="hold">
                                          <p:stCondLst>
                                            <p:cond delay="0"/>
                                          </p:stCondLst>
                                        </p:cTn>
                                        <p:tgtEl>
                                          <p:spTgt spid="7171"/>
                                        </p:tgtEl>
                                        <p:attrNameLst>
                                          <p:attrName>style.visibility</p:attrName>
                                        </p:attrNameLst>
                                      </p:cBhvr>
                                      <p:to>
                                        <p:strVal val="visible"/>
                                      </p:to>
                                    </p:set>
                                    <p:animEffect transition="in" filter="checkerboard(across)">
                                      <p:cBhvr additive="repl">
                                        <p:cTn id="7" dur="500"/>
                                        <p:tgtEl>
                                          <p:spTgt spid="717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additive="repl">
                                        <p:cTn id="11" dur="1" fill="hold">
                                          <p:stCondLst>
                                            <p:cond delay="0"/>
                                          </p:stCondLst>
                                        </p:cTn>
                                        <p:tgtEl>
                                          <p:spTgt spid="7172"/>
                                        </p:tgtEl>
                                        <p:attrNameLst>
                                          <p:attrName>style.visibility</p:attrName>
                                        </p:attrNameLst>
                                      </p:cBhvr>
                                      <p:to>
                                        <p:strVal val="visible"/>
                                      </p:to>
                                    </p:set>
                                    <p:animEffect transition="in" filter="checkerboard(across)">
                                      <p:cBhvr additive="repl">
                                        <p:cTn id="12" dur="500"/>
                                        <p:tgtEl>
                                          <p:spTgt spid="717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additive="repl">
                                        <p:cTn id="16" dur="1" fill="hold">
                                          <p:stCondLst>
                                            <p:cond delay="0"/>
                                          </p:stCondLst>
                                        </p:cTn>
                                        <p:tgtEl>
                                          <p:spTgt spid="7170">
                                            <p:txEl>
                                              <p:pRg st="0" end="0"/>
                                            </p:txEl>
                                          </p:spTgt>
                                        </p:tgtEl>
                                        <p:attrNameLst>
                                          <p:attrName>style.visibility</p:attrName>
                                        </p:attrNameLst>
                                      </p:cBhvr>
                                      <p:to>
                                        <p:strVal val="visible"/>
                                      </p:to>
                                    </p:set>
                                    <p:anim calcmode="lin" valueType="num">
                                      <p:cBhvr additive="repl">
                                        <p:cTn id="17" dur="500" fill="hold"/>
                                        <p:tgtEl>
                                          <p:spTgt spid="7170">
                                            <p:txEl>
                                              <p:pRg st="0" end="0"/>
                                            </p:txEl>
                                          </p:spTgt>
                                        </p:tgtEl>
                                        <p:attrNameLst>
                                          <p:attrName>ppt_x</p:attrName>
                                        </p:attrNameLst>
                                      </p:cBhvr>
                                      <p:tavLst>
                                        <p:tav tm="100000">
                                          <p:val>
                                            <p:strVal val="#ppt_x"/>
                                          </p:val>
                                        </p:tav>
                                        <p:tav>
                                          <p:val>
                                            <p:strVal val="#ppt_x"/>
                                          </p:val>
                                        </p:tav>
                                      </p:tavLst>
                                    </p:anim>
                                    <p:anim calcmode="lin" valueType="num">
                                      <p:cBhvr additive="repl">
                                        <p:cTn id="18" dur="500" fill="hold"/>
                                        <p:tgtEl>
                                          <p:spTgt spid="7170">
                                            <p:txEl>
                                              <p:pRg st="0" end="0"/>
                                            </p:txEl>
                                          </p:spTgt>
                                        </p:tgtEl>
                                        <p:attrNameLst>
                                          <p:attrName>ppt_y</p:attrName>
                                        </p:attrNameLst>
                                      </p:cBhvr>
                                      <p:tavLst>
                                        <p:tav tm="100000">
                                          <p:val>
                                            <p:strVal val="1+#ppt_h/2"/>
                                          </p:val>
                                        </p:tav>
                                        <p:tav>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additive="repl">
                                        <p:cTn id="22" dur="1" fill="hold">
                                          <p:stCondLst>
                                            <p:cond delay="0"/>
                                          </p:stCondLst>
                                        </p:cTn>
                                        <p:tgtEl>
                                          <p:spTgt spid="7170">
                                            <p:txEl>
                                              <p:pRg st="1" end="1"/>
                                            </p:txEl>
                                          </p:spTgt>
                                        </p:tgtEl>
                                        <p:attrNameLst>
                                          <p:attrName>style.visibility</p:attrName>
                                        </p:attrNameLst>
                                      </p:cBhvr>
                                      <p:to>
                                        <p:strVal val="visible"/>
                                      </p:to>
                                    </p:set>
                                    <p:anim calcmode="lin" valueType="num">
                                      <p:cBhvr additive="repl">
                                        <p:cTn id="23" dur="500" fill="hold"/>
                                        <p:tgtEl>
                                          <p:spTgt spid="7170">
                                            <p:txEl>
                                              <p:pRg st="1" end="1"/>
                                            </p:txEl>
                                          </p:spTgt>
                                        </p:tgtEl>
                                        <p:attrNameLst>
                                          <p:attrName>ppt_x</p:attrName>
                                        </p:attrNameLst>
                                      </p:cBhvr>
                                      <p:tavLst>
                                        <p:tav tm="100000">
                                          <p:val>
                                            <p:strVal val="#ppt_x"/>
                                          </p:val>
                                        </p:tav>
                                        <p:tav>
                                          <p:val>
                                            <p:strVal val="#ppt_x"/>
                                          </p:val>
                                        </p:tav>
                                      </p:tavLst>
                                    </p:anim>
                                    <p:anim calcmode="lin" valueType="num">
                                      <p:cBhvr additive="repl">
                                        <p:cTn id="24" dur="500" fill="hold"/>
                                        <p:tgtEl>
                                          <p:spTgt spid="7170">
                                            <p:txEl>
                                              <p:pRg st="1" end="1"/>
                                            </p:txEl>
                                          </p:spTgt>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6"/>
          <p:cNvSpPr>
            <a:spLocks noGrp="1"/>
          </p:cNvSpPr>
          <p:nvPr>
            <p:ph type="sldNum" sz="quarter" idx="12"/>
          </p:nvPr>
        </p:nvSpPr>
        <p:spPr>
          <a:noFill/>
        </p:spPr>
        <p:txBody>
          <a:bodyPr/>
          <a:lstStyle>
            <a:lvl1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5pPr>
            <a:lvl6pPr marL="1394094"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6pPr>
            <a:lvl7pPr marL="1808866"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7pPr>
            <a:lvl8pPr marL="2223638"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8pPr>
            <a:lvl9pPr marL="2638410"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DCCCF4BC-D23C-4004-B328-79EC7F8D4FCD}" type="slidenum">
              <a:rPr lang="en-GB" altLang="en-US">
                <a:solidFill>
                  <a:srgbClr val="000000"/>
                </a:solidFill>
                <a:latin typeface="Times New Roman" panose="02020603050405020304" pitchFamily="18" charset="0"/>
              </a:rPr>
              <a:pPr>
                <a:lnSpc>
                  <a:spcPct val="95000"/>
                </a:lnSpc>
              </a:pPr>
              <a:t>9</a:t>
            </a:fld>
            <a:endParaRPr lang="en-GB" altLang="en-US">
              <a:solidFill>
                <a:srgbClr val="000000"/>
              </a:solidFill>
              <a:latin typeface="Times New Roman" panose="02020603050405020304" pitchFamily="18" charset="0"/>
            </a:endParaRPr>
          </a:p>
        </p:txBody>
      </p:sp>
      <p:sp>
        <p:nvSpPr>
          <p:cNvPr id="13315" name="Rectangle 1"/>
          <p:cNvSpPr>
            <a:spLocks noGrp="1" noChangeArrowheads="1"/>
          </p:cNvSpPr>
          <p:nvPr>
            <p:ph type="title"/>
          </p:nvPr>
        </p:nvSpPr>
        <p:spPr>
          <a:xfrm>
            <a:off x="1980049" y="273629"/>
            <a:ext cx="8229024" cy="1144921"/>
          </a:xfrm>
        </p:spPr>
        <p:txBody>
          <a:bodyPr/>
          <a:lstStyle/>
          <a:p>
            <a:pPr>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en-US" sz="3629" b="1"/>
              <a:t>The Allies</a:t>
            </a:r>
          </a:p>
        </p:txBody>
      </p:sp>
      <p:sp>
        <p:nvSpPr>
          <p:cNvPr id="8194" name="Rectangle 2"/>
          <p:cNvSpPr>
            <a:spLocks noGrp="1" noChangeArrowheads="1"/>
          </p:cNvSpPr>
          <p:nvPr>
            <p:ph type="body" idx="1"/>
          </p:nvPr>
        </p:nvSpPr>
        <p:spPr>
          <a:xfrm>
            <a:off x="6196811" y="1604329"/>
            <a:ext cx="4307492" cy="4526396"/>
          </a:xfrm>
        </p:spPr>
        <p:txBody>
          <a:bodyPr/>
          <a:lstStyle/>
          <a:p>
            <a:pPr>
              <a:tabLst>
                <a:tab pos="656722" algn="l"/>
                <a:tab pos="1313444" algn="l"/>
                <a:tab pos="1970166" algn="l"/>
                <a:tab pos="2626888" algn="l"/>
                <a:tab pos="3283610" algn="l"/>
                <a:tab pos="3940332" algn="l"/>
              </a:tabLst>
            </a:pPr>
            <a:r>
              <a:rPr lang="en-GB" altLang="en-US"/>
              <a:t>Charles de Gaulle</a:t>
            </a:r>
          </a:p>
          <a:p>
            <a:pPr>
              <a:tabLst>
                <a:tab pos="656722" algn="l"/>
                <a:tab pos="1313444" algn="l"/>
                <a:tab pos="1970166" algn="l"/>
                <a:tab pos="2626888" algn="l"/>
                <a:tab pos="3283610" algn="l"/>
                <a:tab pos="3940332" algn="l"/>
              </a:tabLst>
            </a:pPr>
            <a:r>
              <a:rPr lang="en-GB" altLang="en-US"/>
              <a:t>French general who led the French in their fight against Germany. After WWII, he became president of France. </a:t>
            </a:r>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049" y="1673457"/>
            <a:ext cx="4015142" cy="438814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5653" y="4245566"/>
            <a:ext cx="3620540" cy="230568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676734716"/>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additive="repl">
                                        <p:cTn id="6" dur="1" fill="hold">
                                          <p:stCondLst>
                                            <p:cond delay="0"/>
                                          </p:stCondLst>
                                        </p:cTn>
                                        <p:tgtEl>
                                          <p:spTgt spid="8195"/>
                                        </p:tgtEl>
                                        <p:attrNameLst>
                                          <p:attrName>style.visibility</p:attrName>
                                        </p:attrNameLst>
                                      </p:cBhvr>
                                      <p:to>
                                        <p:strVal val="visible"/>
                                      </p:to>
                                    </p:set>
                                    <p:animEffect transition="in" filter="checkerboard(across)">
                                      <p:cBhvr additive="repl">
                                        <p:cTn id="7" dur="500"/>
                                        <p:tgtEl>
                                          <p:spTgt spid="81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additive="repl">
                                        <p:cTn id="11" dur="1" fill="hold">
                                          <p:stCondLst>
                                            <p:cond delay="0"/>
                                          </p:stCondLst>
                                        </p:cTn>
                                        <p:tgtEl>
                                          <p:spTgt spid="8196"/>
                                        </p:tgtEl>
                                        <p:attrNameLst>
                                          <p:attrName>style.visibility</p:attrName>
                                        </p:attrNameLst>
                                      </p:cBhvr>
                                      <p:to>
                                        <p:strVal val="visible"/>
                                      </p:to>
                                    </p:set>
                                    <p:animEffect transition="in" filter="checkerboard(across)">
                                      <p:cBhvr additive="repl">
                                        <p:cTn id="12" dur="500"/>
                                        <p:tgtEl>
                                          <p:spTgt spid="819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additive="repl">
                                        <p:cTn id="16" dur="1" fill="hold">
                                          <p:stCondLst>
                                            <p:cond delay="0"/>
                                          </p:stCondLst>
                                        </p:cTn>
                                        <p:tgtEl>
                                          <p:spTgt spid="8194">
                                            <p:txEl>
                                              <p:pRg st="0" end="0"/>
                                            </p:txEl>
                                          </p:spTgt>
                                        </p:tgtEl>
                                        <p:attrNameLst>
                                          <p:attrName>style.visibility</p:attrName>
                                        </p:attrNameLst>
                                      </p:cBhvr>
                                      <p:to>
                                        <p:strVal val="visible"/>
                                      </p:to>
                                    </p:set>
                                    <p:anim calcmode="lin" valueType="num">
                                      <p:cBhvr additive="repl">
                                        <p:cTn id="17" dur="500" fill="hold"/>
                                        <p:tgtEl>
                                          <p:spTgt spid="8194">
                                            <p:txEl>
                                              <p:pRg st="0" end="0"/>
                                            </p:txEl>
                                          </p:spTgt>
                                        </p:tgtEl>
                                        <p:attrNameLst>
                                          <p:attrName>ppt_x</p:attrName>
                                        </p:attrNameLst>
                                      </p:cBhvr>
                                      <p:tavLst>
                                        <p:tav tm="100000">
                                          <p:val>
                                            <p:strVal val="#ppt_x"/>
                                          </p:val>
                                        </p:tav>
                                        <p:tav>
                                          <p:val>
                                            <p:strVal val="#ppt_x"/>
                                          </p:val>
                                        </p:tav>
                                      </p:tavLst>
                                    </p:anim>
                                    <p:anim calcmode="lin" valueType="num">
                                      <p:cBhvr additive="repl">
                                        <p:cTn id="18" dur="500" fill="hold"/>
                                        <p:tgtEl>
                                          <p:spTgt spid="8194">
                                            <p:txEl>
                                              <p:pRg st="0" end="0"/>
                                            </p:txEl>
                                          </p:spTgt>
                                        </p:tgtEl>
                                        <p:attrNameLst>
                                          <p:attrName>ppt_y</p:attrName>
                                        </p:attrNameLst>
                                      </p:cBhvr>
                                      <p:tavLst>
                                        <p:tav tm="100000">
                                          <p:val>
                                            <p:strVal val="1+#ppt_h/2"/>
                                          </p:val>
                                        </p:tav>
                                        <p:tav>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additive="repl">
                                        <p:cTn id="22" dur="1" fill="hold">
                                          <p:stCondLst>
                                            <p:cond delay="0"/>
                                          </p:stCondLst>
                                        </p:cTn>
                                        <p:tgtEl>
                                          <p:spTgt spid="8194">
                                            <p:txEl>
                                              <p:pRg st="1" end="1"/>
                                            </p:txEl>
                                          </p:spTgt>
                                        </p:tgtEl>
                                        <p:attrNameLst>
                                          <p:attrName>style.visibility</p:attrName>
                                        </p:attrNameLst>
                                      </p:cBhvr>
                                      <p:to>
                                        <p:strVal val="visible"/>
                                      </p:to>
                                    </p:set>
                                    <p:anim calcmode="lin" valueType="num">
                                      <p:cBhvr additive="repl">
                                        <p:cTn id="23" dur="500" fill="hold"/>
                                        <p:tgtEl>
                                          <p:spTgt spid="8194">
                                            <p:txEl>
                                              <p:pRg st="1" end="1"/>
                                            </p:txEl>
                                          </p:spTgt>
                                        </p:tgtEl>
                                        <p:attrNameLst>
                                          <p:attrName>ppt_x</p:attrName>
                                        </p:attrNameLst>
                                      </p:cBhvr>
                                      <p:tavLst>
                                        <p:tav tm="100000">
                                          <p:val>
                                            <p:strVal val="#ppt_x"/>
                                          </p:val>
                                        </p:tav>
                                        <p:tav>
                                          <p:val>
                                            <p:strVal val="#ppt_x"/>
                                          </p:val>
                                        </p:tav>
                                      </p:tavLst>
                                    </p:anim>
                                    <p:anim calcmode="lin" valueType="num">
                                      <p:cBhvr additive="repl">
                                        <p:cTn id="24" dur="500" fill="hold"/>
                                        <p:tgtEl>
                                          <p:spTgt spid="8194">
                                            <p:txEl>
                                              <p:pRg st="1" end="1"/>
                                            </p:txEl>
                                          </p:spTgt>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6"/>
          <p:cNvSpPr>
            <a:spLocks noGrp="1"/>
          </p:cNvSpPr>
          <p:nvPr>
            <p:ph type="sldNum" sz="quarter" idx="12"/>
          </p:nvPr>
        </p:nvSpPr>
        <p:spPr>
          <a:noFill/>
        </p:spPr>
        <p:txBody>
          <a:bodyPr/>
          <a:lstStyle>
            <a:lvl1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5pPr>
            <a:lvl6pPr marL="1394094"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6pPr>
            <a:lvl7pPr marL="1808866"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7pPr>
            <a:lvl8pPr marL="2223638"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8pPr>
            <a:lvl9pPr marL="2638410"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54F9756D-1D86-49E6-B279-9D939C2D82E0}" type="slidenum">
              <a:rPr lang="en-GB" altLang="en-US">
                <a:solidFill>
                  <a:srgbClr val="000000"/>
                </a:solidFill>
                <a:latin typeface="Times New Roman" panose="02020603050405020304" pitchFamily="18" charset="0"/>
              </a:rPr>
              <a:pPr>
                <a:lnSpc>
                  <a:spcPct val="95000"/>
                </a:lnSpc>
              </a:pPr>
              <a:t>10</a:t>
            </a:fld>
            <a:endParaRPr lang="en-GB" altLang="en-US">
              <a:solidFill>
                <a:srgbClr val="000000"/>
              </a:solidFill>
              <a:latin typeface="Times New Roman" panose="02020603050405020304" pitchFamily="18" charset="0"/>
            </a:endParaRPr>
          </a:p>
        </p:txBody>
      </p:sp>
      <p:sp>
        <p:nvSpPr>
          <p:cNvPr id="15363" name="Rectangle 1"/>
          <p:cNvSpPr>
            <a:spLocks noGrp="1" noChangeArrowheads="1"/>
          </p:cNvSpPr>
          <p:nvPr>
            <p:ph type="title"/>
          </p:nvPr>
        </p:nvSpPr>
        <p:spPr>
          <a:xfrm>
            <a:off x="1980049" y="273629"/>
            <a:ext cx="8229024" cy="1144921"/>
          </a:xfrm>
        </p:spPr>
        <p:txBody>
          <a:bodyPr/>
          <a:lstStyle/>
          <a:p>
            <a:pPr>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en-US" sz="3629" b="1"/>
              <a:t>The Allies</a:t>
            </a:r>
          </a:p>
        </p:txBody>
      </p:sp>
      <p:sp>
        <p:nvSpPr>
          <p:cNvPr id="9218" name="Rectangle 2"/>
          <p:cNvSpPr>
            <a:spLocks noGrp="1" noChangeArrowheads="1"/>
          </p:cNvSpPr>
          <p:nvPr>
            <p:ph type="body" idx="1"/>
          </p:nvPr>
        </p:nvSpPr>
        <p:spPr>
          <a:xfrm>
            <a:off x="6196811" y="1604329"/>
            <a:ext cx="4015142" cy="4526396"/>
          </a:xfrm>
        </p:spPr>
        <p:txBody>
          <a:bodyPr/>
          <a:lstStyle/>
          <a:p>
            <a:pPr>
              <a:tabLst>
                <a:tab pos="656722" algn="l"/>
                <a:tab pos="1313444" algn="l"/>
                <a:tab pos="1970166" algn="l"/>
                <a:tab pos="2626888" algn="l"/>
                <a:tab pos="3283610" algn="l"/>
                <a:tab pos="3940332" algn="l"/>
              </a:tabLst>
            </a:pPr>
            <a:r>
              <a:rPr lang="en-GB" altLang="en-US"/>
              <a:t>Joseph Stalin</a:t>
            </a:r>
          </a:p>
          <a:p>
            <a:pPr>
              <a:tabLst>
                <a:tab pos="656722" algn="l"/>
                <a:tab pos="1313444" algn="l"/>
                <a:tab pos="1970166" algn="l"/>
                <a:tab pos="2626888" algn="l"/>
                <a:tab pos="3283610" algn="l"/>
                <a:tab pos="3940332" algn="l"/>
              </a:tabLst>
            </a:pPr>
            <a:r>
              <a:rPr lang="en-GB" altLang="en-US"/>
              <a:t>Communist dictator of Russia (1928-1953)</a:t>
            </a:r>
            <a:r>
              <a:rPr lang="ar-SA" altLang="en-US">
                <a:cs typeface="Arial" panose="020B0604020202020204" pitchFamily="34" charset="0"/>
              </a:rPr>
              <a:t>‏</a:t>
            </a:r>
            <a:endParaRPr lang="en-GB" altLang="en-US"/>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0330" y="1604329"/>
            <a:ext cx="3236020" cy="452639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6244" y="3591738"/>
            <a:ext cx="3888408" cy="25922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7110009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additive="repl">
                                        <p:cTn id="6" dur="1" fill="hold">
                                          <p:stCondLst>
                                            <p:cond delay="0"/>
                                          </p:stCondLst>
                                        </p:cTn>
                                        <p:tgtEl>
                                          <p:spTgt spid="9219"/>
                                        </p:tgtEl>
                                        <p:attrNameLst>
                                          <p:attrName>style.visibility</p:attrName>
                                        </p:attrNameLst>
                                      </p:cBhvr>
                                      <p:to>
                                        <p:strVal val="visible"/>
                                      </p:to>
                                    </p:set>
                                    <p:animEffect transition="in" filter="checkerboard(across)">
                                      <p:cBhvr additive="repl">
                                        <p:cTn id="7" dur="500"/>
                                        <p:tgtEl>
                                          <p:spTgt spid="92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additive="repl">
                                        <p:cTn id="11" dur="1" fill="hold">
                                          <p:stCondLst>
                                            <p:cond delay="0"/>
                                          </p:stCondLst>
                                        </p:cTn>
                                        <p:tgtEl>
                                          <p:spTgt spid="9220"/>
                                        </p:tgtEl>
                                        <p:attrNameLst>
                                          <p:attrName>style.visibility</p:attrName>
                                        </p:attrNameLst>
                                      </p:cBhvr>
                                      <p:to>
                                        <p:strVal val="visible"/>
                                      </p:to>
                                    </p:set>
                                    <p:animEffect transition="in" filter="checkerboard(across)">
                                      <p:cBhvr additive="repl">
                                        <p:cTn id="12" dur="500"/>
                                        <p:tgtEl>
                                          <p:spTgt spid="92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additive="repl">
                                        <p:cTn id="16" dur="1" fill="hold">
                                          <p:stCondLst>
                                            <p:cond delay="0"/>
                                          </p:stCondLst>
                                        </p:cTn>
                                        <p:tgtEl>
                                          <p:spTgt spid="9218">
                                            <p:txEl>
                                              <p:pRg st="0" end="0"/>
                                            </p:txEl>
                                          </p:spTgt>
                                        </p:tgtEl>
                                        <p:attrNameLst>
                                          <p:attrName>style.visibility</p:attrName>
                                        </p:attrNameLst>
                                      </p:cBhvr>
                                      <p:to>
                                        <p:strVal val="visible"/>
                                      </p:to>
                                    </p:set>
                                    <p:anim calcmode="lin" valueType="num">
                                      <p:cBhvr additive="repl">
                                        <p:cTn id="17" dur="500" fill="hold"/>
                                        <p:tgtEl>
                                          <p:spTgt spid="9218">
                                            <p:txEl>
                                              <p:pRg st="0" end="0"/>
                                            </p:txEl>
                                          </p:spTgt>
                                        </p:tgtEl>
                                        <p:attrNameLst>
                                          <p:attrName>ppt_x</p:attrName>
                                        </p:attrNameLst>
                                      </p:cBhvr>
                                      <p:tavLst>
                                        <p:tav tm="100000">
                                          <p:val>
                                            <p:strVal val="#ppt_x"/>
                                          </p:val>
                                        </p:tav>
                                        <p:tav>
                                          <p:val>
                                            <p:strVal val="#ppt_x"/>
                                          </p:val>
                                        </p:tav>
                                      </p:tavLst>
                                    </p:anim>
                                    <p:anim calcmode="lin" valueType="num">
                                      <p:cBhvr additive="repl">
                                        <p:cTn id="18" dur="500" fill="hold"/>
                                        <p:tgtEl>
                                          <p:spTgt spid="9218">
                                            <p:txEl>
                                              <p:pRg st="0" end="0"/>
                                            </p:txEl>
                                          </p:spTgt>
                                        </p:tgtEl>
                                        <p:attrNameLst>
                                          <p:attrName>ppt_y</p:attrName>
                                        </p:attrNameLst>
                                      </p:cBhvr>
                                      <p:tavLst>
                                        <p:tav tm="100000">
                                          <p:val>
                                            <p:strVal val="1+#ppt_h/2"/>
                                          </p:val>
                                        </p:tav>
                                        <p:tav>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additive="repl">
                                        <p:cTn id="22" dur="1" fill="hold">
                                          <p:stCondLst>
                                            <p:cond delay="0"/>
                                          </p:stCondLst>
                                        </p:cTn>
                                        <p:tgtEl>
                                          <p:spTgt spid="9218">
                                            <p:txEl>
                                              <p:charRg st="14" end="55"/>
                                            </p:txEl>
                                          </p:spTgt>
                                        </p:tgtEl>
                                        <p:attrNameLst>
                                          <p:attrName>style.visibility</p:attrName>
                                        </p:attrNameLst>
                                      </p:cBhvr>
                                      <p:to>
                                        <p:strVal val="visible"/>
                                      </p:to>
                                    </p:set>
                                    <p:anim calcmode="lin" valueType="num">
                                      <p:cBhvr additive="repl">
                                        <p:cTn id="23" dur="500" fill="hold"/>
                                        <p:tgtEl>
                                          <p:spTgt spid="9218">
                                            <p:txEl>
                                              <p:charRg st="14" end="55"/>
                                            </p:txEl>
                                          </p:spTgt>
                                        </p:tgtEl>
                                        <p:attrNameLst>
                                          <p:attrName>ppt_x</p:attrName>
                                        </p:attrNameLst>
                                      </p:cBhvr>
                                      <p:tavLst>
                                        <p:tav tm="100000">
                                          <p:val>
                                            <p:strVal val="#ppt_x"/>
                                          </p:val>
                                        </p:tav>
                                        <p:tav>
                                          <p:val>
                                            <p:strVal val="#ppt_x"/>
                                          </p:val>
                                        </p:tav>
                                      </p:tavLst>
                                    </p:anim>
                                    <p:anim calcmode="lin" valueType="num">
                                      <p:cBhvr additive="repl">
                                        <p:cTn id="24" dur="500" fill="hold"/>
                                        <p:tgtEl>
                                          <p:spTgt spid="9218">
                                            <p:txEl>
                                              <p:charRg st="14" end="55"/>
                                            </p:txEl>
                                          </p:spTgt>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6"/>
          <p:cNvSpPr>
            <a:spLocks noGrp="1"/>
          </p:cNvSpPr>
          <p:nvPr>
            <p:ph type="sldNum" sz="quarter" idx="12"/>
          </p:nvPr>
        </p:nvSpPr>
        <p:spPr>
          <a:noFill/>
        </p:spPr>
        <p:txBody>
          <a:bodyPr/>
          <a:lstStyle>
            <a:lvl1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5pPr>
            <a:lvl6pPr marL="1394094"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6pPr>
            <a:lvl7pPr marL="1808866"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7pPr>
            <a:lvl8pPr marL="2223638"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8pPr>
            <a:lvl9pPr marL="2638410"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2917C81E-5072-4E87-8866-402744E9798B}" type="slidenum">
              <a:rPr lang="en-GB" altLang="en-US">
                <a:solidFill>
                  <a:srgbClr val="000000"/>
                </a:solidFill>
                <a:latin typeface="Times New Roman" panose="02020603050405020304" pitchFamily="18" charset="0"/>
              </a:rPr>
              <a:pPr>
                <a:lnSpc>
                  <a:spcPct val="95000"/>
                </a:lnSpc>
              </a:pPr>
              <a:t>11</a:t>
            </a:fld>
            <a:endParaRPr lang="en-GB" altLang="en-US">
              <a:solidFill>
                <a:srgbClr val="000000"/>
              </a:solidFill>
              <a:latin typeface="Times New Roman" panose="02020603050405020304" pitchFamily="18" charset="0"/>
            </a:endParaRPr>
          </a:p>
        </p:txBody>
      </p:sp>
      <p:sp>
        <p:nvSpPr>
          <p:cNvPr id="10241" name="Rectangle 1"/>
          <p:cNvSpPr>
            <a:spLocks noGrp="1" noChangeArrowheads="1"/>
          </p:cNvSpPr>
          <p:nvPr>
            <p:ph type="title"/>
          </p:nvPr>
        </p:nvSpPr>
        <p:spPr>
          <a:xfrm>
            <a:off x="1980049" y="273629"/>
            <a:ext cx="8229024" cy="1144921"/>
          </a:xfrm>
        </p:spPr>
        <p:txBody>
          <a:bodyPr/>
          <a:lstStyle/>
          <a:p>
            <a:pPr>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en-US" sz="3629" b="1"/>
              <a:t>The Axis</a:t>
            </a:r>
          </a:p>
        </p:txBody>
      </p:sp>
      <p:sp>
        <p:nvSpPr>
          <p:cNvPr id="10242" name="Rectangle 2"/>
          <p:cNvSpPr>
            <a:spLocks noGrp="1" noChangeArrowheads="1"/>
          </p:cNvSpPr>
          <p:nvPr>
            <p:ph type="body" idx="1"/>
          </p:nvPr>
        </p:nvSpPr>
        <p:spPr>
          <a:xfrm>
            <a:off x="6196811" y="1604329"/>
            <a:ext cx="4015142" cy="4526396"/>
          </a:xfrm>
        </p:spPr>
        <p:txBody>
          <a:bodyPr/>
          <a:lstStyle/>
          <a:p>
            <a:pPr>
              <a:tabLst>
                <a:tab pos="656722" algn="l"/>
                <a:tab pos="1313444" algn="l"/>
                <a:tab pos="1970166" algn="l"/>
                <a:tab pos="2626888" algn="l"/>
                <a:tab pos="3283610" algn="l"/>
                <a:tab pos="3940332" algn="l"/>
              </a:tabLst>
            </a:pPr>
            <a:r>
              <a:rPr lang="en-GB" altLang="en-US"/>
              <a:t>Adolf Hitler</a:t>
            </a:r>
          </a:p>
          <a:p>
            <a:pPr>
              <a:tabLst>
                <a:tab pos="656722" algn="l"/>
                <a:tab pos="1313444" algn="l"/>
                <a:tab pos="1970166" algn="l"/>
                <a:tab pos="2626888" algn="l"/>
                <a:tab pos="3283610" algn="l"/>
                <a:tab pos="3940332" algn="l"/>
              </a:tabLst>
            </a:pPr>
            <a:r>
              <a:rPr lang="en-GB" altLang="en-US"/>
              <a:t>German dictator (1933-45) who planned &amp; started WWII. </a:t>
            </a:r>
          </a:p>
        </p:txBody>
      </p:sp>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7225" y="1604329"/>
            <a:ext cx="2942229" cy="452639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1" y="4082830"/>
            <a:ext cx="3755914" cy="228551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87969680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 presetClass="entr" presetSubtype="10" fill="hold" nodeType="clickEffect">
                                  <p:stCondLst>
                                    <p:cond delay="0"/>
                                  </p:stCondLst>
                                  <p:childTnLst>
                                    <p:set>
                                      <p:cBhvr additive="repl">
                                        <p:cTn id="10" dur="1" fill="hold">
                                          <p:stCondLst>
                                            <p:cond delay="0"/>
                                          </p:stCondLst>
                                        </p:cTn>
                                        <p:tgtEl>
                                          <p:spTgt spid="10243"/>
                                        </p:tgtEl>
                                        <p:attrNameLst>
                                          <p:attrName>style.visibility</p:attrName>
                                        </p:attrNameLst>
                                      </p:cBhvr>
                                      <p:to>
                                        <p:strVal val="visible"/>
                                      </p:to>
                                    </p:set>
                                    <p:animEffect transition="in" filter="checkerboard(across)">
                                      <p:cBhvr additive="repl">
                                        <p:cTn id="11" dur="500"/>
                                        <p:tgtEl>
                                          <p:spTgt spid="1024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5" presetClass="entr" presetSubtype="10" fill="hold" nodeType="clickEffect">
                                  <p:stCondLst>
                                    <p:cond delay="0"/>
                                  </p:stCondLst>
                                  <p:childTnLst>
                                    <p:set>
                                      <p:cBhvr additive="repl">
                                        <p:cTn id="15" dur="1" fill="hold">
                                          <p:stCondLst>
                                            <p:cond delay="0"/>
                                          </p:stCondLst>
                                        </p:cTn>
                                        <p:tgtEl>
                                          <p:spTgt spid="10244"/>
                                        </p:tgtEl>
                                        <p:attrNameLst>
                                          <p:attrName>style.visibility</p:attrName>
                                        </p:attrNameLst>
                                      </p:cBhvr>
                                      <p:to>
                                        <p:strVal val="visible"/>
                                      </p:to>
                                    </p:set>
                                    <p:animEffect transition="in" filter="checkerboard(across)">
                                      <p:cBhvr additive="repl">
                                        <p:cTn id="16" dur="500"/>
                                        <p:tgtEl>
                                          <p:spTgt spid="1024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additive="repl">
                                        <p:cTn id="20" dur="1" fill="hold">
                                          <p:stCondLst>
                                            <p:cond delay="0"/>
                                          </p:stCondLst>
                                        </p:cTn>
                                        <p:tgtEl>
                                          <p:spTgt spid="10242">
                                            <p:txEl>
                                              <p:pRg st="0" end="0"/>
                                            </p:txEl>
                                          </p:spTgt>
                                        </p:tgtEl>
                                        <p:attrNameLst>
                                          <p:attrName>style.visibility</p:attrName>
                                        </p:attrNameLst>
                                      </p:cBhvr>
                                      <p:to>
                                        <p:strVal val="visible"/>
                                      </p:to>
                                    </p:set>
                                    <p:anim calcmode="lin" valueType="num">
                                      <p:cBhvr additive="repl">
                                        <p:cTn id="21" dur="500" fill="hold"/>
                                        <p:tgtEl>
                                          <p:spTgt spid="10242">
                                            <p:txEl>
                                              <p:pRg st="0" end="0"/>
                                            </p:txEl>
                                          </p:spTgt>
                                        </p:tgtEl>
                                        <p:attrNameLst>
                                          <p:attrName>ppt_x</p:attrName>
                                        </p:attrNameLst>
                                      </p:cBhvr>
                                      <p:tavLst>
                                        <p:tav tm="100000">
                                          <p:val>
                                            <p:strVal val="#ppt_x"/>
                                          </p:val>
                                        </p:tav>
                                        <p:tav>
                                          <p:val>
                                            <p:strVal val="#ppt_x"/>
                                          </p:val>
                                        </p:tav>
                                      </p:tavLst>
                                    </p:anim>
                                    <p:anim calcmode="lin" valueType="num">
                                      <p:cBhvr additive="repl">
                                        <p:cTn id="22" dur="500" fill="hold"/>
                                        <p:tgtEl>
                                          <p:spTgt spid="10242">
                                            <p:txEl>
                                              <p:pRg st="0" end="0"/>
                                            </p:txEl>
                                          </p:spTgt>
                                        </p:tgtEl>
                                        <p:attrNameLst>
                                          <p:attrName>ppt_y</p:attrName>
                                        </p:attrNameLst>
                                      </p:cBhvr>
                                      <p:tavLst>
                                        <p:tav tm="100000">
                                          <p:val>
                                            <p:strVal val="1+#ppt_h/2"/>
                                          </p:val>
                                        </p:tav>
                                        <p:tav>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additive="repl">
                                        <p:cTn id="26" dur="1" fill="hold">
                                          <p:stCondLst>
                                            <p:cond delay="0"/>
                                          </p:stCondLst>
                                        </p:cTn>
                                        <p:tgtEl>
                                          <p:spTgt spid="10242">
                                            <p:txEl>
                                              <p:pRg st="1" end="1"/>
                                            </p:txEl>
                                          </p:spTgt>
                                        </p:tgtEl>
                                        <p:attrNameLst>
                                          <p:attrName>style.visibility</p:attrName>
                                        </p:attrNameLst>
                                      </p:cBhvr>
                                      <p:to>
                                        <p:strVal val="visible"/>
                                      </p:to>
                                    </p:set>
                                    <p:anim calcmode="lin" valueType="num">
                                      <p:cBhvr additive="repl">
                                        <p:cTn id="27" dur="500" fill="hold"/>
                                        <p:tgtEl>
                                          <p:spTgt spid="10242">
                                            <p:txEl>
                                              <p:pRg st="1" end="1"/>
                                            </p:txEl>
                                          </p:spTgt>
                                        </p:tgtEl>
                                        <p:attrNameLst>
                                          <p:attrName>ppt_x</p:attrName>
                                        </p:attrNameLst>
                                      </p:cBhvr>
                                      <p:tavLst>
                                        <p:tav tm="100000">
                                          <p:val>
                                            <p:strVal val="#ppt_x"/>
                                          </p:val>
                                        </p:tav>
                                        <p:tav>
                                          <p:val>
                                            <p:strVal val="#ppt_x"/>
                                          </p:val>
                                        </p:tav>
                                      </p:tavLst>
                                    </p:anim>
                                    <p:anim calcmode="lin" valueType="num">
                                      <p:cBhvr additive="repl">
                                        <p:cTn id="28" dur="500" fill="hold"/>
                                        <p:tgtEl>
                                          <p:spTgt spid="10242">
                                            <p:txEl>
                                              <p:pRg st="1" end="1"/>
                                            </p:txEl>
                                          </p:spTgt>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6"/>
          <p:cNvSpPr>
            <a:spLocks noGrp="1"/>
          </p:cNvSpPr>
          <p:nvPr>
            <p:ph type="sldNum" sz="quarter" idx="12"/>
          </p:nvPr>
        </p:nvSpPr>
        <p:spPr>
          <a:noFill/>
        </p:spPr>
        <p:txBody>
          <a:bodyPr/>
          <a:lstStyle>
            <a:lvl1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5pPr>
            <a:lvl6pPr marL="1394094"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6pPr>
            <a:lvl7pPr marL="1808866"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7pPr>
            <a:lvl8pPr marL="2223638"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8pPr>
            <a:lvl9pPr marL="2638410"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73BF74A3-73F6-4FFC-80A5-EAFD22184D39}" type="slidenum">
              <a:rPr lang="en-GB" altLang="en-US">
                <a:solidFill>
                  <a:srgbClr val="000000"/>
                </a:solidFill>
                <a:latin typeface="Times New Roman" panose="02020603050405020304" pitchFamily="18" charset="0"/>
              </a:rPr>
              <a:pPr>
                <a:lnSpc>
                  <a:spcPct val="95000"/>
                </a:lnSpc>
              </a:pPr>
              <a:t>12</a:t>
            </a:fld>
            <a:endParaRPr lang="en-GB" altLang="en-US">
              <a:solidFill>
                <a:srgbClr val="000000"/>
              </a:solidFill>
              <a:latin typeface="Times New Roman" panose="02020603050405020304" pitchFamily="18" charset="0"/>
            </a:endParaRPr>
          </a:p>
        </p:txBody>
      </p:sp>
      <p:sp>
        <p:nvSpPr>
          <p:cNvPr id="19459" name="Rectangle 1"/>
          <p:cNvSpPr>
            <a:spLocks noGrp="1" noChangeArrowheads="1"/>
          </p:cNvSpPr>
          <p:nvPr>
            <p:ph type="title"/>
          </p:nvPr>
        </p:nvSpPr>
        <p:spPr>
          <a:xfrm>
            <a:off x="1980049" y="273629"/>
            <a:ext cx="8229024" cy="1144921"/>
          </a:xfrm>
        </p:spPr>
        <p:txBody>
          <a:bodyPr/>
          <a:lstStyle/>
          <a:p>
            <a:pPr>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en-US" sz="3629" b="1"/>
              <a:t>The Axis</a:t>
            </a:r>
          </a:p>
        </p:txBody>
      </p:sp>
      <p:sp>
        <p:nvSpPr>
          <p:cNvPr id="11266" name="Rectangle 2"/>
          <p:cNvSpPr>
            <a:spLocks noGrp="1" noChangeArrowheads="1"/>
          </p:cNvSpPr>
          <p:nvPr>
            <p:ph type="body" idx="1"/>
          </p:nvPr>
        </p:nvSpPr>
        <p:spPr>
          <a:xfrm>
            <a:off x="6196811" y="1604329"/>
            <a:ext cx="4015142" cy="4526396"/>
          </a:xfrm>
        </p:spPr>
        <p:txBody>
          <a:bodyPr/>
          <a:lstStyle/>
          <a:p>
            <a:pPr>
              <a:tabLst>
                <a:tab pos="656722" algn="l"/>
                <a:tab pos="1313444" algn="l"/>
                <a:tab pos="1970166" algn="l"/>
                <a:tab pos="2626888" algn="l"/>
                <a:tab pos="3283610" algn="l"/>
                <a:tab pos="3940332" algn="l"/>
              </a:tabLst>
            </a:pPr>
            <a:r>
              <a:rPr lang="en-GB" altLang="en-US"/>
              <a:t>Benito Mussolini</a:t>
            </a:r>
          </a:p>
          <a:p>
            <a:pPr>
              <a:tabLst>
                <a:tab pos="656722" algn="l"/>
                <a:tab pos="1313444" algn="l"/>
                <a:tab pos="1970166" algn="l"/>
                <a:tab pos="2626888" algn="l"/>
                <a:tab pos="3283610" algn="l"/>
                <a:tab pos="3940332" algn="l"/>
              </a:tabLst>
            </a:pPr>
            <a:r>
              <a:rPr lang="en-GB" altLang="en-US"/>
              <a:t>Prime minister of Italy (1922-1943). He joined forces with Hitler to fight the Allied powers.</a:t>
            </a:r>
          </a:p>
        </p:txBody>
      </p:sp>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7349" y="1306218"/>
            <a:ext cx="3429000" cy="424556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1" y="4408304"/>
            <a:ext cx="3918651" cy="212278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371909591"/>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additive="repl">
                                        <p:cTn id="6" dur="1" fill="hold">
                                          <p:stCondLst>
                                            <p:cond delay="0"/>
                                          </p:stCondLst>
                                        </p:cTn>
                                        <p:tgtEl>
                                          <p:spTgt spid="11267"/>
                                        </p:tgtEl>
                                        <p:attrNameLst>
                                          <p:attrName>style.visibility</p:attrName>
                                        </p:attrNameLst>
                                      </p:cBhvr>
                                      <p:to>
                                        <p:strVal val="visible"/>
                                      </p:to>
                                    </p:set>
                                    <p:animEffect transition="in" filter="checkerboard(across)">
                                      <p:cBhvr additive="repl">
                                        <p:cTn id="7" dur="500"/>
                                        <p:tgtEl>
                                          <p:spTgt spid="112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additive="repl">
                                        <p:cTn id="11" dur="1" fill="hold">
                                          <p:stCondLst>
                                            <p:cond delay="0"/>
                                          </p:stCondLst>
                                        </p:cTn>
                                        <p:tgtEl>
                                          <p:spTgt spid="11268"/>
                                        </p:tgtEl>
                                        <p:attrNameLst>
                                          <p:attrName>style.visibility</p:attrName>
                                        </p:attrNameLst>
                                      </p:cBhvr>
                                      <p:to>
                                        <p:strVal val="visible"/>
                                      </p:to>
                                    </p:set>
                                    <p:animEffect transition="in" filter="checkerboard(across)">
                                      <p:cBhvr additive="repl">
                                        <p:cTn id="12" dur="500"/>
                                        <p:tgtEl>
                                          <p:spTgt spid="1126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additive="repl">
                                        <p:cTn id="16" dur="1" fill="hold">
                                          <p:stCondLst>
                                            <p:cond delay="0"/>
                                          </p:stCondLst>
                                        </p:cTn>
                                        <p:tgtEl>
                                          <p:spTgt spid="11266">
                                            <p:txEl>
                                              <p:pRg st="0" end="0"/>
                                            </p:txEl>
                                          </p:spTgt>
                                        </p:tgtEl>
                                        <p:attrNameLst>
                                          <p:attrName>style.visibility</p:attrName>
                                        </p:attrNameLst>
                                      </p:cBhvr>
                                      <p:to>
                                        <p:strVal val="visible"/>
                                      </p:to>
                                    </p:set>
                                    <p:anim calcmode="lin" valueType="num">
                                      <p:cBhvr additive="repl">
                                        <p:cTn id="17" dur="500" fill="hold"/>
                                        <p:tgtEl>
                                          <p:spTgt spid="11266">
                                            <p:txEl>
                                              <p:pRg st="0" end="0"/>
                                            </p:txEl>
                                          </p:spTgt>
                                        </p:tgtEl>
                                        <p:attrNameLst>
                                          <p:attrName>ppt_x</p:attrName>
                                        </p:attrNameLst>
                                      </p:cBhvr>
                                      <p:tavLst>
                                        <p:tav tm="100000">
                                          <p:val>
                                            <p:strVal val="#ppt_x"/>
                                          </p:val>
                                        </p:tav>
                                        <p:tav>
                                          <p:val>
                                            <p:strVal val="#ppt_x"/>
                                          </p:val>
                                        </p:tav>
                                      </p:tavLst>
                                    </p:anim>
                                    <p:anim calcmode="lin" valueType="num">
                                      <p:cBhvr additive="repl">
                                        <p:cTn id="18" dur="500" fill="hold"/>
                                        <p:tgtEl>
                                          <p:spTgt spid="11266">
                                            <p:txEl>
                                              <p:pRg st="0" end="0"/>
                                            </p:txEl>
                                          </p:spTgt>
                                        </p:tgtEl>
                                        <p:attrNameLst>
                                          <p:attrName>ppt_y</p:attrName>
                                        </p:attrNameLst>
                                      </p:cBhvr>
                                      <p:tavLst>
                                        <p:tav tm="100000">
                                          <p:val>
                                            <p:strVal val="1+#ppt_h/2"/>
                                          </p:val>
                                        </p:tav>
                                        <p:tav>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additive="repl">
                                        <p:cTn id="22" dur="1" fill="hold">
                                          <p:stCondLst>
                                            <p:cond delay="0"/>
                                          </p:stCondLst>
                                        </p:cTn>
                                        <p:tgtEl>
                                          <p:spTgt spid="11266">
                                            <p:txEl>
                                              <p:pRg st="1" end="1"/>
                                            </p:txEl>
                                          </p:spTgt>
                                        </p:tgtEl>
                                        <p:attrNameLst>
                                          <p:attrName>style.visibility</p:attrName>
                                        </p:attrNameLst>
                                      </p:cBhvr>
                                      <p:to>
                                        <p:strVal val="visible"/>
                                      </p:to>
                                    </p:set>
                                    <p:anim calcmode="lin" valueType="num">
                                      <p:cBhvr additive="repl">
                                        <p:cTn id="23" dur="500" fill="hold"/>
                                        <p:tgtEl>
                                          <p:spTgt spid="11266">
                                            <p:txEl>
                                              <p:pRg st="1" end="1"/>
                                            </p:txEl>
                                          </p:spTgt>
                                        </p:tgtEl>
                                        <p:attrNameLst>
                                          <p:attrName>ppt_x</p:attrName>
                                        </p:attrNameLst>
                                      </p:cBhvr>
                                      <p:tavLst>
                                        <p:tav tm="100000">
                                          <p:val>
                                            <p:strVal val="#ppt_x"/>
                                          </p:val>
                                        </p:tav>
                                        <p:tav>
                                          <p:val>
                                            <p:strVal val="#ppt_x"/>
                                          </p:val>
                                        </p:tav>
                                      </p:tavLst>
                                    </p:anim>
                                    <p:anim calcmode="lin" valueType="num">
                                      <p:cBhvr additive="repl">
                                        <p:cTn id="24" dur="500" fill="hold"/>
                                        <p:tgtEl>
                                          <p:spTgt spid="11266">
                                            <p:txEl>
                                              <p:pRg st="1" end="1"/>
                                            </p:txEl>
                                          </p:spTgt>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6"/>
          <p:cNvSpPr>
            <a:spLocks noGrp="1"/>
          </p:cNvSpPr>
          <p:nvPr>
            <p:ph type="sldNum" sz="quarter" idx="12"/>
          </p:nvPr>
        </p:nvSpPr>
        <p:spPr>
          <a:noFill/>
        </p:spPr>
        <p:txBody>
          <a:bodyPr/>
          <a:lstStyle>
            <a:lvl1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1pPr>
            <a:lvl2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2pPr>
            <a:lvl3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3pPr>
            <a:lvl4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4pPr>
            <a:lvl5pPr>
              <a:lnSpc>
                <a:spcPct val="93000"/>
              </a:lnSpc>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5pPr>
            <a:lvl6pPr marL="1394094"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6pPr>
            <a:lvl7pPr marL="1808866"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7pPr>
            <a:lvl8pPr marL="2223638"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8pPr>
            <a:lvl9pPr marL="2638410" indent="-195864" defTabSz="407571" eaLnBrk="0" fontAlgn="base" hangingPunct="0">
              <a:lnSpc>
                <a:spcPct val="93000"/>
              </a:lnSpc>
              <a:spcBef>
                <a:spcPct val="0"/>
              </a:spcBef>
              <a:spcAft>
                <a:spcPct val="0"/>
              </a:spcAft>
              <a:buClr>
                <a:srgbClr val="000000"/>
              </a:buClr>
              <a:buSzPct val="45000"/>
              <a:buFont typeface="Wingdings" panose="05000000000000000000" pitchFamily="2" charset="2"/>
              <a:tabLst>
                <a:tab pos="656722" algn="l"/>
                <a:tab pos="1313444" algn="l"/>
                <a:tab pos="1970166" algn="l"/>
              </a:tabLst>
              <a:defRPr>
                <a:solidFill>
                  <a:schemeClr val="tx1"/>
                </a:solidFill>
                <a:latin typeface="Arial" panose="020B0604020202020204" pitchFamily="34" charset="0"/>
                <a:cs typeface="Lucida Sans Unicode" panose="020B0602030504020204" pitchFamily="34" charset="0"/>
              </a:defRPr>
            </a:lvl9pPr>
          </a:lstStyle>
          <a:p>
            <a:pPr>
              <a:lnSpc>
                <a:spcPct val="95000"/>
              </a:lnSpc>
            </a:pPr>
            <a:fld id="{3ED28DDA-F685-48BD-854E-49221C1037B3}" type="slidenum">
              <a:rPr lang="en-GB" altLang="en-US">
                <a:solidFill>
                  <a:srgbClr val="000000"/>
                </a:solidFill>
                <a:latin typeface="Times New Roman" panose="02020603050405020304" pitchFamily="18" charset="0"/>
              </a:rPr>
              <a:pPr>
                <a:lnSpc>
                  <a:spcPct val="95000"/>
                </a:lnSpc>
              </a:pPr>
              <a:t>13</a:t>
            </a:fld>
            <a:endParaRPr lang="en-GB" altLang="en-US">
              <a:solidFill>
                <a:srgbClr val="000000"/>
              </a:solidFill>
              <a:latin typeface="Times New Roman" panose="02020603050405020304" pitchFamily="18" charset="0"/>
            </a:endParaRPr>
          </a:p>
        </p:txBody>
      </p:sp>
      <p:sp>
        <p:nvSpPr>
          <p:cNvPr id="21507" name="Rectangle 1"/>
          <p:cNvSpPr>
            <a:spLocks noGrp="1" noChangeArrowheads="1"/>
          </p:cNvSpPr>
          <p:nvPr>
            <p:ph type="title"/>
          </p:nvPr>
        </p:nvSpPr>
        <p:spPr>
          <a:xfrm>
            <a:off x="1980049" y="273629"/>
            <a:ext cx="8229024" cy="1144921"/>
          </a:xfrm>
        </p:spPr>
        <p:txBody>
          <a:bodyPr/>
          <a:lstStyle/>
          <a:p>
            <a:pPr marL="311079" indent="-311079">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en-US" sz="3629" b="1"/>
              <a:t>The Axis</a:t>
            </a:r>
          </a:p>
        </p:txBody>
      </p:sp>
      <p:sp>
        <p:nvSpPr>
          <p:cNvPr id="12290" name="Rectangle 2"/>
          <p:cNvSpPr>
            <a:spLocks noGrp="1" noChangeArrowheads="1"/>
          </p:cNvSpPr>
          <p:nvPr>
            <p:ph type="body" idx="1"/>
          </p:nvPr>
        </p:nvSpPr>
        <p:spPr>
          <a:xfrm>
            <a:off x="6196811" y="1604329"/>
            <a:ext cx="4015142" cy="4526396"/>
          </a:xfrm>
        </p:spPr>
        <p:txBody>
          <a:bodyPr/>
          <a:lstStyle/>
          <a:p>
            <a:pPr>
              <a:tabLst>
                <a:tab pos="656722" algn="l"/>
                <a:tab pos="1313444" algn="l"/>
                <a:tab pos="1970166" algn="l"/>
                <a:tab pos="2626888" algn="l"/>
                <a:tab pos="3283610" algn="l"/>
                <a:tab pos="3940332" algn="l"/>
              </a:tabLst>
            </a:pPr>
            <a:r>
              <a:rPr lang="en-GB" altLang="en-US"/>
              <a:t>Hideki Tojo</a:t>
            </a:r>
          </a:p>
          <a:p>
            <a:pPr>
              <a:tabLst>
                <a:tab pos="656722" algn="l"/>
                <a:tab pos="1313444" algn="l"/>
                <a:tab pos="1970166" algn="l"/>
                <a:tab pos="2626888" algn="l"/>
                <a:tab pos="3283610" algn="l"/>
                <a:tab pos="3940332" algn="l"/>
              </a:tabLst>
            </a:pPr>
            <a:r>
              <a:rPr lang="en-GB" altLang="en-US"/>
              <a:t>Prime minister of Japan (October 1941 - July 1944)</a:t>
            </a:r>
            <a:r>
              <a:rPr lang="ar-SA" altLang="en-US">
                <a:cs typeface="Arial" panose="020B0604020202020204" pitchFamily="34" charset="0"/>
              </a:rPr>
              <a:t>‏</a:t>
            </a:r>
            <a:endParaRPr lang="en-GB" altLang="en-US"/>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7349" y="1633132"/>
            <a:ext cx="3300827" cy="408282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31824" y="3591738"/>
            <a:ext cx="4294531" cy="303295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340529260"/>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additive="repl">
                                        <p:cTn id="6" dur="1" fill="hold">
                                          <p:stCondLst>
                                            <p:cond delay="0"/>
                                          </p:stCondLst>
                                        </p:cTn>
                                        <p:tgtEl>
                                          <p:spTgt spid="12291"/>
                                        </p:tgtEl>
                                        <p:attrNameLst>
                                          <p:attrName>style.visibility</p:attrName>
                                        </p:attrNameLst>
                                      </p:cBhvr>
                                      <p:to>
                                        <p:strVal val="visible"/>
                                      </p:to>
                                    </p:set>
                                    <p:animEffect transition="in" filter="checkerboard(across)">
                                      <p:cBhvr additive="repl">
                                        <p:cTn id="7" dur="500"/>
                                        <p:tgtEl>
                                          <p:spTgt spid="1229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additive="repl">
                                        <p:cTn id="11" dur="1" fill="hold">
                                          <p:stCondLst>
                                            <p:cond delay="0"/>
                                          </p:stCondLst>
                                        </p:cTn>
                                        <p:tgtEl>
                                          <p:spTgt spid="12292"/>
                                        </p:tgtEl>
                                        <p:attrNameLst>
                                          <p:attrName>style.visibility</p:attrName>
                                        </p:attrNameLst>
                                      </p:cBhvr>
                                      <p:to>
                                        <p:strVal val="visible"/>
                                      </p:to>
                                    </p:set>
                                    <p:animEffect transition="in" filter="checkerboard(across)">
                                      <p:cBhvr additive="repl">
                                        <p:cTn id="12" dur="500"/>
                                        <p:tgtEl>
                                          <p:spTgt spid="1229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additive="repl">
                                        <p:cTn id="16" dur="1" fill="hold">
                                          <p:stCondLst>
                                            <p:cond delay="0"/>
                                          </p:stCondLst>
                                        </p:cTn>
                                        <p:tgtEl>
                                          <p:spTgt spid="12290">
                                            <p:txEl>
                                              <p:pRg st="0" end="0"/>
                                            </p:txEl>
                                          </p:spTgt>
                                        </p:tgtEl>
                                        <p:attrNameLst>
                                          <p:attrName>style.visibility</p:attrName>
                                        </p:attrNameLst>
                                      </p:cBhvr>
                                      <p:to>
                                        <p:strVal val="visible"/>
                                      </p:to>
                                    </p:set>
                                    <p:anim calcmode="lin" valueType="num">
                                      <p:cBhvr additive="repl">
                                        <p:cTn id="17" dur="500" fill="hold"/>
                                        <p:tgtEl>
                                          <p:spTgt spid="12290">
                                            <p:txEl>
                                              <p:pRg st="0" end="0"/>
                                            </p:txEl>
                                          </p:spTgt>
                                        </p:tgtEl>
                                        <p:attrNameLst>
                                          <p:attrName>ppt_x</p:attrName>
                                        </p:attrNameLst>
                                      </p:cBhvr>
                                      <p:tavLst>
                                        <p:tav tm="100000">
                                          <p:val>
                                            <p:strVal val="#ppt_x"/>
                                          </p:val>
                                        </p:tav>
                                        <p:tav>
                                          <p:val>
                                            <p:strVal val="#ppt_x"/>
                                          </p:val>
                                        </p:tav>
                                      </p:tavLst>
                                    </p:anim>
                                    <p:anim calcmode="lin" valueType="num">
                                      <p:cBhvr additive="repl">
                                        <p:cTn id="18" dur="500" fill="hold"/>
                                        <p:tgtEl>
                                          <p:spTgt spid="12290">
                                            <p:txEl>
                                              <p:pRg st="0" end="0"/>
                                            </p:txEl>
                                          </p:spTgt>
                                        </p:tgtEl>
                                        <p:attrNameLst>
                                          <p:attrName>ppt_y</p:attrName>
                                        </p:attrNameLst>
                                      </p:cBhvr>
                                      <p:tavLst>
                                        <p:tav tm="100000">
                                          <p:val>
                                            <p:strVal val="1+#ppt_h/2"/>
                                          </p:val>
                                        </p:tav>
                                        <p:tav>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additive="repl">
                                        <p:cTn id="22" dur="1" fill="hold">
                                          <p:stCondLst>
                                            <p:cond delay="0"/>
                                          </p:stCondLst>
                                        </p:cTn>
                                        <p:tgtEl>
                                          <p:spTgt spid="12290">
                                            <p:txEl>
                                              <p:charRg st="12" end="63"/>
                                            </p:txEl>
                                          </p:spTgt>
                                        </p:tgtEl>
                                        <p:attrNameLst>
                                          <p:attrName>style.visibility</p:attrName>
                                        </p:attrNameLst>
                                      </p:cBhvr>
                                      <p:to>
                                        <p:strVal val="visible"/>
                                      </p:to>
                                    </p:set>
                                    <p:anim calcmode="lin" valueType="num">
                                      <p:cBhvr additive="repl">
                                        <p:cTn id="23" dur="500" fill="hold"/>
                                        <p:tgtEl>
                                          <p:spTgt spid="12290">
                                            <p:txEl>
                                              <p:charRg st="12" end="63"/>
                                            </p:txEl>
                                          </p:spTgt>
                                        </p:tgtEl>
                                        <p:attrNameLst>
                                          <p:attrName>ppt_x</p:attrName>
                                        </p:attrNameLst>
                                      </p:cBhvr>
                                      <p:tavLst>
                                        <p:tav tm="100000">
                                          <p:val>
                                            <p:strVal val="#ppt_x"/>
                                          </p:val>
                                        </p:tav>
                                        <p:tav>
                                          <p:val>
                                            <p:strVal val="#ppt_x"/>
                                          </p:val>
                                        </p:tav>
                                      </p:tavLst>
                                    </p:anim>
                                    <p:anim calcmode="lin" valueType="num">
                                      <p:cBhvr additive="repl">
                                        <p:cTn id="24" dur="500" fill="hold"/>
                                        <p:tgtEl>
                                          <p:spTgt spid="12290">
                                            <p:txEl>
                                              <p:charRg st="12" end="63"/>
                                            </p:txEl>
                                          </p:spTgt>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82441F-13BF-4491-A877-1C48D6B84AC7}"/>
              </a:ext>
            </a:extLst>
          </p:cNvPr>
          <p:cNvSpPr/>
          <p:nvPr/>
        </p:nvSpPr>
        <p:spPr>
          <a:xfrm>
            <a:off x="1981201" y="1016227"/>
            <a:ext cx="8220075" cy="2015900"/>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3" name="Title 1">
            <a:extLst>
              <a:ext uri="{FF2B5EF4-FFF2-40B4-BE49-F238E27FC236}">
                <a16:creationId xmlns:a16="http://schemas.microsoft.com/office/drawing/2014/main" id="{FC3E4B78-4940-4BAC-8AE8-4A0E2CA88708}"/>
              </a:ext>
            </a:extLst>
          </p:cNvPr>
          <p:cNvSpPr>
            <a:spLocks noGrp="1"/>
          </p:cNvSpPr>
          <p:nvPr>
            <p:ph type="title"/>
          </p:nvPr>
        </p:nvSpPr>
        <p:spPr>
          <a:xfrm>
            <a:off x="4427976" y="22451"/>
            <a:ext cx="3326523" cy="993775"/>
          </a:xfrm>
        </p:spPr>
        <p:txBody>
          <a:bodyPr/>
          <a:lstStyle/>
          <a:p>
            <a:pPr eaLnBrk="1" hangingPunct="1"/>
            <a:r>
              <a:rPr lang="en-GB" altLang="en-US" b="1" u="sng" dirty="0">
                <a:latin typeface="Letters for Learners" pitchFamily="2" charset="0"/>
              </a:rPr>
              <a:t>Adolf Hitler</a:t>
            </a:r>
          </a:p>
        </p:txBody>
      </p:sp>
      <p:sp>
        <p:nvSpPr>
          <p:cNvPr id="3" name="Rectangle 2">
            <a:extLst>
              <a:ext uri="{FF2B5EF4-FFF2-40B4-BE49-F238E27FC236}">
                <a16:creationId xmlns:a16="http://schemas.microsoft.com/office/drawing/2014/main" id="{1D83D153-4725-46F8-BD73-90E40D996556}"/>
              </a:ext>
            </a:extLst>
          </p:cNvPr>
          <p:cNvSpPr>
            <a:spLocks noChangeArrowheads="1"/>
          </p:cNvSpPr>
          <p:nvPr/>
        </p:nvSpPr>
        <p:spPr bwMode="auto">
          <a:xfrm>
            <a:off x="2141529" y="1278857"/>
            <a:ext cx="2227263"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Side: Axis Powers</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Country: Germany</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Lived: 1889 – 1945</a:t>
            </a:r>
          </a:p>
        </p:txBody>
      </p:sp>
      <p:grpSp>
        <p:nvGrpSpPr>
          <p:cNvPr id="8" name="Group 7">
            <a:extLst>
              <a:ext uri="{FF2B5EF4-FFF2-40B4-BE49-F238E27FC236}">
                <a16:creationId xmlns:a16="http://schemas.microsoft.com/office/drawing/2014/main" id="{63753EA0-52A0-40A7-9087-C725EBC81FF7}"/>
              </a:ext>
            </a:extLst>
          </p:cNvPr>
          <p:cNvGrpSpPr>
            <a:grpSpLocks/>
          </p:cNvGrpSpPr>
          <p:nvPr/>
        </p:nvGrpSpPr>
        <p:grpSpPr bwMode="auto">
          <a:xfrm>
            <a:off x="4630738" y="1016226"/>
            <a:ext cx="5588000" cy="1999482"/>
            <a:chOff x="3090332" y="1359132"/>
            <a:chExt cx="5586941" cy="1464437"/>
          </a:xfrm>
        </p:grpSpPr>
        <p:sp>
          <p:nvSpPr>
            <p:cNvPr id="7" name="Rectangle 6">
              <a:extLst>
                <a:ext uri="{FF2B5EF4-FFF2-40B4-BE49-F238E27FC236}">
                  <a16:creationId xmlns:a16="http://schemas.microsoft.com/office/drawing/2014/main" id="{FA157D4C-0C15-4D7C-9551-277D2A44F978}"/>
                </a:ext>
              </a:extLst>
            </p:cNvPr>
            <p:cNvSpPr/>
            <p:nvPr/>
          </p:nvSpPr>
          <p:spPr>
            <a:xfrm>
              <a:off x="3090332" y="1359132"/>
              <a:ext cx="5586941" cy="14644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9" name="Rectangle 4">
              <a:extLst>
                <a:ext uri="{FF2B5EF4-FFF2-40B4-BE49-F238E27FC236}">
                  <a16:creationId xmlns:a16="http://schemas.microsoft.com/office/drawing/2014/main" id="{A631FBEA-A41D-4C7E-81E1-BC73384A47D7}"/>
                </a:ext>
              </a:extLst>
            </p:cNvPr>
            <p:cNvSpPr>
              <a:spLocks noChangeArrowheads="1"/>
            </p:cNvSpPr>
            <p:nvPr/>
          </p:nvSpPr>
          <p:spPr bwMode="auto">
            <a:xfrm>
              <a:off x="3191931" y="1496947"/>
              <a:ext cx="3564467" cy="1194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000" b="1" dirty="0">
                  <a:solidFill>
                    <a:schemeClr val="tx1"/>
                  </a:solidFill>
                  <a:latin typeface="Maiandra GD" panose="020E0502030308020204" pitchFamily="34" charset="0"/>
                </a:rPr>
                <a:t>Did You Know…?</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Hitler fought for the German Army in the First World War and won the Iron Cross First Class for bravery.</a:t>
              </a:r>
            </a:p>
          </p:txBody>
        </p:sp>
      </p:grpSp>
      <p:sp>
        <p:nvSpPr>
          <p:cNvPr id="9" name="Rectangle 8">
            <a:extLst>
              <a:ext uri="{FF2B5EF4-FFF2-40B4-BE49-F238E27FC236}">
                <a16:creationId xmlns:a16="http://schemas.microsoft.com/office/drawing/2014/main" id="{70DDC7E1-3223-4AEB-B135-F58D49AC9B6D}"/>
              </a:ext>
            </a:extLst>
          </p:cNvPr>
          <p:cNvSpPr/>
          <p:nvPr/>
        </p:nvSpPr>
        <p:spPr>
          <a:xfrm>
            <a:off x="788276" y="3187653"/>
            <a:ext cx="10815145" cy="3108543"/>
          </a:xfrm>
          <a:prstGeom prst="rect">
            <a:avLst/>
          </a:prstGeom>
        </p:spPr>
        <p:txBody>
          <a:bodyPr wrap="square">
            <a:spAutoFit/>
          </a:bodyPr>
          <a:lstStyle/>
          <a:p>
            <a:pPr>
              <a:defRPr/>
            </a:pPr>
            <a:r>
              <a:rPr lang="en-GB" sz="2800" dirty="0">
                <a:latin typeface="Maiandra GD" panose="020E0502030308020204" pitchFamily="34" charset="0"/>
              </a:rPr>
              <a:t>Hitler’s Nationalist Socialist Party (the Nazi Party) won power in 1933. Their main beliefs were:</a:t>
            </a:r>
          </a:p>
          <a:p>
            <a:pPr marL="285750" indent="-285750">
              <a:buFont typeface="Arial" panose="020B0604020202020204" pitchFamily="34" charset="0"/>
              <a:buChar char="•"/>
              <a:defRPr/>
            </a:pPr>
            <a:r>
              <a:rPr lang="en-GB" sz="2800" dirty="0">
                <a:latin typeface="Maiandra GD" panose="020E0502030308020204" pitchFamily="34" charset="0"/>
              </a:rPr>
              <a:t>Germany needed more land;</a:t>
            </a:r>
          </a:p>
          <a:p>
            <a:pPr marL="285750" indent="-285750">
              <a:buFont typeface="Arial" panose="020B0604020202020204" pitchFamily="34" charset="0"/>
              <a:buChar char="•"/>
              <a:defRPr/>
            </a:pPr>
            <a:r>
              <a:rPr lang="en-GB" sz="2800" dirty="0">
                <a:latin typeface="Maiandra GD" panose="020E0502030308020204" pitchFamily="34" charset="0"/>
              </a:rPr>
              <a:t>all people who spoke German should live in one country and be ruled by one strong leader (Hitler himself was born in Austria);</a:t>
            </a:r>
          </a:p>
          <a:p>
            <a:pPr marL="285750" indent="-285750">
              <a:buFont typeface="Arial" panose="020B0604020202020204" pitchFamily="34" charset="0"/>
              <a:buChar char="•"/>
              <a:defRPr/>
            </a:pPr>
            <a:r>
              <a:rPr lang="en-GB" sz="2800" dirty="0">
                <a:latin typeface="Maiandra GD" panose="020E0502030308020204" pitchFamily="34" charset="0"/>
              </a:rPr>
              <a:t>that certain groups of people were better than others and people of the Jewish faith weren’t as good as others.</a:t>
            </a:r>
          </a:p>
        </p:txBody>
      </p:sp>
      <p:pic>
        <p:nvPicPr>
          <p:cNvPr id="2" name="Picture 4">
            <a:extLst>
              <a:ext uri="{FF2B5EF4-FFF2-40B4-BE49-F238E27FC236}">
                <a16:creationId xmlns:a16="http://schemas.microsoft.com/office/drawing/2014/main" id="{C092059E-45D4-4D92-B23D-588FB74A42E9}"/>
              </a:ext>
            </a:extLst>
          </p:cNvPr>
          <p:cNvPicPr>
            <a:picLocks noChangeAspect="1"/>
          </p:cNvPicPr>
          <p:nvPr/>
        </p:nvPicPr>
        <p:blipFill>
          <a:blip r:embed="rId2"/>
          <a:stretch>
            <a:fillRect/>
          </a:stretch>
        </p:blipFill>
        <p:spPr>
          <a:xfrm>
            <a:off x="8319765" y="282521"/>
            <a:ext cx="2371725" cy="2857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A1A29751-6B77-4A41-85CE-6664F3E32272}"/>
              </a:ext>
            </a:extLst>
          </p:cNvPr>
          <p:cNvSpPr>
            <a:spLocks noGrp="1"/>
          </p:cNvSpPr>
          <p:nvPr>
            <p:ph type="title"/>
          </p:nvPr>
        </p:nvSpPr>
        <p:spPr>
          <a:xfrm>
            <a:off x="772106" y="0"/>
            <a:ext cx="8220075" cy="993775"/>
          </a:xfrm>
        </p:spPr>
        <p:txBody>
          <a:bodyPr/>
          <a:lstStyle/>
          <a:p>
            <a:pPr eaLnBrk="1" hangingPunct="1"/>
            <a:r>
              <a:rPr lang="en-GB" altLang="en-US" b="1" u="sng" dirty="0">
                <a:latin typeface="Letters for Learners" pitchFamily="2" charset="0"/>
              </a:rPr>
              <a:t>Adolf Hitler</a:t>
            </a:r>
          </a:p>
        </p:txBody>
      </p:sp>
      <p:sp>
        <p:nvSpPr>
          <p:cNvPr id="10" name="Rectangle 9">
            <a:extLst>
              <a:ext uri="{FF2B5EF4-FFF2-40B4-BE49-F238E27FC236}">
                <a16:creationId xmlns:a16="http://schemas.microsoft.com/office/drawing/2014/main" id="{6F0E07DF-E452-4669-9401-413529022BD6}"/>
              </a:ext>
            </a:extLst>
          </p:cNvPr>
          <p:cNvSpPr>
            <a:spLocks noChangeArrowheads="1"/>
          </p:cNvSpPr>
          <p:nvPr/>
        </p:nvSpPr>
        <p:spPr bwMode="auto">
          <a:xfrm>
            <a:off x="772106" y="1004602"/>
            <a:ext cx="9931791"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2400" dirty="0">
                <a:solidFill>
                  <a:schemeClr val="tx1"/>
                </a:solidFill>
                <a:latin typeface="Maiandra GD"/>
              </a:rPr>
              <a:t>Throughout the 1930s, Hitler built up Germany’s </a:t>
            </a:r>
            <a:endParaRPr lang="en-GB" dirty="0">
              <a:solidFill>
                <a:schemeClr val="tx1"/>
              </a:solidFill>
            </a:endParaRPr>
          </a:p>
          <a:p>
            <a:pPr>
              <a:lnSpc>
                <a:spcPct val="100000"/>
              </a:lnSpc>
              <a:spcBef>
                <a:spcPct val="0"/>
              </a:spcBef>
              <a:buNone/>
            </a:pPr>
            <a:r>
              <a:rPr lang="en-GB" altLang="en-US" sz="2400" dirty="0">
                <a:solidFill>
                  <a:schemeClr val="tx1"/>
                </a:solidFill>
                <a:latin typeface="Maiandra GD"/>
              </a:rPr>
              <a:t>armed forces and weaponry. He was known as a </a:t>
            </a:r>
            <a:endParaRPr lang="en-GB" dirty="0">
              <a:solidFill>
                <a:schemeClr val="tx1"/>
              </a:solidFill>
            </a:endParaRPr>
          </a:p>
          <a:p>
            <a:pPr>
              <a:lnSpc>
                <a:spcPct val="100000"/>
              </a:lnSpc>
              <a:spcBef>
                <a:spcPct val="0"/>
              </a:spcBef>
              <a:buNone/>
            </a:pPr>
            <a:r>
              <a:rPr lang="en-GB" altLang="en-US" sz="2400" dirty="0">
                <a:solidFill>
                  <a:schemeClr val="tx1"/>
                </a:solidFill>
                <a:latin typeface="Maiandra GD"/>
              </a:rPr>
              <a:t>skilled </a:t>
            </a:r>
            <a:r>
              <a:rPr lang="en-GB" altLang="en-US" sz="2400" b="1" dirty="0">
                <a:solidFill>
                  <a:srgbClr val="00B050"/>
                </a:solidFill>
                <a:latin typeface="Maiandra GD"/>
              </a:rPr>
              <a:t>orator</a:t>
            </a:r>
            <a:r>
              <a:rPr lang="en-GB" altLang="en-US" sz="2400" dirty="0">
                <a:solidFill>
                  <a:srgbClr val="00B050"/>
                </a:solidFill>
                <a:latin typeface="Maiandra GD"/>
              </a:rPr>
              <a:t> </a:t>
            </a:r>
            <a:r>
              <a:rPr lang="en-GB" altLang="en-US" sz="2400" dirty="0">
                <a:solidFill>
                  <a:schemeClr val="tx1"/>
                </a:solidFill>
                <a:latin typeface="Maiandra GD"/>
              </a:rPr>
              <a:t>which is one of the reasons for his </a:t>
            </a:r>
            <a:endParaRPr lang="en-GB">
              <a:solidFill>
                <a:schemeClr val="tx1"/>
              </a:solidFill>
            </a:endParaRPr>
          </a:p>
          <a:p>
            <a:pPr>
              <a:lnSpc>
                <a:spcPct val="100000"/>
              </a:lnSpc>
              <a:spcBef>
                <a:spcPct val="0"/>
              </a:spcBef>
              <a:buNone/>
            </a:pPr>
            <a:r>
              <a:rPr lang="en-GB" altLang="en-US" sz="2400" dirty="0">
                <a:solidFill>
                  <a:schemeClr val="tx1"/>
                </a:solidFill>
                <a:latin typeface="Maiandra GD"/>
              </a:rPr>
              <a:t>huge popularity. </a:t>
            </a:r>
            <a:endParaRPr lang="en-GB" dirty="0">
              <a:solidFill>
                <a:schemeClr val="tx1"/>
              </a:solidFill>
            </a:endParaRPr>
          </a:p>
          <a:p>
            <a:pPr>
              <a:lnSpc>
                <a:spcPct val="100000"/>
              </a:lnSpc>
              <a:spcBef>
                <a:spcPct val="0"/>
              </a:spcBef>
              <a:buNone/>
            </a:pPr>
            <a:r>
              <a:rPr lang="en-GB" altLang="en-US" sz="2400" dirty="0">
                <a:solidFill>
                  <a:schemeClr val="tx1"/>
                </a:solidFill>
                <a:latin typeface="Maiandra GD"/>
                <a:hlinkClick r:id="rId2">
                  <a:extLst>
                    <a:ext uri="{A12FA001-AC4F-418D-AE19-62706E023703}">
                      <ahyp:hlinkClr xmlns:ahyp="http://schemas.microsoft.com/office/drawing/2018/hyperlinkcolor" val="tx"/>
                    </a:ext>
                  </a:extLst>
                </a:hlinkClick>
              </a:rPr>
              <a:t>https://www.youtube.com/watch?v=FJ3N_2r6R-o</a:t>
            </a:r>
            <a:r>
              <a:rPr lang="en-GB" altLang="en-US" sz="2400" dirty="0">
                <a:solidFill>
                  <a:schemeClr val="tx1"/>
                </a:solidFill>
                <a:latin typeface="Maiandra GD"/>
              </a:rPr>
              <a:t> </a:t>
            </a:r>
            <a:endParaRPr lang="en-GB">
              <a:solidFill>
                <a:schemeClr val="tx1"/>
              </a:solidFill>
            </a:endParaRPr>
          </a:p>
          <a:p>
            <a:pPr eaLnBrk="1" hangingPunct="1">
              <a:lnSpc>
                <a:spcPct val="100000"/>
              </a:lnSpc>
              <a:spcBef>
                <a:spcPct val="0"/>
              </a:spcBef>
              <a:buFontTx/>
              <a:buNone/>
            </a:pPr>
            <a:endParaRPr lang="en-GB" altLang="en-US" sz="2400" dirty="0">
              <a:solidFill>
                <a:schemeClr val="tx1"/>
              </a:solidFill>
              <a:latin typeface="Maiandra GD" panose="020E0502030308020204" pitchFamily="34" charset="0"/>
            </a:endParaRPr>
          </a:p>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Initially, the war went well for Hitler. However, in 1941 he made the mistake of starting war on a second </a:t>
            </a:r>
            <a:r>
              <a:rPr lang="en-GB" altLang="en-US" sz="2400" b="1" dirty="0">
                <a:solidFill>
                  <a:srgbClr val="00B050"/>
                </a:solidFill>
                <a:latin typeface="Maiandra GD" panose="020E0502030308020204" pitchFamily="34" charset="0"/>
              </a:rPr>
              <a:t>front</a:t>
            </a:r>
            <a:r>
              <a:rPr lang="en-GB" altLang="en-US" sz="2400" dirty="0">
                <a:solidFill>
                  <a:schemeClr val="tx1"/>
                </a:solidFill>
                <a:latin typeface="Maiandra GD" panose="020E0502030308020204" pitchFamily="34" charset="0"/>
              </a:rPr>
              <a:t> by invading Russia. Eventually, fighting a war across such a huge area caused Germany’s defeat. </a:t>
            </a:r>
          </a:p>
        </p:txBody>
      </p:sp>
      <p:sp>
        <p:nvSpPr>
          <p:cNvPr id="11" name="Rectangle 10">
            <a:extLst>
              <a:ext uri="{FF2B5EF4-FFF2-40B4-BE49-F238E27FC236}">
                <a16:creationId xmlns:a16="http://schemas.microsoft.com/office/drawing/2014/main" id="{BD3250C9-4877-4D73-AC4D-561B3A2CF670}"/>
              </a:ext>
            </a:extLst>
          </p:cNvPr>
          <p:cNvSpPr>
            <a:spLocks noChangeArrowheads="1"/>
          </p:cNvSpPr>
          <p:nvPr/>
        </p:nvSpPr>
        <p:spPr bwMode="auto">
          <a:xfrm>
            <a:off x="772106" y="4108461"/>
            <a:ext cx="1063135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2400" dirty="0">
              <a:solidFill>
                <a:schemeClr val="tx1"/>
              </a:solidFill>
              <a:latin typeface="Maiandra GD" panose="020E0502030308020204" pitchFamily="34" charset="0"/>
            </a:endParaRPr>
          </a:p>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Realising the war was nearly at an end, Hitler went into hiding in his underground bunker in Berlin (the capital of Germany). There he married his long-term companion, Eva Braun on 30th April 1945. Rather than surrender to the Allies, Hitler took his own life.</a:t>
            </a:r>
          </a:p>
        </p:txBody>
      </p:sp>
      <p:pic>
        <p:nvPicPr>
          <p:cNvPr id="2" name="Picture 2" descr="A picture containing text, building, outdoor, person&#10;&#10;Description automatically generated">
            <a:extLst>
              <a:ext uri="{FF2B5EF4-FFF2-40B4-BE49-F238E27FC236}">
                <a16:creationId xmlns:a16="http://schemas.microsoft.com/office/drawing/2014/main" id="{BD03125A-F9F2-443D-A55C-490DB5180B90}"/>
              </a:ext>
            </a:extLst>
          </p:cNvPr>
          <p:cNvPicPr>
            <a:picLocks noChangeAspect="1"/>
          </p:cNvPicPr>
          <p:nvPr/>
        </p:nvPicPr>
        <p:blipFill>
          <a:blip r:embed="rId3"/>
          <a:stretch>
            <a:fillRect/>
          </a:stretch>
        </p:blipFill>
        <p:spPr>
          <a:xfrm>
            <a:off x="8221045" y="223274"/>
            <a:ext cx="3899437" cy="231731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660EA4-EDA1-4DE3-B1A2-AD7A092784C9}"/>
              </a:ext>
            </a:extLst>
          </p:cNvPr>
          <p:cNvSpPr/>
          <p:nvPr/>
        </p:nvSpPr>
        <p:spPr>
          <a:xfrm>
            <a:off x="1981201" y="1075591"/>
            <a:ext cx="8220075" cy="1956535"/>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1" name="Title 1">
            <a:extLst>
              <a:ext uri="{FF2B5EF4-FFF2-40B4-BE49-F238E27FC236}">
                <a16:creationId xmlns:a16="http://schemas.microsoft.com/office/drawing/2014/main" id="{8F0F18C4-9F3F-4758-AF34-A21C0E08694C}"/>
              </a:ext>
            </a:extLst>
          </p:cNvPr>
          <p:cNvSpPr>
            <a:spLocks noGrp="1"/>
          </p:cNvSpPr>
          <p:nvPr>
            <p:ph type="title"/>
          </p:nvPr>
        </p:nvSpPr>
        <p:spPr>
          <a:xfrm>
            <a:off x="3340155" y="81816"/>
            <a:ext cx="5502165" cy="993775"/>
          </a:xfrm>
        </p:spPr>
        <p:txBody>
          <a:bodyPr/>
          <a:lstStyle/>
          <a:p>
            <a:pPr eaLnBrk="1" hangingPunct="1"/>
            <a:r>
              <a:rPr lang="en-GB" altLang="en-US" b="1" u="sng" dirty="0">
                <a:latin typeface="Letters for Learners" pitchFamily="2" charset="0"/>
              </a:rPr>
              <a:t>Neville Chamberlain</a:t>
            </a:r>
          </a:p>
        </p:txBody>
      </p:sp>
      <p:sp>
        <p:nvSpPr>
          <p:cNvPr id="3" name="Rectangle 2">
            <a:extLst>
              <a:ext uri="{FF2B5EF4-FFF2-40B4-BE49-F238E27FC236}">
                <a16:creationId xmlns:a16="http://schemas.microsoft.com/office/drawing/2014/main" id="{A4157DB0-5B3B-4133-B8FA-580F9099E5D7}"/>
              </a:ext>
            </a:extLst>
          </p:cNvPr>
          <p:cNvSpPr>
            <a:spLocks noChangeArrowheads="1"/>
          </p:cNvSpPr>
          <p:nvPr/>
        </p:nvSpPr>
        <p:spPr bwMode="auto">
          <a:xfrm>
            <a:off x="2058988" y="1381356"/>
            <a:ext cx="297512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Side: The Allies</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Country: Great  Britain</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Lived: 1869 – 1940</a:t>
            </a:r>
          </a:p>
        </p:txBody>
      </p:sp>
      <p:sp>
        <p:nvSpPr>
          <p:cNvPr id="9" name="Rectangle 8">
            <a:extLst>
              <a:ext uri="{FF2B5EF4-FFF2-40B4-BE49-F238E27FC236}">
                <a16:creationId xmlns:a16="http://schemas.microsoft.com/office/drawing/2014/main" id="{8AF8BC63-48C9-44A6-BC23-D800F45C9985}"/>
              </a:ext>
            </a:extLst>
          </p:cNvPr>
          <p:cNvSpPr>
            <a:spLocks noChangeArrowheads="1"/>
          </p:cNvSpPr>
          <p:nvPr/>
        </p:nvSpPr>
        <p:spPr bwMode="auto">
          <a:xfrm>
            <a:off x="756745" y="3240088"/>
            <a:ext cx="10720551"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Neville Chamberlain became Prime Minister in 1937.</a:t>
            </a:r>
          </a:p>
          <a:p>
            <a:pPr eaLnBrk="1" hangingPunct="1">
              <a:lnSpc>
                <a:spcPct val="100000"/>
              </a:lnSpc>
              <a:spcBef>
                <a:spcPct val="0"/>
              </a:spcBef>
              <a:buFontTx/>
              <a:buNone/>
            </a:pPr>
            <a:endParaRPr lang="en-GB" altLang="en-US" sz="2400" dirty="0">
              <a:solidFill>
                <a:schemeClr val="tx1"/>
              </a:solidFill>
              <a:latin typeface="Maiandra GD" panose="020E0502030308020204" pitchFamily="34" charset="0"/>
            </a:endParaRPr>
          </a:p>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At this time, Germany was building up its army, navy and supply of weapons, as well as invading several areas. All of these things were against the peace terms set out at the end of the First World War. Chamberlain felt the best way to avoid another world war was something called appeasement. This meant allowing Hitler whatever he wanted in order to keep peace.</a:t>
            </a: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0104" y="101814"/>
            <a:ext cx="2367192" cy="303429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additive="repl">
                                        <p:cTn id="16" dur="1" fill="hold">
                                          <p:stCondLst>
                                            <p:cond delay="0"/>
                                          </p:stCondLst>
                                        </p:cTn>
                                        <p:tgtEl>
                                          <p:spTgt spid="10"/>
                                        </p:tgtEl>
                                        <p:attrNameLst>
                                          <p:attrName>style.visibility</p:attrName>
                                        </p:attrNameLst>
                                      </p:cBhvr>
                                      <p:to>
                                        <p:strVal val="visible"/>
                                      </p:to>
                                    </p:set>
                                    <p:animEffect transition="in" filter="checkerboard(across)">
                                      <p:cBhvr additive="repl">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01BB9AD-B101-4443-98D9-118D6DA72840}"/>
              </a:ext>
            </a:extLst>
          </p:cNvPr>
          <p:cNvGrpSpPr>
            <a:grpSpLocks/>
          </p:cNvGrpSpPr>
          <p:nvPr/>
        </p:nvGrpSpPr>
        <p:grpSpPr bwMode="auto">
          <a:xfrm>
            <a:off x="2490729" y="6028994"/>
            <a:ext cx="7232921" cy="613543"/>
            <a:chOff x="848300" y="5327400"/>
            <a:chExt cx="4195440" cy="930181"/>
          </a:xfrm>
        </p:grpSpPr>
        <p:sp>
          <p:nvSpPr>
            <p:cNvPr id="7" name="Rectangle 6">
              <a:extLst>
                <a:ext uri="{FF2B5EF4-FFF2-40B4-BE49-F238E27FC236}">
                  <a16:creationId xmlns:a16="http://schemas.microsoft.com/office/drawing/2014/main" id="{C334E9D7-A335-4614-BBDB-4879242640C5}"/>
                </a:ext>
              </a:extLst>
            </p:cNvPr>
            <p:cNvSpPr/>
            <p:nvPr/>
          </p:nvSpPr>
          <p:spPr>
            <a:xfrm>
              <a:off x="848300" y="5327400"/>
              <a:ext cx="4195440" cy="930181"/>
            </a:xfrm>
            <a:prstGeom prst="rect">
              <a:avLst/>
            </a:prstGeom>
            <a:solidFill>
              <a:schemeClr val="bg1"/>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22" name="Rectangle 3">
              <a:extLst>
                <a:ext uri="{FF2B5EF4-FFF2-40B4-BE49-F238E27FC236}">
                  <a16:creationId xmlns:a16="http://schemas.microsoft.com/office/drawing/2014/main" id="{FB9F2799-9A3A-4AF6-A04A-8868C6075352}"/>
                </a:ext>
              </a:extLst>
            </p:cNvPr>
            <p:cNvSpPr>
              <a:spLocks noChangeArrowheads="1"/>
            </p:cNvSpPr>
            <p:nvPr/>
          </p:nvSpPr>
          <p:spPr bwMode="auto">
            <a:xfrm>
              <a:off x="848300" y="5456047"/>
              <a:ext cx="4195440" cy="709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400" dirty="0">
                  <a:solidFill>
                    <a:schemeClr val="tx1"/>
                  </a:solidFill>
                  <a:latin typeface="Letters for Learners" pitchFamily="2" charset="0"/>
                </a:rPr>
                <a:t>Do you think Chamberlain was right to keep peace?</a:t>
              </a:r>
            </a:p>
          </p:txBody>
        </p:sp>
      </p:grpSp>
      <p:sp>
        <p:nvSpPr>
          <p:cNvPr id="13316" name="Title 1">
            <a:extLst>
              <a:ext uri="{FF2B5EF4-FFF2-40B4-BE49-F238E27FC236}">
                <a16:creationId xmlns:a16="http://schemas.microsoft.com/office/drawing/2014/main" id="{E8CA917E-DC13-4DCA-90AD-2FD6384FA138}"/>
              </a:ext>
            </a:extLst>
          </p:cNvPr>
          <p:cNvSpPr>
            <a:spLocks noGrp="1"/>
          </p:cNvSpPr>
          <p:nvPr>
            <p:ph type="title"/>
          </p:nvPr>
        </p:nvSpPr>
        <p:spPr>
          <a:xfrm>
            <a:off x="928467" y="221063"/>
            <a:ext cx="8220075" cy="993775"/>
          </a:xfrm>
        </p:spPr>
        <p:txBody>
          <a:bodyPr/>
          <a:lstStyle/>
          <a:p>
            <a:pPr eaLnBrk="1" hangingPunct="1"/>
            <a:r>
              <a:rPr lang="en-GB" altLang="en-US" b="1" u="sng" dirty="0">
                <a:latin typeface="Letters for Learners" pitchFamily="2" charset="0"/>
              </a:rPr>
              <a:t>Neville Chamberlain</a:t>
            </a:r>
          </a:p>
        </p:txBody>
      </p:sp>
      <p:sp>
        <p:nvSpPr>
          <p:cNvPr id="10" name="Rectangle 9">
            <a:extLst>
              <a:ext uri="{FF2B5EF4-FFF2-40B4-BE49-F238E27FC236}">
                <a16:creationId xmlns:a16="http://schemas.microsoft.com/office/drawing/2014/main" id="{DDA51F03-FA09-49E2-892C-31654FFE798D}"/>
              </a:ext>
            </a:extLst>
          </p:cNvPr>
          <p:cNvSpPr>
            <a:spLocks noChangeArrowheads="1"/>
          </p:cNvSpPr>
          <p:nvPr/>
        </p:nvSpPr>
        <p:spPr bwMode="auto">
          <a:xfrm>
            <a:off x="916211" y="1159546"/>
            <a:ext cx="10381957"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In 1938, Chamberlain flew to Germany to meet with Hitler. Both leaders signed a document called the Anglo-German agreement which stated the “symbolic desire of our two peoples never to go to war again”. On his return to Britain, Chamberlain declared that there would be “peace for our time”.</a:t>
            </a:r>
          </a:p>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The invasion of Poland in September 1939 showed that Hitler had no intention of sticking to the terms of the Anglo-German agreement. As Britain had made a pact with Poland, the invasion meant that Britain and Germany were now at war.</a:t>
            </a:r>
          </a:p>
        </p:txBody>
      </p:sp>
      <p:sp>
        <p:nvSpPr>
          <p:cNvPr id="11" name="Rectangle 10">
            <a:extLst>
              <a:ext uri="{FF2B5EF4-FFF2-40B4-BE49-F238E27FC236}">
                <a16:creationId xmlns:a16="http://schemas.microsoft.com/office/drawing/2014/main" id="{23663FB7-B018-4F87-9D2B-74342A7C5AA3}"/>
              </a:ext>
            </a:extLst>
          </p:cNvPr>
          <p:cNvSpPr>
            <a:spLocks noChangeArrowheads="1"/>
          </p:cNvSpPr>
          <p:nvPr/>
        </p:nvSpPr>
        <p:spPr bwMode="auto">
          <a:xfrm>
            <a:off x="928467" y="4541149"/>
            <a:ext cx="869900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With the war going badly, Chamberlain resigned in 1940.</a:t>
            </a:r>
          </a:p>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Chamberlain died on 9</a:t>
            </a:r>
            <a:r>
              <a:rPr lang="en-GB" altLang="en-US" sz="2400" baseline="30000" dirty="0">
                <a:solidFill>
                  <a:schemeClr val="tx1"/>
                </a:solidFill>
                <a:latin typeface="Maiandra GD" panose="020E0502030308020204" pitchFamily="34" charset="0"/>
              </a:rPr>
              <a:t>th</a:t>
            </a:r>
            <a:r>
              <a:rPr lang="en-GB" altLang="en-US" sz="2400" dirty="0">
                <a:solidFill>
                  <a:schemeClr val="tx1"/>
                </a:solidFill>
                <a:latin typeface="Maiandra GD" panose="020E0502030308020204" pitchFamily="34" charset="0"/>
              </a:rPr>
              <a:t> November 1940, not long after his resignation.</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0413" y="4197114"/>
            <a:ext cx="1927123" cy="247020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2"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additive="repl">
                                        <p:cTn id="21" dur="1" fill="hold">
                                          <p:stCondLst>
                                            <p:cond delay="0"/>
                                          </p:stCondLst>
                                        </p:cTn>
                                        <p:tgtEl>
                                          <p:spTgt spid="9"/>
                                        </p:tgtEl>
                                        <p:attrNameLst>
                                          <p:attrName>style.visibility</p:attrName>
                                        </p:attrNameLst>
                                      </p:cBhvr>
                                      <p:to>
                                        <p:strVal val="visible"/>
                                      </p:to>
                                    </p:set>
                                    <p:animEffect transition="in" filter="checkerboard(across)">
                                      <p:cBhvr additive="repl">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47A9A4-A22E-496E-86B3-F084DCBB0342}"/>
              </a:ext>
            </a:extLst>
          </p:cNvPr>
          <p:cNvSpPr/>
          <p:nvPr/>
        </p:nvSpPr>
        <p:spPr>
          <a:xfrm>
            <a:off x="1865314" y="1114097"/>
            <a:ext cx="8220075" cy="1918029"/>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39" name="Title 1">
            <a:extLst>
              <a:ext uri="{FF2B5EF4-FFF2-40B4-BE49-F238E27FC236}">
                <a16:creationId xmlns:a16="http://schemas.microsoft.com/office/drawing/2014/main" id="{86959CCB-1A2C-405E-8501-5A00E19107CF}"/>
              </a:ext>
            </a:extLst>
          </p:cNvPr>
          <p:cNvSpPr>
            <a:spLocks noGrp="1"/>
          </p:cNvSpPr>
          <p:nvPr>
            <p:ph type="title"/>
          </p:nvPr>
        </p:nvSpPr>
        <p:spPr>
          <a:xfrm>
            <a:off x="2581400" y="206022"/>
            <a:ext cx="6413717" cy="993775"/>
          </a:xfrm>
        </p:spPr>
        <p:txBody>
          <a:bodyPr/>
          <a:lstStyle/>
          <a:p>
            <a:pPr eaLnBrk="1" hangingPunct="1"/>
            <a:r>
              <a:rPr lang="en-GB" altLang="en-US" sz="5400" b="1" u="sng" dirty="0">
                <a:latin typeface="Letters for Learners" pitchFamily="2" charset="0"/>
              </a:rPr>
              <a:t>Benito Mussolini</a:t>
            </a:r>
          </a:p>
        </p:txBody>
      </p:sp>
      <p:sp>
        <p:nvSpPr>
          <p:cNvPr id="3" name="Rectangle 2">
            <a:extLst>
              <a:ext uri="{FF2B5EF4-FFF2-40B4-BE49-F238E27FC236}">
                <a16:creationId xmlns:a16="http://schemas.microsoft.com/office/drawing/2014/main" id="{E467BFA0-3C9D-449A-8987-1A7EE01CE7FD}"/>
              </a:ext>
            </a:extLst>
          </p:cNvPr>
          <p:cNvSpPr>
            <a:spLocks noChangeArrowheads="1"/>
          </p:cNvSpPr>
          <p:nvPr/>
        </p:nvSpPr>
        <p:spPr bwMode="auto">
          <a:xfrm>
            <a:off x="2008179" y="1531086"/>
            <a:ext cx="25717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Side: Axis Powers</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Country: Italy</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Lived: 1883 – 1945</a:t>
            </a:r>
          </a:p>
        </p:txBody>
      </p:sp>
      <p:sp>
        <p:nvSpPr>
          <p:cNvPr id="9" name="Rectangle 8">
            <a:extLst>
              <a:ext uri="{FF2B5EF4-FFF2-40B4-BE49-F238E27FC236}">
                <a16:creationId xmlns:a16="http://schemas.microsoft.com/office/drawing/2014/main" id="{D6902C52-7C2A-44AD-A732-54AB7ADDCA08}"/>
              </a:ext>
            </a:extLst>
          </p:cNvPr>
          <p:cNvSpPr/>
          <p:nvPr/>
        </p:nvSpPr>
        <p:spPr>
          <a:xfrm>
            <a:off x="886265" y="3249614"/>
            <a:ext cx="10578903" cy="3046988"/>
          </a:xfrm>
          <a:prstGeom prst="rect">
            <a:avLst/>
          </a:prstGeom>
        </p:spPr>
        <p:txBody>
          <a:bodyPr wrap="square">
            <a:spAutoFit/>
          </a:bodyPr>
          <a:lstStyle/>
          <a:p>
            <a:pPr>
              <a:defRPr/>
            </a:pPr>
            <a:r>
              <a:rPr lang="en-GB" sz="2400" dirty="0">
                <a:latin typeface="Maiandra GD" panose="020E0502030308020204" pitchFamily="34" charset="0"/>
              </a:rPr>
              <a:t>Mussolini wanted to restore the Roman Empire. In March 1919, he started the Fascist Party. The Fascist Party’s main beliefs were:</a:t>
            </a:r>
          </a:p>
          <a:p>
            <a:pPr marL="285750" indent="-285750">
              <a:buFont typeface="Arial" panose="020B0604020202020204" pitchFamily="34" charset="0"/>
              <a:buChar char="•"/>
              <a:defRPr/>
            </a:pPr>
            <a:r>
              <a:rPr lang="en-GB" sz="2400" dirty="0">
                <a:latin typeface="Maiandra GD" panose="020E0502030308020204" pitchFamily="34" charset="0"/>
              </a:rPr>
              <a:t>that Italy should invade countries and make them part of their Empire;</a:t>
            </a:r>
          </a:p>
          <a:p>
            <a:pPr marL="285750" indent="-285750">
              <a:buFont typeface="Arial" panose="020B0604020202020204" pitchFamily="34" charset="0"/>
              <a:buChar char="•"/>
              <a:defRPr/>
            </a:pPr>
            <a:r>
              <a:rPr lang="en-GB" sz="2400" dirty="0">
                <a:latin typeface="Maiandra GD" panose="020E0502030308020204" pitchFamily="34" charset="0"/>
              </a:rPr>
              <a:t>that white people (the ‘Aryan race’) were better than everyone else, particularly Jewish people.</a:t>
            </a:r>
          </a:p>
          <a:p>
            <a:pPr marL="285750" indent="-285750">
              <a:buFont typeface="Arial" panose="020B0604020202020204" pitchFamily="34" charset="0"/>
              <a:buChar char="•"/>
              <a:defRPr/>
            </a:pPr>
            <a:endParaRPr lang="en-GB" sz="2400" dirty="0">
              <a:latin typeface="Maiandra GD" panose="020E0502030308020204" pitchFamily="34" charset="0"/>
            </a:endParaRPr>
          </a:p>
          <a:p>
            <a:pPr>
              <a:defRPr/>
            </a:pPr>
            <a:r>
              <a:rPr lang="en-GB" sz="2400" dirty="0">
                <a:latin typeface="Maiandra GD" panose="020E0502030308020204" pitchFamily="34" charset="0"/>
              </a:rPr>
              <a:t>Members of the Fascist Party wore all black and became known as ‘Black Shirts’. They often became violent to people who disagreed with their beliefs. </a:t>
            </a:r>
          </a:p>
        </p:txBody>
      </p:sp>
      <p:pic>
        <p:nvPicPr>
          <p:cNvPr id="2" name="Picture 4">
            <a:extLst>
              <a:ext uri="{FF2B5EF4-FFF2-40B4-BE49-F238E27FC236}">
                <a16:creationId xmlns:a16="http://schemas.microsoft.com/office/drawing/2014/main" id="{ADA425FE-0FCB-4A66-98B9-AEA90AE0541E}"/>
              </a:ext>
            </a:extLst>
          </p:cNvPr>
          <p:cNvPicPr>
            <a:picLocks noChangeAspect="1"/>
          </p:cNvPicPr>
          <p:nvPr/>
        </p:nvPicPr>
        <p:blipFill>
          <a:blip r:embed="rId2"/>
          <a:stretch>
            <a:fillRect/>
          </a:stretch>
        </p:blipFill>
        <p:spPr>
          <a:xfrm>
            <a:off x="8259386" y="140454"/>
            <a:ext cx="2298753" cy="31158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80BB756D-6D1A-40C7-BDCA-5D65C0289298}"/>
              </a:ext>
            </a:extLst>
          </p:cNvPr>
          <p:cNvSpPr>
            <a:spLocks noGrp="1"/>
          </p:cNvSpPr>
          <p:nvPr>
            <p:ph type="title"/>
          </p:nvPr>
        </p:nvSpPr>
        <p:spPr>
          <a:xfrm>
            <a:off x="736489" y="30164"/>
            <a:ext cx="8220075" cy="993775"/>
          </a:xfrm>
        </p:spPr>
        <p:txBody>
          <a:bodyPr/>
          <a:lstStyle/>
          <a:p>
            <a:pPr eaLnBrk="1" hangingPunct="1"/>
            <a:r>
              <a:rPr lang="en-GB" altLang="en-US" sz="5400" b="1" u="sng" dirty="0">
                <a:latin typeface="Letters for Learners" pitchFamily="2" charset="0"/>
              </a:rPr>
              <a:t>Benito Mussolini</a:t>
            </a:r>
          </a:p>
        </p:txBody>
      </p:sp>
      <p:sp>
        <p:nvSpPr>
          <p:cNvPr id="10" name="Rectangle 9">
            <a:extLst>
              <a:ext uri="{FF2B5EF4-FFF2-40B4-BE49-F238E27FC236}">
                <a16:creationId xmlns:a16="http://schemas.microsoft.com/office/drawing/2014/main" id="{66CB2361-A576-4B07-9A20-51D75E3BCF20}"/>
              </a:ext>
            </a:extLst>
          </p:cNvPr>
          <p:cNvSpPr>
            <a:spLocks noChangeArrowheads="1"/>
          </p:cNvSpPr>
          <p:nvPr/>
        </p:nvSpPr>
        <p:spPr bwMode="auto">
          <a:xfrm>
            <a:off x="736489" y="1023939"/>
            <a:ext cx="10550769"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Mussolini was a dramatic </a:t>
            </a:r>
            <a:r>
              <a:rPr lang="en-GB" altLang="en-US" sz="2400" b="1" dirty="0">
                <a:solidFill>
                  <a:schemeClr val="tx1"/>
                </a:solidFill>
                <a:latin typeface="Maiandra GD" panose="020E0502030308020204" pitchFamily="34" charset="0"/>
              </a:rPr>
              <a:t>orator </a:t>
            </a:r>
            <a:r>
              <a:rPr lang="en-GB" altLang="en-US" sz="2400" dirty="0">
                <a:solidFill>
                  <a:schemeClr val="tx1"/>
                </a:solidFill>
                <a:latin typeface="Maiandra GD" panose="020E0502030308020204" pitchFamily="34" charset="0"/>
              </a:rPr>
              <a:t>which helped him gain popularity. In 1922, Mussolini took control of Italy and eventually became a </a:t>
            </a:r>
            <a:r>
              <a:rPr lang="en-GB" altLang="en-US" sz="2400" b="1" dirty="0">
                <a:solidFill>
                  <a:schemeClr val="tx1"/>
                </a:solidFill>
                <a:latin typeface="Maiandra GD" panose="020E0502030308020204" pitchFamily="34" charset="0"/>
              </a:rPr>
              <a:t>dictator. </a:t>
            </a:r>
            <a:r>
              <a:rPr lang="en-GB" altLang="en-US" sz="2400" dirty="0">
                <a:solidFill>
                  <a:schemeClr val="tx1"/>
                </a:solidFill>
                <a:latin typeface="Maiandra GD" panose="020E0502030308020204" pitchFamily="34" charset="0"/>
              </a:rPr>
              <a:t>Just like Hitler was doing in Germany, Mussolini started to build up his country’s armed forces and weapons. In 1936, Italy invaded Ethiopia in Africa. Like Hitler, Mussolini brought in anti-Jewish policies throughout the 1930s.</a:t>
            </a:r>
          </a:p>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The Pact of Steel was a treaty signed in 1939 between Italy and Germany and in 1940 Italy entered the Second World War.</a:t>
            </a:r>
          </a:p>
        </p:txBody>
      </p:sp>
      <p:sp>
        <p:nvSpPr>
          <p:cNvPr id="5" name="Rectangle 4">
            <a:extLst>
              <a:ext uri="{FF2B5EF4-FFF2-40B4-BE49-F238E27FC236}">
                <a16:creationId xmlns:a16="http://schemas.microsoft.com/office/drawing/2014/main" id="{207E7613-176B-4D57-A307-1FCE79397440}"/>
              </a:ext>
            </a:extLst>
          </p:cNvPr>
          <p:cNvSpPr>
            <a:spLocks noChangeArrowheads="1"/>
          </p:cNvSpPr>
          <p:nvPr/>
        </p:nvSpPr>
        <p:spPr bwMode="auto">
          <a:xfrm>
            <a:off x="736489" y="3635375"/>
            <a:ext cx="850210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By 1943, Italy had suffered huge military defeats and on 23</a:t>
            </a:r>
            <a:r>
              <a:rPr lang="en-GB" altLang="en-US" sz="2400" baseline="30000" dirty="0">
                <a:solidFill>
                  <a:schemeClr val="tx1"/>
                </a:solidFill>
                <a:latin typeface="Maiandra GD" panose="020E0502030308020204" pitchFamily="34" charset="0"/>
              </a:rPr>
              <a:t>rd</a:t>
            </a:r>
            <a:r>
              <a:rPr lang="en-GB" altLang="en-US" sz="2400" dirty="0">
                <a:solidFill>
                  <a:schemeClr val="tx1"/>
                </a:solidFill>
                <a:latin typeface="Maiandra GD" panose="020E0502030308020204" pitchFamily="34" charset="0"/>
              </a:rPr>
              <a:t> July of that year, Mussolini resigned. German forces rescued Mussolini before he could be arrested by the Allies. As the war neared its end and Allied forces captured more areas, Mussolini disguised himself as a German soldier on a convoy heading towards Austria. However, some Italian people recognised Mussolini and shot him.</a:t>
            </a:r>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4730" y="3391378"/>
            <a:ext cx="2359720" cy="292165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additive="repl">
                                        <p:cTn id="16" dur="1" fill="hold">
                                          <p:stCondLst>
                                            <p:cond delay="0"/>
                                          </p:stCondLst>
                                        </p:cTn>
                                        <p:tgtEl>
                                          <p:spTgt spid="6"/>
                                        </p:tgtEl>
                                        <p:attrNameLst>
                                          <p:attrName>style.visibility</p:attrName>
                                        </p:attrNameLst>
                                      </p:cBhvr>
                                      <p:to>
                                        <p:strVal val="visible"/>
                                      </p:to>
                                    </p:set>
                                    <p:animEffect transition="in" filter="checkerboard(across)">
                                      <p:cBhvr additive="repl">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1B7CBFA-E19E-44D1-AF73-0A0D5B799D03}"/>
              </a:ext>
            </a:extLst>
          </p:cNvPr>
          <p:cNvSpPr/>
          <p:nvPr/>
        </p:nvSpPr>
        <p:spPr>
          <a:xfrm>
            <a:off x="5167" y="89"/>
            <a:ext cx="2627770" cy="1443462"/>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7" name="Title 1">
            <a:extLst>
              <a:ext uri="{FF2B5EF4-FFF2-40B4-BE49-F238E27FC236}">
                <a16:creationId xmlns:a16="http://schemas.microsoft.com/office/drawing/2014/main" id="{E3AA1455-5E65-46B6-8ACF-EEB27FB3E8C2}"/>
              </a:ext>
            </a:extLst>
          </p:cNvPr>
          <p:cNvSpPr>
            <a:spLocks noGrp="1"/>
          </p:cNvSpPr>
          <p:nvPr>
            <p:ph type="title"/>
          </p:nvPr>
        </p:nvSpPr>
        <p:spPr>
          <a:xfrm>
            <a:off x="2561037" y="69409"/>
            <a:ext cx="8053395" cy="993775"/>
          </a:xfrm>
        </p:spPr>
        <p:txBody>
          <a:bodyPr/>
          <a:lstStyle/>
          <a:p>
            <a:pPr eaLnBrk="1" hangingPunct="1"/>
            <a:r>
              <a:rPr lang="en-GB" altLang="en-US" sz="5400" b="1" u="sng" dirty="0">
                <a:latin typeface="Letters for Learners" pitchFamily="2" charset="0"/>
              </a:rPr>
              <a:t>Winston Churchill</a:t>
            </a:r>
          </a:p>
        </p:txBody>
      </p:sp>
      <p:sp>
        <p:nvSpPr>
          <p:cNvPr id="3" name="Rectangle 2">
            <a:extLst>
              <a:ext uri="{FF2B5EF4-FFF2-40B4-BE49-F238E27FC236}">
                <a16:creationId xmlns:a16="http://schemas.microsoft.com/office/drawing/2014/main" id="{ECBC8ADB-08EE-4C6B-BA85-FF7C9F0C07C9}"/>
              </a:ext>
            </a:extLst>
          </p:cNvPr>
          <p:cNvSpPr>
            <a:spLocks noChangeArrowheads="1"/>
          </p:cNvSpPr>
          <p:nvPr/>
        </p:nvSpPr>
        <p:spPr bwMode="auto">
          <a:xfrm>
            <a:off x="173361" y="135639"/>
            <a:ext cx="257175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000" b="1" dirty="0">
                <a:solidFill>
                  <a:schemeClr val="tx1"/>
                </a:solidFill>
                <a:latin typeface="Maiandra GD" panose="020E0502030308020204" pitchFamily="34" charset="0"/>
              </a:rPr>
              <a:t>Side: The Allies</a:t>
            </a:r>
          </a:p>
          <a:p>
            <a:pPr eaLnBrk="1" hangingPunct="1">
              <a:lnSpc>
                <a:spcPct val="100000"/>
              </a:lnSpc>
              <a:spcBef>
                <a:spcPct val="0"/>
              </a:spcBef>
              <a:buFontTx/>
              <a:buNone/>
            </a:pPr>
            <a:r>
              <a:rPr lang="en-GB" altLang="en-US" sz="2000" b="1" dirty="0">
                <a:solidFill>
                  <a:schemeClr val="tx1"/>
                </a:solidFill>
                <a:latin typeface="Maiandra GD" panose="020E0502030308020204" pitchFamily="34" charset="0"/>
              </a:rPr>
              <a:t>Country: Great Britain</a:t>
            </a:r>
          </a:p>
          <a:p>
            <a:pPr eaLnBrk="1" hangingPunct="1">
              <a:lnSpc>
                <a:spcPct val="100000"/>
              </a:lnSpc>
              <a:spcBef>
                <a:spcPct val="0"/>
              </a:spcBef>
              <a:buFontTx/>
              <a:buNone/>
            </a:pPr>
            <a:r>
              <a:rPr lang="en-GB" altLang="en-US" sz="2000" b="1" dirty="0">
                <a:solidFill>
                  <a:schemeClr val="tx1"/>
                </a:solidFill>
                <a:latin typeface="Maiandra GD" panose="020E0502030308020204" pitchFamily="34" charset="0"/>
              </a:rPr>
              <a:t>Lived: 1874 – 1965</a:t>
            </a:r>
          </a:p>
        </p:txBody>
      </p:sp>
      <p:sp>
        <p:nvSpPr>
          <p:cNvPr id="9" name="Rectangle 8">
            <a:extLst>
              <a:ext uri="{FF2B5EF4-FFF2-40B4-BE49-F238E27FC236}">
                <a16:creationId xmlns:a16="http://schemas.microsoft.com/office/drawing/2014/main" id="{87AC20F6-31F9-4252-BBB8-4FFE78AF7E8F}"/>
              </a:ext>
            </a:extLst>
          </p:cNvPr>
          <p:cNvSpPr>
            <a:spLocks noChangeArrowheads="1"/>
          </p:cNvSpPr>
          <p:nvPr/>
        </p:nvSpPr>
        <p:spPr bwMode="auto">
          <a:xfrm>
            <a:off x="618549" y="1545321"/>
            <a:ext cx="1144907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2400" dirty="0">
                <a:solidFill>
                  <a:schemeClr val="tx1"/>
                </a:solidFill>
                <a:latin typeface="Maiandra GD"/>
              </a:rPr>
              <a:t>Churchill became Prime Minister following Chamberlain’s </a:t>
            </a:r>
            <a:endParaRPr lang="en-US">
              <a:solidFill>
                <a:schemeClr val="tx1"/>
              </a:solidFill>
            </a:endParaRPr>
          </a:p>
          <a:p>
            <a:pPr>
              <a:lnSpc>
                <a:spcPct val="100000"/>
              </a:lnSpc>
              <a:spcBef>
                <a:spcPct val="0"/>
              </a:spcBef>
              <a:buNone/>
            </a:pPr>
            <a:r>
              <a:rPr lang="en-GB" altLang="en-US" sz="2400" dirty="0">
                <a:solidFill>
                  <a:schemeClr val="tx1"/>
                </a:solidFill>
                <a:latin typeface="Maiandra GD"/>
              </a:rPr>
              <a:t>resignation in 1940. Churchill was the head of the Royal </a:t>
            </a:r>
            <a:endParaRPr lang="en-GB" altLang="en-US" sz="2400" dirty="0">
              <a:solidFill>
                <a:schemeClr val="tx1"/>
              </a:solidFill>
              <a:latin typeface="Maiandra GD" panose="020E0502030308020204" pitchFamily="34" charset="0"/>
            </a:endParaRPr>
          </a:p>
          <a:p>
            <a:pPr>
              <a:lnSpc>
                <a:spcPct val="100000"/>
              </a:lnSpc>
              <a:spcBef>
                <a:spcPct val="0"/>
              </a:spcBef>
              <a:buNone/>
            </a:pPr>
            <a:r>
              <a:rPr lang="en-GB" altLang="en-US" sz="2400" dirty="0">
                <a:solidFill>
                  <a:schemeClr val="tx1"/>
                </a:solidFill>
                <a:latin typeface="Maiandra GD"/>
              </a:rPr>
              <a:t>Navy during the Second World War. However, he made </a:t>
            </a:r>
            <a:endParaRPr lang="en-GB" altLang="en-US" sz="2400" dirty="0">
              <a:solidFill>
                <a:schemeClr val="tx1"/>
              </a:solidFill>
              <a:latin typeface="Maiandra GD" panose="020E0502030308020204" pitchFamily="34" charset="0"/>
            </a:endParaRPr>
          </a:p>
          <a:p>
            <a:pPr>
              <a:lnSpc>
                <a:spcPct val="100000"/>
              </a:lnSpc>
              <a:spcBef>
                <a:spcPct val="0"/>
              </a:spcBef>
              <a:buNone/>
            </a:pPr>
            <a:r>
              <a:rPr lang="en-GB" altLang="en-US" sz="2400" dirty="0">
                <a:solidFill>
                  <a:schemeClr val="tx1"/>
                </a:solidFill>
                <a:latin typeface="Maiandra GD"/>
              </a:rPr>
              <a:t>some military decisions that went badly. He resigned and </a:t>
            </a:r>
            <a:endParaRPr lang="en-GB" altLang="en-US" sz="2400">
              <a:solidFill>
                <a:schemeClr val="tx1"/>
              </a:solidFill>
              <a:latin typeface="Maiandra GD" panose="020E0502030308020204" pitchFamily="34" charset="0"/>
            </a:endParaRPr>
          </a:p>
          <a:p>
            <a:pPr>
              <a:lnSpc>
                <a:spcPct val="100000"/>
              </a:lnSpc>
              <a:spcBef>
                <a:spcPct val="0"/>
              </a:spcBef>
              <a:buNone/>
            </a:pPr>
            <a:r>
              <a:rPr lang="en-GB" altLang="en-US" sz="2400" dirty="0">
                <a:solidFill>
                  <a:schemeClr val="tx1"/>
                </a:solidFill>
                <a:latin typeface="Maiandra GD"/>
              </a:rPr>
              <a:t>went to fight in the war.</a:t>
            </a:r>
            <a:endParaRPr lang="en-GB" altLang="en-US" sz="2400">
              <a:solidFill>
                <a:schemeClr val="tx1"/>
              </a:solidFill>
              <a:latin typeface="Maiandra GD" panose="020E0502030308020204" pitchFamily="34" charset="0"/>
            </a:endParaRPr>
          </a:p>
          <a:p>
            <a:pPr>
              <a:lnSpc>
                <a:spcPct val="100000"/>
              </a:lnSpc>
              <a:spcBef>
                <a:spcPct val="0"/>
              </a:spcBef>
              <a:buFontTx/>
              <a:buNone/>
            </a:pPr>
            <a:endParaRPr lang="en-GB" altLang="en-US" sz="2400" dirty="0">
              <a:solidFill>
                <a:schemeClr val="tx1"/>
              </a:solidFill>
              <a:latin typeface="Maiandra GD"/>
            </a:endParaRPr>
          </a:p>
          <a:p>
            <a:pPr>
              <a:lnSpc>
                <a:spcPct val="100000"/>
              </a:lnSpc>
              <a:spcBef>
                <a:spcPct val="0"/>
              </a:spcBef>
              <a:buNone/>
            </a:pPr>
            <a:r>
              <a:rPr lang="en-GB" altLang="en-US" sz="2400" dirty="0">
                <a:solidFill>
                  <a:schemeClr val="tx1"/>
                </a:solidFill>
                <a:latin typeface="Maiandra GD"/>
              </a:rPr>
              <a:t>Churchill became a national hero for his leadership and has been voted as the 'Greatest Briton' in a national poll that attracted over 1 million votes. </a:t>
            </a:r>
            <a:br>
              <a:rPr lang="en-GB" altLang="en-US" sz="2400" dirty="0">
                <a:latin typeface="Maiandra GD"/>
              </a:rPr>
            </a:br>
            <a:r>
              <a:rPr lang="en-GB" altLang="en-US" sz="2400" dirty="0">
                <a:solidFill>
                  <a:schemeClr val="tx1"/>
                </a:solidFill>
                <a:latin typeface="Maiandra GD"/>
              </a:rPr>
              <a:t>In the darkest days of the war, when it seemed as though the Allies may lose, he made inspirational speeches that kept British morale high. </a:t>
            </a:r>
            <a:endParaRPr lang="en-GB" altLang="en-US" sz="2400" dirty="0">
              <a:solidFill>
                <a:schemeClr val="tx1"/>
              </a:solidFill>
              <a:latin typeface="Maiandra GD" panose="020E0502030308020204" pitchFamily="34" charset="0"/>
            </a:endParaRPr>
          </a:p>
          <a:p>
            <a:pPr>
              <a:lnSpc>
                <a:spcPct val="100000"/>
              </a:lnSpc>
              <a:spcBef>
                <a:spcPct val="0"/>
              </a:spcBef>
              <a:buNone/>
            </a:pPr>
            <a:r>
              <a:rPr lang="en-GB" sz="2400" dirty="0">
                <a:latin typeface="Twinkl"/>
                <a:hlinkClick r:id="rId2"/>
              </a:rPr>
              <a:t>https://www.bbc.co.uk/bitesize/topics/zkrkscw/articles/zfq9pg8</a:t>
            </a:r>
            <a:r>
              <a:rPr lang="en-GB" sz="2400" dirty="0">
                <a:latin typeface="Twinkl"/>
              </a:rPr>
              <a:t> </a:t>
            </a:r>
            <a:r>
              <a:rPr lang="en-GB" altLang="en-US" sz="2400" dirty="0">
                <a:solidFill>
                  <a:schemeClr val="tx1"/>
                </a:solidFill>
                <a:latin typeface="Maiandra GD"/>
              </a:rPr>
              <a:t>  </a:t>
            </a:r>
            <a:endParaRPr lang="en-GB" altLang="en-US" sz="2400" dirty="0">
              <a:solidFill>
                <a:schemeClr val="tx1"/>
              </a:solidFill>
              <a:latin typeface="Maiandra GD" panose="020E0502030308020204" pitchFamily="34" charset="0"/>
            </a:endParaRPr>
          </a:p>
          <a:p>
            <a:pPr>
              <a:lnSpc>
                <a:spcPct val="100000"/>
              </a:lnSpc>
              <a:spcBef>
                <a:spcPct val="0"/>
              </a:spcBef>
              <a:buNone/>
            </a:pPr>
            <a:r>
              <a:rPr lang="en-GB" altLang="en-US" sz="2400" dirty="0">
                <a:solidFill>
                  <a:schemeClr val="tx1"/>
                </a:solidFill>
                <a:latin typeface="Maiandra GD"/>
                <a:hlinkClick r:id="rId3">
                  <a:extLst>
                    <a:ext uri="{A12FA001-AC4F-418D-AE19-62706E023703}">
                      <ahyp:hlinkClr xmlns:ahyp="http://schemas.microsoft.com/office/drawing/2018/hyperlinkcolor" val="tx"/>
                    </a:ext>
                  </a:extLst>
                </a:hlinkClick>
              </a:rPr>
              <a:t>      https://www.youtube.com/watch?v=MkTw3_PmKtc</a:t>
            </a:r>
            <a:r>
              <a:rPr lang="en-GB" altLang="en-US" sz="2400" dirty="0">
                <a:solidFill>
                  <a:schemeClr val="tx1"/>
                </a:solidFill>
                <a:latin typeface="Maiandra GD"/>
              </a:rPr>
              <a:t> </a:t>
            </a:r>
            <a:endParaRPr lang="en-GB" altLang="en-US" sz="2400">
              <a:solidFill>
                <a:schemeClr val="tx1"/>
              </a:solidFill>
              <a:latin typeface="Maiandra GD" panose="020E0502030308020204" pitchFamily="34" charset="0"/>
            </a:endParaRPr>
          </a:p>
        </p:txBody>
      </p:sp>
      <p:pic>
        <p:nvPicPr>
          <p:cNvPr id="2" name="Picture 4">
            <a:extLst>
              <a:ext uri="{FF2B5EF4-FFF2-40B4-BE49-F238E27FC236}">
                <a16:creationId xmlns:a16="http://schemas.microsoft.com/office/drawing/2014/main" id="{7A7380A8-B201-4CCB-A11B-FA52562ABE32}"/>
              </a:ext>
            </a:extLst>
          </p:cNvPr>
          <p:cNvPicPr>
            <a:picLocks noChangeAspect="1"/>
          </p:cNvPicPr>
          <p:nvPr/>
        </p:nvPicPr>
        <p:blipFill>
          <a:blip r:embed="rId4"/>
          <a:stretch>
            <a:fillRect/>
          </a:stretch>
        </p:blipFill>
        <p:spPr>
          <a:xfrm>
            <a:off x="8934773" y="197058"/>
            <a:ext cx="2743200" cy="28476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CA0F7BE-A8EA-4B62-8A94-7DD9E99DBEB6}"/>
              </a:ext>
            </a:extLst>
          </p:cNvPr>
          <p:cNvSpPr/>
          <p:nvPr/>
        </p:nvSpPr>
        <p:spPr>
          <a:xfrm>
            <a:off x="1994695" y="987973"/>
            <a:ext cx="8220075" cy="1855037"/>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5" name="Title 1">
            <a:extLst>
              <a:ext uri="{FF2B5EF4-FFF2-40B4-BE49-F238E27FC236}">
                <a16:creationId xmlns:a16="http://schemas.microsoft.com/office/drawing/2014/main" id="{E6F84242-4E15-49F8-9750-703BEF5F6F83}"/>
              </a:ext>
            </a:extLst>
          </p:cNvPr>
          <p:cNvSpPr>
            <a:spLocks noGrp="1"/>
          </p:cNvSpPr>
          <p:nvPr>
            <p:ph type="title"/>
          </p:nvPr>
        </p:nvSpPr>
        <p:spPr>
          <a:xfrm>
            <a:off x="-1012374" y="185477"/>
            <a:ext cx="11918730" cy="993775"/>
          </a:xfrm>
        </p:spPr>
        <p:txBody>
          <a:bodyPr/>
          <a:lstStyle/>
          <a:p>
            <a:pPr algn="ctr" eaLnBrk="1" hangingPunct="1"/>
            <a:r>
              <a:rPr lang="en-GB" altLang="en-US" sz="4800" b="1" u="sng" dirty="0">
                <a:latin typeface="Letters for Learners" pitchFamily="2" charset="0"/>
              </a:rPr>
              <a:t>Franklin Delano Roosevelt</a:t>
            </a:r>
          </a:p>
        </p:txBody>
      </p:sp>
      <p:sp>
        <p:nvSpPr>
          <p:cNvPr id="3" name="Rectangle 2">
            <a:extLst>
              <a:ext uri="{FF2B5EF4-FFF2-40B4-BE49-F238E27FC236}">
                <a16:creationId xmlns:a16="http://schemas.microsoft.com/office/drawing/2014/main" id="{1E2F1147-380E-480B-8651-A55AEC3295EA}"/>
              </a:ext>
            </a:extLst>
          </p:cNvPr>
          <p:cNvSpPr>
            <a:spLocks noChangeArrowheads="1"/>
          </p:cNvSpPr>
          <p:nvPr/>
        </p:nvSpPr>
        <p:spPr bwMode="auto">
          <a:xfrm>
            <a:off x="2168545" y="1255451"/>
            <a:ext cx="257175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Side: The Allies</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Country: United States of America</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Lived: 1882 – 1945</a:t>
            </a:r>
          </a:p>
        </p:txBody>
      </p:sp>
      <p:pic>
        <p:nvPicPr>
          <p:cNvPr id="2" name="Picture 4">
            <a:extLst>
              <a:ext uri="{FF2B5EF4-FFF2-40B4-BE49-F238E27FC236}">
                <a16:creationId xmlns:a16="http://schemas.microsoft.com/office/drawing/2014/main" id="{22D21546-F2E6-448A-A870-03AA721DB029}"/>
              </a:ext>
            </a:extLst>
          </p:cNvPr>
          <p:cNvPicPr>
            <a:picLocks noChangeAspect="1"/>
          </p:cNvPicPr>
          <p:nvPr/>
        </p:nvPicPr>
        <p:blipFill>
          <a:blip r:embed="rId2"/>
          <a:stretch>
            <a:fillRect/>
          </a:stretch>
        </p:blipFill>
        <p:spPr>
          <a:xfrm>
            <a:off x="9527744" y="179199"/>
            <a:ext cx="2228850" cy="2857500"/>
          </a:xfrm>
          <a:prstGeom prst="rect">
            <a:avLst/>
          </a:prstGeom>
        </p:spPr>
      </p:pic>
      <p:sp>
        <p:nvSpPr>
          <p:cNvPr id="5" name="Rectangle 4">
            <a:extLst>
              <a:ext uri="{FF2B5EF4-FFF2-40B4-BE49-F238E27FC236}">
                <a16:creationId xmlns:a16="http://schemas.microsoft.com/office/drawing/2014/main" id="{2CA48CD9-1F7E-4C94-A854-187B68C59695}"/>
              </a:ext>
            </a:extLst>
          </p:cNvPr>
          <p:cNvSpPr>
            <a:spLocks noChangeArrowheads="1"/>
          </p:cNvSpPr>
          <p:nvPr/>
        </p:nvSpPr>
        <p:spPr bwMode="auto">
          <a:xfrm>
            <a:off x="701363" y="3034291"/>
            <a:ext cx="10861688"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2400" dirty="0">
                <a:solidFill>
                  <a:schemeClr val="tx1"/>
                </a:solidFill>
                <a:latin typeface="Maiandra GD"/>
              </a:rPr>
              <a:t>Initially, the United States weren’t involved in the Second World War. Although Roosevelt felt the US should join, most American people were against it. It wasn’t until Japan bombed Pearl Harbour (a US naval base in Hawaii) in December 1941, that the United States joined the Allies and were involved in the war. </a:t>
            </a:r>
          </a:p>
        </p:txBody>
      </p:sp>
      <p:sp>
        <p:nvSpPr>
          <p:cNvPr id="6" name="Rectangle 5">
            <a:extLst>
              <a:ext uri="{FF2B5EF4-FFF2-40B4-BE49-F238E27FC236}">
                <a16:creationId xmlns:a16="http://schemas.microsoft.com/office/drawing/2014/main" id="{09193F09-DD2E-45C1-B5B4-4CC0F41A8E90}"/>
              </a:ext>
            </a:extLst>
          </p:cNvPr>
          <p:cNvSpPr>
            <a:spLocks noChangeArrowheads="1"/>
          </p:cNvSpPr>
          <p:nvPr/>
        </p:nvSpPr>
        <p:spPr bwMode="auto">
          <a:xfrm>
            <a:off x="688448" y="4838025"/>
            <a:ext cx="1104941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2400" dirty="0">
                <a:solidFill>
                  <a:schemeClr val="tx1"/>
                </a:solidFill>
                <a:latin typeface="Maiandra GD"/>
              </a:rPr>
              <a:t>For the rest of the war, Roosevelt made many radio broadcasts: making speeches that boosted </a:t>
            </a:r>
            <a:r>
              <a:rPr lang="en-GB" altLang="en-US" sz="2400" b="1" dirty="0">
                <a:solidFill>
                  <a:schemeClr val="tx1"/>
                </a:solidFill>
                <a:latin typeface="Maiandra GD"/>
              </a:rPr>
              <a:t>morale</a:t>
            </a:r>
            <a:r>
              <a:rPr lang="en-GB" altLang="en-US" sz="2400" dirty="0">
                <a:solidFill>
                  <a:schemeClr val="tx1"/>
                </a:solidFill>
                <a:latin typeface="Maiandra GD"/>
              </a:rPr>
              <a:t>.</a:t>
            </a:r>
          </a:p>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He died from his long-term health problems on 12</a:t>
            </a:r>
            <a:r>
              <a:rPr lang="en-GB" altLang="en-US" sz="2400" baseline="30000" dirty="0">
                <a:solidFill>
                  <a:schemeClr val="tx1"/>
                </a:solidFill>
                <a:latin typeface="Maiandra GD" panose="020E0502030308020204" pitchFamily="34" charset="0"/>
              </a:rPr>
              <a:t>th</a:t>
            </a:r>
            <a:r>
              <a:rPr lang="en-GB" altLang="en-US" sz="2400" dirty="0">
                <a:solidFill>
                  <a:schemeClr val="tx1"/>
                </a:solidFill>
                <a:latin typeface="Maiandra GD" panose="020E0502030308020204" pitchFamily="34" charset="0"/>
              </a:rPr>
              <a:t> April 1945, before the end of the war.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DCACE68-547F-4627-91E3-246AC8961BFD}"/>
              </a:ext>
            </a:extLst>
          </p:cNvPr>
          <p:cNvSpPr/>
          <p:nvPr/>
        </p:nvSpPr>
        <p:spPr>
          <a:xfrm>
            <a:off x="437370" y="962698"/>
            <a:ext cx="3551668" cy="1578891"/>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3" name="Title 1">
            <a:extLst>
              <a:ext uri="{FF2B5EF4-FFF2-40B4-BE49-F238E27FC236}">
                <a16:creationId xmlns:a16="http://schemas.microsoft.com/office/drawing/2014/main" id="{88F115B5-B2FB-4E7D-BE7A-6992F88A8B20}"/>
              </a:ext>
            </a:extLst>
          </p:cNvPr>
          <p:cNvSpPr>
            <a:spLocks noGrp="1"/>
          </p:cNvSpPr>
          <p:nvPr>
            <p:ph type="title"/>
          </p:nvPr>
        </p:nvSpPr>
        <p:spPr>
          <a:xfrm>
            <a:off x="1664273" y="110991"/>
            <a:ext cx="8220075" cy="993775"/>
          </a:xfrm>
        </p:spPr>
        <p:txBody>
          <a:bodyPr/>
          <a:lstStyle/>
          <a:p>
            <a:pPr algn="ctr" eaLnBrk="1" hangingPunct="1"/>
            <a:r>
              <a:rPr lang="en-GB" altLang="en-US" sz="5400" b="1" u="sng" dirty="0">
                <a:latin typeface="Letters for Learners" pitchFamily="2" charset="0"/>
              </a:rPr>
              <a:t>Joseph Stalin</a:t>
            </a:r>
          </a:p>
        </p:txBody>
      </p:sp>
      <p:sp>
        <p:nvSpPr>
          <p:cNvPr id="3" name="Rectangle 2">
            <a:extLst>
              <a:ext uri="{FF2B5EF4-FFF2-40B4-BE49-F238E27FC236}">
                <a16:creationId xmlns:a16="http://schemas.microsoft.com/office/drawing/2014/main" id="{D608CBD0-7F1D-49ED-BCDE-A434D2FB0D11}"/>
              </a:ext>
            </a:extLst>
          </p:cNvPr>
          <p:cNvSpPr>
            <a:spLocks noChangeArrowheads="1"/>
          </p:cNvSpPr>
          <p:nvPr/>
        </p:nvSpPr>
        <p:spPr bwMode="auto">
          <a:xfrm>
            <a:off x="579438" y="1093191"/>
            <a:ext cx="34112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Side: The Allies</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Country: The Soviet Union</a:t>
            </a:r>
          </a:p>
          <a:p>
            <a:pPr eaLnBrk="1" hangingPunct="1">
              <a:lnSpc>
                <a:spcPct val="100000"/>
              </a:lnSpc>
              <a:spcBef>
                <a:spcPct val="0"/>
              </a:spcBef>
              <a:buFontTx/>
              <a:buNone/>
            </a:pPr>
            <a:r>
              <a:rPr lang="en-GB" altLang="en-US" sz="2000" dirty="0">
                <a:solidFill>
                  <a:schemeClr val="tx1"/>
                </a:solidFill>
                <a:latin typeface="Maiandra GD" panose="020E0502030308020204" pitchFamily="34" charset="0"/>
              </a:rPr>
              <a:t>Lived: 1879 – 1953</a:t>
            </a:r>
          </a:p>
        </p:txBody>
      </p:sp>
      <p:sp>
        <p:nvSpPr>
          <p:cNvPr id="9" name="Rectangle 8">
            <a:extLst>
              <a:ext uri="{FF2B5EF4-FFF2-40B4-BE49-F238E27FC236}">
                <a16:creationId xmlns:a16="http://schemas.microsoft.com/office/drawing/2014/main" id="{96277904-9F8F-4AF7-9743-4F42709F9D53}"/>
              </a:ext>
            </a:extLst>
          </p:cNvPr>
          <p:cNvSpPr>
            <a:spLocks noChangeArrowheads="1"/>
          </p:cNvSpPr>
          <p:nvPr/>
        </p:nvSpPr>
        <p:spPr bwMode="auto">
          <a:xfrm>
            <a:off x="672991" y="3187833"/>
            <a:ext cx="10958732"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800" dirty="0">
                <a:solidFill>
                  <a:schemeClr val="tx1"/>
                </a:solidFill>
                <a:latin typeface="Maiandra GD"/>
              </a:rPr>
              <a:t>Stalin came from a very poor family and had a hard childhood. In the early twentieth century, Stalin joined a group called the Bolsheviks, who lead the Russian Revolution in 1917. The revolution overturned the government and removed the Tsar (the Russian ruler) from power. In 1924, Stalin became leader of the Soviet Union.</a:t>
            </a:r>
          </a:p>
        </p:txBody>
      </p:sp>
      <p:pic>
        <p:nvPicPr>
          <p:cNvPr id="2" name="Picture 4">
            <a:extLst>
              <a:ext uri="{FF2B5EF4-FFF2-40B4-BE49-F238E27FC236}">
                <a16:creationId xmlns:a16="http://schemas.microsoft.com/office/drawing/2014/main" id="{D7422A90-4FC2-48BD-95A1-C370308F9885}"/>
              </a:ext>
            </a:extLst>
          </p:cNvPr>
          <p:cNvPicPr>
            <a:picLocks noChangeAspect="1"/>
          </p:cNvPicPr>
          <p:nvPr/>
        </p:nvPicPr>
        <p:blipFill>
          <a:blip r:embed="rId2"/>
          <a:stretch>
            <a:fillRect/>
          </a:stretch>
        </p:blipFill>
        <p:spPr>
          <a:xfrm>
            <a:off x="9270650" y="217945"/>
            <a:ext cx="2562225" cy="2857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4094CD95-B247-4F98-994B-2EC9EFF8AB40}"/>
              </a:ext>
            </a:extLst>
          </p:cNvPr>
          <p:cNvSpPr>
            <a:spLocks noGrp="1"/>
          </p:cNvSpPr>
          <p:nvPr>
            <p:ph type="title"/>
          </p:nvPr>
        </p:nvSpPr>
        <p:spPr>
          <a:xfrm>
            <a:off x="4455216" y="-45"/>
            <a:ext cx="8220075" cy="993775"/>
          </a:xfrm>
        </p:spPr>
        <p:txBody>
          <a:bodyPr/>
          <a:lstStyle/>
          <a:p>
            <a:pPr eaLnBrk="1" hangingPunct="1"/>
            <a:r>
              <a:rPr lang="en-GB" altLang="en-US" b="1" u="sng" dirty="0">
                <a:latin typeface="Letters for Learners" pitchFamily="2" charset="0"/>
              </a:rPr>
              <a:t>Joseph Stalin</a:t>
            </a:r>
          </a:p>
        </p:txBody>
      </p:sp>
      <p:sp>
        <p:nvSpPr>
          <p:cNvPr id="3" name="Rectangle 2">
            <a:extLst>
              <a:ext uri="{FF2B5EF4-FFF2-40B4-BE49-F238E27FC236}">
                <a16:creationId xmlns:a16="http://schemas.microsoft.com/office/drawing/2014/main" id="{8E02BC95-A379-4393-BC0D-566122A1C63D}"/>
              </a:ext>
            </a:extLst>
          </p:cNvPr>
          <p:cNvSpPr/>
          <p:nvPr/>
        </p:nvSpPr>
        <p:spPr>
          <a:xfrm>
            <a:off x="774369" y="835380"/>
            <a:ext cx="10550769" cy="3785652"/>
          </a:xfrm>
          <a:prstGeom prst="rect">
            <a:avLst/>
          </a:prstGeom>
        </p:spPr>
        <p:txBody>
          <a:bodyPr wrap="square" lIns="91440" tIns="45720" rIns="91440" bIns="45720" anchor="t">
            <a:spAutoFit/>
          </a:bodyPr>
          <a:lstStyle/>
          <a:p>
            <a:pPr>
              <a:defRPr/>
            </a:pPr>
            <a:r>
              <a:rPr lang="en-GB" sz="2400" dirty="0">
                <a:latin typeface="Maiandra GD" panose="020E0502030308020204" pitchFamily="34" charset="0"/>
              </a:rPr>
              <a:t>Stalin’s alliance with the Allies was </a:t>
            </a:r>
            <a:r>
              <a:rPr lang="en-GB" sz="2400" b="1" dirty="0">
                <a:latin typeface="Maiandra GD" panose="020E0502030308020204" pitchFamily="34" charset="0"/>
              </a:rPr>
              <a:t>controversial</a:t>
            </a:r>
            <a:r>
              <a:rPr lang="en-GB" sz="2400" dirty="0">
                <a:latin typeface="Maiandra GD" panose="020E0502030308020204" pitchFamily="34" charset="0"/>
              </a:rPr>
              <a:t> because of two things:</a:t>
            </a:r>
          </a:p>
          <a:p>
            <a:pPr marL="285750" indent="-285750">
              <a:buFont typeface="Arial" panose="020B0604020202020204" pitchFamily="34" charset="0"/>
              <a:buChar char="•"/>
              <a:defRPr/>
            </a:pPr>
            <a:r>
              <a:rPr lang="en-GB" sz="2400" dirty="0">
                <a:latin typeface="Maiandra GD"/>
              </a:rPr>
              <a:t>His policies – he introduced purges, where his enemies were either killed or sent to prison camps. It is estimated that between 20 million and 40 million people were killed as a result of these policies.</a:t>
            </a:r>
          </a:p>
          <a:p>
            <a:pPr marL="285750" indent="-285750">
              <a:buFont typeface="Arial" panose="020B0604020202020204" pitchFamily="34" charset="0"/>
              <a:buChar char="•"/>
              <a:defRPr/>
            </a:pPr>
            <a:r>
              <a:rPr lang="en-GB" sz="2400" dirty="0">
                <a:latin typeface="Maiandra GD" panose="020E0502030308020204" pitchFamily="34" charset="0"/>
              </a:rPr>
              <a:t>Originally, Stalin had made an alliance with Hitler. Stalin only joined the Allies after Germany attacked the Soviet Union in 1941.</a:t>
            </a:r>
          </a:p>
          <a:p>
            <a:pPr>
              <a:defRPr/>
            </a:pPr>
            <a:r>
              <a:rPr lang="en-GB" sz="2400" dirty="0">
                <a:latin typeface="Maiandra GD" panose="020E0502030308020204" pitchFamily="34" charset="0"/>
              </a:rPr>
              <a:t>Despite this, the Soviet Union played a key role in the Allies’ victory. Over three quarters of all German soldiers killed, died fighting the Soviet Union. 26 million Soviet people died in the war and lots of the country was destroyed.</a:t>
            </a:r>
          </a:p>
          <a:p>
            <a:pPr>
              <a:defRPr/>
            </a:pPr>
            <a:r>
              <a:rPr lang="en-GB" sz="2400" dirty="0">
                <a:latin typeface="Maiandra GD" panose="020E0502030308020204" pitchFamily="34" charset="0"/>
              </a:rPr>
              <a:t>  </a:t>
            </a:r>
          </a:p>
        </p:txBody>
      </p:sp>
      <p:grpSp>
        <p:nvGrpSpPr>
          <p:cNvPr id="10" name="Group 9">
            <a:extLst>
              <a:ext uri="{FF2B5EF4-FFF2-40B4-BE49-F238E27FC236}">
                <a16:creationId xmlns:a16="http://schemas.microsoft.com/office/drawing/2014/main" id="{7366C477-2FEC-4C3B-B74B-73B46AAF7A8E}"/>
              </a:ext>
            </a:extLst>
          </p:cNvPr>
          <p:cNvGrpSpPr>
            <a:grpSpLocks/>
          </p:cNvGrpSpPr>
          <p:nvPr/>
        </p:nvGrpSpPr>
        <p:grpSpPr bwMode="auto">
          <a:xfrm>
            <a:off x="4931934" y="4431384"/>
            <a:ext cx="3832198" cy="1569660"/>
            <a:chOff x="-70939" y="5050481"/>
            <a:chExt cx="4471401" cy="1571973"/>
          </a:xfrm>
        </p:grpSpPr>
        <p:sp>
          <p:nvSpPr>
            <p:cNvPr id="13" name="Rectangle 12">
              <a:extLst>
                <a:ext uri="{FF2B5EF4-FFF2-40B4-BE49-F238E27FC236}">
                  <a16:creationId xmlns:a16="http://schemas.microsoft.com/office/drawing/2014/main" id="{7B06289D-3516-43FF-A795-224F2B700814}"/>
                </a:ext>
              </a:extLst>
            </p:cNvPr>
            <p:cNvSpPr/>
            <p:nvPr/>
          </p:nvSpPr>
          <p:spPr>
            <a:xfrm>
              <a:off x="-70939" y="5056410"/>
              <a:ext cx="4471401" cy="1540178"/>
            </a:xfrm>
            <a:prstGeom prst="rect">
              <a:avLst/>
            </a:prstGeom>
            <a:solidFill>
              <a:schemeClr val="bg1"/>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513" name="Rectangle 13">
              <a:extLst>
                <a:ext uri="{FF2B5EF4-FFF2-40B4-BE49-F238E27FC236}">
                  <a16:creationId xmlns:a16="http://schemas.microsoft.com/office/drawing/2014/main" id="{E3265E4B-B395-4A03-9170-59D2FFBF19C2}"/>
                </a:ext>
              </a:extLst>
            </p:cNvPr>
            <p:cNvSpPr>
              <a:spLocks noChangeArrowheads="1"/>
            </p:cNvSpPr>
            <p:nvPr/>
          </p:nvSpPr>
          <p:spPr bwMode="auto">
            <a:xfrm>
              <a:off x="-2463" y="5050481"/>
              <a:ext cx="4372786" cy="157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b="1" i="1" dirty="0">
                  <a:solidFill>
                    <a:schemeClr val="tx1"/>
                  </a:solidFill>
                  <a:latin typeface="Maiandra GD" panose="020E0502030308020204" pitchFamily="34" charset="0"/>
                </a:rPr>
                <a:t>Given the way Stalin led, do you think Great Britain were right to form an </a:t>
              </a:r>
            </a:p>
            <a:p>
              <a:pPr eaLnBrk="1" hangingPunct="1">
                <a:lnSpc>
                  <a:spcPct val="100000"/>
                </a:lnSpc>
                <a:spcBef>
                  <a:spcPct val="0"/>
                </a:spcBef>
                <a:buFontTx/>
                <a:buNone/>
              </a:pPr>
              <a:r>
                <a:rPr lang="en-GB" altLang="en-US" sz="2400" b="1" i="1" dirty="0">
                  <a:solidFill>
                    <a:schemeClr val="tx1"/>
                  </a:solidFill>
                  <a:latin typeface="Maiandra GD" panose="020E0502030308020204" pitchFamily="34" charset="0"/>
                </a:rPr>
                <a:t>alliance with him?</a:t>
              </a:r>
            </a:p>
          </p:txBody>
        </p:sp>
      </p:grpSp>
      <p:sp>
        <p:nvSpPr>
          <p:cNvPr id="4" name="Rectangle 3">
            <a:extLst>
              <a:ext uri="{FF2B5EF4-FFF2-40B4-BE49-F238E27FC236}">
                <a16:creationId xmlns:a16="http://schemas.microsoft.com/office/drawing/2014/main" id="{49418804-3F2B-45C8-ACA7-C6EC4AD58878}"/>
              </a:ext>
            </a:extLst>
          </p:cNvPr>
          <p:cNvSpPr>
            <a:spLocks noChangeArrowheads="1"/>
          </p:cNvSpPr>
          <p:nvPr/>
        </p:nvSpPr>
        <p:spPr bwMode="auto">
          <a:xfrm>
            <a:off x="774369" y="4507984"/>
            <a:ext cx="443303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2400" dirty="0">
                <a:solidFill>
                  <a:schemeClr val="tx1"/>
                </a:solidFill>
                <a:latin typeface="Maiandra GD" panose="020E0502030308020204" pitchFamily="34" charset="0"/>
              </a:rPr>
              <a:t>Despite being Allies in the war, relations between Stalin and the USA and Great Britain were not good and eventually turned into the </a:t>
            </a:r>
            <a:r>
              <a:rPr lang="en-GB" altLang="en-US" sz="2400" b="1" dirty="0">
                <a:solidFill>
                  <a:schemeClr val="tx1"/>
                </a:solidFill>
                <a:latin typeface="Maiandra GD" panose="020E0502030308020204" pitchFamily="34" charset="0"/>
              </a:rPr>
              <a:t>Cold War</a:t>
            </a:r>
            <a:r>
              <a:rPr lang="en-GB" altLang="en-US" sz="2400" dirty="0">
                <a:solidFill>
                  <a:schemeClr val="tx1"/>
                </a:solidFill>
                <a:latin typeface="Maiandra GD" panose="020E0502030308020204" pitchFamily="34" charset="0"/>
              </a:rPr>
              <a:t>.</a:t>
            </a:r>
          </a:p>
        </p:txBody>
      </p:sp>
      <p:pic>
        <p:nvPicPr>
          <p:cNvPr id="2" name="Picture 4">
            <a:extLst>
              <a:ext uri="{FF2B5EF4-FFF2-40B4-BE49-F238E27FC236}">
                <a16:creationId xmlns:a16="http://schemas.microsoft.com/office/drawing/2014/main" id="{CDF0E7B3-831D-446C-8B31-70A39FA7AD73}"/>
              </a:ext>
            </a:extLst>
          </p:cNvPr>
          <p:cNvPicPr>
            <a:picLocks noChangeAspect="1"/>
          </p:cNvPicPr>
          <p:nvPr/>
        </p:nvPicPr>
        <p:blipFill>
          <a:blip r:embed="rId2"/>
          <a:stretch>
            <a:fillRect/>
          </a:stretch>
        </p:blipFill>
        <p:spPr>
          <a:xfrm>
            <a:off x="8907247" y="4442526"/>
            <a:ext cx="2979064" cy="22478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2"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righ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E337C-DCF7-4884-9C9F-DB40E3E9FC51}"/>
              </a:ext>
            </a:extLst>
          </p:cNvPr>
          <p:cNvSpPr>
            <a:spLocks noGrp="1"/>
          </p:cNvSpPr>
          <p:nvPr>
            <p:ph type="title"/>
          </p:nvPr>
        </p:nvSpPr>
        <p:spPr>
          <a:xfrm>
            <a:off x="751140" y="26470"/>
            <a:ext cx="10960100" cy="994306"/>
          </a:xfrm>
        </p:spPr>
        <p:txBody>
          <a:bodyPr/>
          <a:lstStyle/>
          <a:p>
            <a:r>
              <a:rPr lang="en-GB" b="1" u="sng" dirty="0">
                <a:latin typeface="Letters for Learners" pitchFamily="2" charset="0"/>
              </a:rPr>
              <a:t>Task:</a:t>
            </a:r>
          </a:p>
        </p:txBody>
      </p:sp>
      <p:sp>
        <p:nvSpPr>
          <p:cNvPr id="4" name="TextBox 3">
            <a:extLst>
              <a:ext uri="{FF2B5EF4-FFF2-40B4-BE49-F238E27FC236}">
                <a16:creationId xmlns:a16="http://schemas.microsoft.com/office/drawing/2014/main" id="{D26A291F-E46B-4B58-9F4D-91118D5BA4BD}"/>
              </a:ext>
            </a:extLst>
          </p:cNvPr>
          <p:cNvSpPr txBox="1"/>
          <p:nvPr/>
        </p:nvSpPr>
        <p:spPr>
          <a:xfrm>
            <a:off x="769982" y="827728"/>
            <a:ext cx="10954173" cy="4278094"/>
          </a:xfrm>
          <a:prstGeom prst="rect">
            <a:avLst/>
          </a:prstGeom>
          <a:noFill/>
        </p:spPr>
        <p:txBody>
          <a:bodyPr wrap="square" lIns="91440" tIns="45720" rIns="91440" bIns="45720" rtlCol="0" anchor="t">
            <a:spAutoFit/>
          </a:bodyPr>
          <a:lstStyle/>
          <a:p>
            <a:r>
              <a:rPr lang="en-GB" sz="2800" dirty="0">
                <a:latin typeface="Letters for Learners"/>
              </a:rPr>
              <a:t>Using internet research and your resources, create a fact page on one of the world leaders we have learnt about today. </a:t>
            </a:r>
          </a:p>
          <a:p>
            <a:endParaRPr lang="en-GB" sz="2800" dirty="0">
              <a:latin typeface="Letters for Learners" pitchFamily="2" charset="0"/>
            </a:endParaRPr>
          </a:p>
          <a:p>
            <a:r>
              <a:rPr lang="en-GB" sz="2800" dirty="0">
                <a:latin typeface="Letters for Learners"/>
              </a:rPr>
              <a:t>Go to our class page on the Binfield School website for links to the world leaders.</a:t>
            </a:r>
            <a:endParaRPr lang="en-GB" sz="2800" dirty="0">
              <a:latin typeface="Letters for Learners" pitchFamily="2" charset="0"/>
            </a:endParaRPr>
          </a:p>
          <a:p>
            <a:endParaRPr lang="en-GB" sz="2800" dirty="0">
              <a:latin typeface="Letters for Learners" pitchFamily="2" charset="0"/>
            </a:endParaRPr>
          </a:p>
          <a:p>
            <a:r>
              <a:rPr lang="en-GB" sz="2400" dirty="0">
                <a:solidFill>
                  <a:srgbClr val="FF0000"/>
                </a:solidFill>
                <a:latin typeface="Letters for Learners"/>
              </a:rPr>
              <a:t>Red Pen: Assess the role of your chosen leader in the war – did they lead their country to the advantage of their people? Why?</a:t>
            </a:r>
            <a:endParaRPr lang="en-GB" sz="2000" dirty="0">
              <a:solidFill>
                <a:srgbClr val="FF0000"/>
              </a:solidFill>
              <a:latin typeface="Letters for Learners" pitchFamily="2" charset="0"/>
            </a:endParaRPr>
          </a:p>
          <a:p>
            <a:pPr marL="457200" indent="-457200">
              <a:buFont typeface="Wingdings" panose="05000000000000000000" pitchFamily="2" charset="2"/>
              <a:buChar char="ü"/>
            </a:pPr>
            <a:endParaRPr lang="en-GB" sz="2800" dirty="0">
              <a:latin typeface="Letters for Learners" pitchFamily="2" charset="0"/>
            </a:endParaRPr>
          </a:p>
          <a:p>
            <a:endParaRPr lang="en-GB" sz="2800" dirty="0">
              <a:latin typeface="Letters for Learners" pitchFamily="2" charset="0"/>
            </a:endParaRPr>
          </a:p>
        </p:txBody>
      </p:sp>
      <p:pic>
        <p:nvPicPr>
          <p:cNvPr id="6" name="Picture 5">
            <a:extLst>
              <a:ext uri="{FF2B5EF4-FFF2-40B4-BE49-F238E27FC236}">
                <a16:creationId xmlns:a16="http://schemas.microsoft.com/office/drawing/2014/main" id="{DA970CC5-75B6-4CCE-9E6D-3B17788D16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394" y="4456894"/>
            <a:ext cx="1904762" cy="1904762"/>
          </a:xfrm>
          <a:prstGeom prst="rect">
            <a:avLst/>
          </a:prstGeom>
        </p:spPr>
      </p:pic>
      <p:sp>
        <p:nvSpPr>
          <p:cNvPr id="7" name="TextBox 6">
            <a:extLst>
              <a:ext uri="{FF2B5EF4-FFF2-40B4-BE49-F238E27FC236}">
                <a16:creationId xmlns:a16="http://schemas.microsoft.com/office/drawing/2014/main" id="{CCB1DF95-DE19-462E-9C0D-CE5E54EC688A}"/>
              </a:ext>
            </a:extLst>
          </p:cNvPr>
          <p:cNvSpPr txBox="1"/>
          <p:nvPr/>
        </p:nvSpPr>
        <p:spPr>
          <a:xfrm>
            <a:off x="2918182" y="4229173"/>
            <a:ext cx="1364567" cy="369332"/>
          </a:xfrm>
          <a:prstGeom prst="rect">
            <a:avLst/>
          </a:prstGeom>
          <a:noFill/>
        </p:spPr>
        <p:txBody>
          <a:bodyPr wrap="square" rtlCol="0">
            <a:spAutoFit/>
          </a:bodyPr>
          <a:lstStyle/>
          <a:p>
            <a:pPr algn="ctr"/>
            <a:r>
              <a:rPr lang="en-GB" b="1" u="sng" dirty="0">
                <a:latin typeface="Letters for Learners" pitchFamily="2" charset="0"/>
              </a:rPr>
              <a:t>Chamberlain</a:t>
            </a:r>
          </a:p>
        </p:txBody>
      </p:sp>
      <p:pic>
        <p:nvPicPr>
          <p:cNvPr id="9" name="Picture 8">
            <a:extLst>
              <a:ext uri="{FF2B5EF4-FFF2-40B4-BE49-F238E27FC236}">
                <a16:creationId xmlns:a16="http://schemas.microsoft.com/office/drawing/2014/main" id="{5328E82B-33E1-47F5-BABB-C9658401A3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944" y="4527699"/>
            <a:ext cx="1763151" cy="1763151"/>
          </a:xfrm>
          <a:prstGeom prst="rect">
            <a:avLst/>
          </a:prstGeom>
        </p:spPr>
      </p:pic>
      <p:sp>
        <p:nvSpPr>
          <p:cNvPr id="10" name="TextBox 9">
            <a:extLst>
              <a:ext uri="{FF2B5EF4-FFF2-40B4-BE49-F238E27FC236}">
                <a16:creationId xmlns:a16="http://schemas.microsoft.com/office/drawing/2014/main" id="{BE893270-CCCA-412E-98DF-C8DF8BE2E449}"/>
              </a:ext>
            </a:extLst>
          </p:cNvPr>
          <p:cNvSpPr txBox="1"/>
          <p:nvPr/>
        </p:nvSpPr>
        <p:spPr>
          <a:xfrm>
            <a:off x="977112" y="4193232"/>
            <a:ext cx="1364567" cy="369332"/>
          </a:xfrm>
          <a:prstGeom prst="rect">
            <a:avLst/>
          </a:prstGeom>
          <a:noFill/>
        </p:spPr>
        <p:txBody>
          <a:bodyPr wrap="square" rtlCol="0">
            <a:spAutoFit/>
          </a:bodyPr>
          <a:lstStyle/>
          <a:p>
            <a:pPr algn="ctr"/>
            <a:r>
              <a:rPr lang="en-GB" b="1" u="sng" dirty="0">
                <a:latin typeface="Letters for Learners" pitchFamily="2" charset="0"/>
              </a:rPr>
              <a:t>Stalin</a:t>
            </a:r>
          </a:p>
        </p:txBody>
      </p:sp>
      <p:pic>
        <p:nvPicPr>
          <p:cNvPr id="12" name="Picture 11">
            <a:extLst>
              <a:ext uri="{FF2B5EF4-FFF2-40B4-BE49-F238E27FC236}">
                <a16:creationId xmlns:a16="http://schemas.microsoft.com/office/drawing/2014/main" id="{5D517B68-A5A8-4A30-A26C-0D5F3055B1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6232" y="4598506"/>
            <a:ext cx="1622941" cy="1622941"/>
          </a:xfrm>
          <a:prstGeom prst="rect">
            <a:avLst/>
          </a:prstGeom>
        </p:spPr>
      </p:pic>
      <p:sp>
        <p:nvSpPr>
          <p:cNvPr id="13" name="TextBox 12">
            <a:extLst>
              <a:ext uri="{FF2B5EF4-FFF2-40B4-BE49-F238E27FC236}">
                <a16:creationId xmlns:a16="http://schemas.microsoft.com/office/drawing/2014/main" id="{BBB0F5DD-083E-4B78-B987-D125AF80B1FC}"/>
              </a:ext>
            </a:extLst>
          </p:cNvPr>
          <p:cNvSpPr txBox="1"/>
          <p:nvPr/>
        </p:nvSpPr>
        <p:spPr>
          <a:xfrm>
            <a:off x="4875468" y="4223971"/>
            <a:ext cx="1364567" cy="369332"/>
          </a:xfrm>
          <a:prstGeom prst="rect">
            <a:avLst/>
          </a:prstGeom>
          <a:noFill/>
        </p:spPr>
        <p:txBody>
          <a:bodyPr wrap="square" rtlCol="0">
            <a:spAutoFit/>
          </a:bodyPr>
          <a:lstStyle/>
          <a:p>
            <a:pPr algn="ctr"/>
            <a:r>
              <a:rPr lang="en-GB" b="1" u="sng" dirty="0">
                <a:latin typeface="Letters for Learners" pitchFamily="2" charset="0"/>
              </a:rPr>
              <a:t>Roosevelt</a:t>
            </a:r>
          </a:p>
        </p:txBody>
      </p:sp>
      <p:pic>
        <p:nvPicPr>
          <p:cNvPr id="15" name="Picture 14">
            <a:extLst>
              <a:ext uri="{FF2B5EF4-FFF2-40B4-BE49-F238E27FC236}">
                <a16:creationId xmlns:a16="http://schemas.microsoft.com/office/drawing/2014/main" id="{EC8746BD-7C0C-4565-9CE3-027D65FE92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07768" y="4598505"/>
            <a:ext cx="1622942" cy="1622942"/>
          </a:xfrm>
          <a:prstGeom prst="rect">
            <a:avLst/>
          </a:prstGeom>
        </p:spPr>
      </p:pic>
      <p:sp>
        <p:nvSpPr>
          <p:cNvPr id="16" name="TextBox 15">
            <a:extLst>
              <a:ext uri="{FF2B5EF4-FFF2-40B4-BE49-F238E27FC236}">
                <a16:creationId xmlns:a16="http://schemas.microsoft.com/office/drawing/2014/main" id="{97EB62F9-AF30-443B-A9C0-DF46DE317012}"/>
              </a:ext>
            </a:extLst>
          </p:cNvPr>
          <p:cNvSpPr txBox="1"/>
          <p:nvPr/>
        </p:nvSpPr>
        <p:spPr>
          <a:xfrm>
            <a:off x="6636955" y="4221586"/>
            <a:ext cx="1364567" cy="369332"/>
          </a:xfrm>
          <a:prstGeom prst="rect">
            <a:avLst/>
          </a:prstGeom>
          <a:noFill/>
        </p:spPr>
        <p:txBody>
          <a:bodyPr wrap="square" rtlCol="0">
            <a:spAutoFit/>
          </a:bodyPr>
          <a:lstStyle/>
          <a:p>
            <a:pPr algn="ctr"/>
            <a:r>
              <a:rPr lang="en-GB" b="1" u="sng" dirty="0">
                <a:latin typeface="Letters for Learners" pitchFamily="2" charset="0"/>
              </a:rPr>
              <a:t>Churchill</a:t>
            </a:r>
          </a:p>
        </p:txBody>
      </p:sp>
      <p:pic>
        <p:nvPicPr>
          <p:cNvPr id="18" name="Picture 17">
            <a:extLst>
              <a:ext uri="{FF2B5EF4-FFF2-40B4-BE49-F238E27FC236}">
                <a16:creationId xmlns:a16="http://schemas.microsoft.com/office/drawing/2014/main" id="{E293E2AE-3331-4532-9853-A76754764E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29305" y="4562564"/>
            <a:ext cx="1622941" cy="1622941"/>
          </a:xfrm>
          <a:prstGeom prst="rect">
            <a:avLst/>
          </a:prstGeom>
        </p:spPr>
      </p:pic>
      <p:sp>
        <p:nvSpPr>
          <p:cNvPr id="19" name="TextBox 18">
            <a:extLst>
              <a:ext uri="{FF2B5EF4-FFF2-40B4-BE49-F238E27FC236}">
                <a16:creationId xmlns:a16="http://schemas.microsoft.com/office/drawing/2014/main" id="{10E1C4F4-A399-4012-8124-085293318E35}"/>
              </a:ext>
            </a:extLst>
          </p:cNvPr>
          <p:cNvSpPr txBox="1"/>
          <p:nvPr/>
        </p:nvSpPr>
        <p:spPr>
          <a:xfrm>
            <a:off x="8412711" y="4221586"/>
            <a:ext cx="1364567" cy="369332"/>
          </a:xfrm>
          <a:prstGeom prst="rect">
            <a:avLst/>
          </a:prstGeom>
          <a:noFill/>
        </p:spPr>
        <p:txBody>
          <a:bodyPr wrap="square" rtlCol="0">
            <a:spAutoFit/>
          </a:bodyPr>
          <a:lstStyle/>
          <a:p>
            <a:pPr algn="ctr"/>
            <a:r>
              <a:rPr lang="en-GB" b="1" u="sng" dirty="0">
                <a:latin typeface="Letters for Learners" pitchFamily="2" charset="0"/>
              </a:rPr>
              <a:t>Mussolini</a:t>
            </a:r>
          </a:p>
        </p:txBody>
      </p:sp>
      <p:pic>
        <p:nvPicPr>
          <p:cNvPr id="21" name="Picture 20">
            <a:extLst>
              <a:ext uri="{FF2B5EF4-FFF2-40B4-BE49-F238E27FC236}">
                <a16:creationId xmlns:a16="http://schemas.microsoft.com/office/drawing/2014/main" id="{1BC82713-3F89-4885-BE06-1586BF2C41B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35708" y="4611674"/>
            <a:ext cx="1524719" cy="1524719"/>
          </a:xfrm>
          <a:prstGeom prst="rect">
            <a:avLst/>
          </a:prstGeom>
        </p:spPr>
      </p:pic>
      <p:sp>
        <p:nvSpPr>
          <p:cNvPr id="22" name="TextBox 21">
            <a:extLst>
              <a:ext uri="{FF2B5EF4-FFF2-40B4-BE49-F238E27FC236}">
                <a16:creationId xmlns:a16="http://schemas.microsoft.com/office/drawing/2014/main" id="{0F426584-2BC9-4DC8-842B-04C038D74C57}"/>
              </a:ext>
            </a:extLst>
          </p:cNvPr>
          <p:cNvSpPr txBox="1"/>
          <p:nvPr/>
        </p:nvSpPr>
        <p:spPr>
          <a:xfrm>
            <a:off x="9960684" y="4210145"/>
            <a:ext cx="1364567" cy="369332"/>
          </a:xfrm>
          <a:prstGeom prst="rect">
            <a:avLst/>
          </a:prstGeom>
          <a:noFill/>
        </p:spPr>
        <p:txBody>
          <a:bodyPr wrap="square" rtlCol="0">
            <a:spAutoFit/>
          </a:bodyPr>
          <a:lstStyle/>
          <a:p>
            <a:pPr algn="ctr"/>
            <a:r>
              <a:rPr lang="en-GB" b="1" u="sng" dirty="0">
                <a:latin typeface="Letters for Learners" pitchFamily="2" charset="0"/>
              </a:rPr>
              <a:t>Hitler</a:t>
            </a:r>
          </a:p>
        </p:txBody>
      </p:sp>
    </p:spTree>
    <p:extLst>
      <p:ext uri="{BB962C8B-B14F-4D97-AF65-F5344CB8AC3E}">
        <p14:creationId xmlns:p14="http://schemas.microsoft.com/office/powerpoint/2010/main" val="13094075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EA343B2-2ECF-4693-84CC-8CC5C406E3E0}">
  <ds:schemaRefs>
    <ds:schemaRef ds:uri="http://schemas.microsoft.com/office/2006/metadata/properties"/>
    <ds:schemaRef ds:uri="933c73ff-1f47-478d-836a-52d41c4c8390"/>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b7193443-4924-4c98-83f1-322a08f13154"/>
    <ds:schemaRef ds:uri="http://www.w3.org/XML/1998/namespace"/>
    <ds:schemaRef ds:uri="http://purl.org/dc/elements/1.1/"/>
  </ds:schemaRefs>
</ds:datastoreItem>
</file>

<file path=customXml/itemProps2.xml><?xml version="1.0" encoding="utf-8"?>
<ds:datastoreItem xmlns:ds="http://schemas.openxmlformats.org/officeDocument/2006/customXml" ds:itemID="{82F6E32C-46E7-4C49-91FE-D89E409B09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518D1F8-ECAC-4C39-AC43-959B8183D08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4477</TotalTime>
  <Words>2004</Words>
  <Application>Microsoft Office PowerPoint</Application>
  <PresentationFormat>Widescreen</PresentationFormat>
  <Paragraphs>189</Paragraphs>
  <Slides>24</Slides>
  <Notes>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24</vt:i4>
      </vt:variant>
    </vt:vector>
  </HeadingPairs>
  <TitlesOfParts>
    <vt:vector size="37" baseType="lpstr">
      <vt:lpstr>Arial</vt:lpstr>
      <vt:lpstr>Calibri</vt:lpstr>
      <vt:lpstr>Calibri Light</vt:lpstr>
      <vt:lpstr>cambridge</vt:lpstr>
      <vt:lpstr>Letters for Learners</vt:lpstr>
      <vt:lpstr>Maiandra GD</vt:lpstr>
      <vt:lpstr>Sketch 3D</vt:lpstr>
      <vt:lpstr>Symbol</vt:lpstr>
      <vt:lpstr>Times New Roman</vt:lpstr>
      <vt:lpstr>Twinkl</vt:lpstr>
      <vt:lpstr>Twinkl SemiBold</vt:lpstr>
      <vt:lpstr>Wingdings</vt:lpstr>
      <vt:lpstr>Office Theme</vt:lpstr>
      <vt:lpstr>Lesson 2  L.O: To investigate and interpret the past.   C: Recognise axis and allied powers and identify key leaders in WWII.</vt:lpstr>
      <vt:lpstr> </vt:lpstr>
      <vt:lpstr>Allied and Axis Powers</vt:lpstr>
      <vt:lpstr>Allied and Axis Powers</vt:lpstr>
      <vt:lpstr>Europe on the Eve  of World War II, 1939  </vt:lpstr>
      <vt:lpstr>The Allies and the Axis Powers</vt:lpstr>
      <vt:lpstr>The Allies</vt:lpstr>
      <vt:lpstr>The Allies</vt:lpstr>
      <vt:lpstr>The Allies</vt:lpstr>
      <vt:lpstr>The Allies</vt:lpstr>
      <vt:lpstr>The Axis</vt:lpstr>
      <vt:lpstr>The Axis</vt:lpstr>
      <vt:lpstr>The Axis</vt:lpstr>
      <vt:lpstr>Adolf Hitler</vt:lpstr>
      <vt:lpstr>Adolf Hitler</vt:lpstr>
      <vt:lpstr>Neville Chamberlain</vt:lpstr>
      <vt:lpstr>Neville Chamberlain</vt:lpstr>
      <vt:lpstr>Benito Mussolini</vt:lpstr>
      <vt:lpstr>Benito Mussolini</vt:lpstr>
      <vt:lpstr>Winston Churchill</vt:lpstr>
      <vt:lpstr>Franklin Delano Roosevelt</vt:lpstr>
      <vt:lpstr>Joseph Stalin</vt:lpstr>
      <vt:lpstr>Joseph Stalin</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Explorers: Book Talk  Wednesday 10th June</dc:title>
  <dc:creator>Lauren McKellar-Savage</dc:creator>
  <cp:lastModifiedBy>richard levens</cp:lastModifiedBy>
  <cp:revision>249</cp:revision>
  <dcterms:created xsi:type="dcterms:W3CDTF">2020-05-28T09:35:58Z</dcterms:created>
  <dcterms:modified xsi:type="dcterms:W3CDTF">2021-11-19T21:09:23Z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