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 id="260" r:id="rId6"/>
    <p:sldId id="261" r:id="rId7"/>
    <p:sldId id="262" r:id="rId8"/>
    <p:sldId id="263" r:id="rId9"/>
    <p:sldId id="292" r:id="rId10"/>
    <p:sldId id="293" r:id="rId11"/>
    <p:sldId id="264" r:id="rId12"/>
    <p:sldId id="265" r:id="rId13"/>
    <p:sldId id="266" r:id="rId14"/>
    <p:sldId id="267" r:id="rId15"/>
    <p:sldId id="268" r:id="rId16"/>
    <p:sldId id="269" r:id="rId17"/>
    <p:sldId id="270" r:id="rId18"/>
    <p:sldId id="294" r:id="rId19"/>
    <p:sldId id="271" r:id="rId20"/>
    <p:sldId id="295" r:id="rId21"/>
    <p:sldId id="296" r:id="rId22"/>
    <p:sldId id="273" r:id="rId23"/>
    <p:sldId id="274" r:id="rId24"/>
    <p:sldId id="305" r:id="rId25"/>
    <p:sldId id="306" r:id="rId26"/>
    <p:sldId id="275" r:id="rId27"/>
    <p:sldId id="276" r:id="rId28"/>
    <p:sldId id="277" r:id="rId29"/>
    <p:sldId id="297" r:id="rId30"/>
    <p:sldId id="298" r:id="rId31"/>
    <p:sldId id="302" r:id="rId32"/>
    <p:sldId id="303" r:id="rId33"/>
    <p:sldId id="304" r:id="rId34"/>
    <p:sldId id="278" r:id="rId35"/>
    <p:sldId id="299" r:id="rId36"/>
    <p:sldId id="300" r:id="rId37"/>
    <p:sldId id="301" r:id="rId38"/>
    <p:sldId id="279" r:id="rId39"/>
    <p:sldId id="282" r:id="rId40"/>
    <p:sldId id="283" r:id="rId41"/>
    <p:sldId id="284" r:id="rId42"/>
    <p:sldId id="285" r:id="rId43"/>
    <p:sldId id="307" r:id="rId44"/>
    <p:sldId id="308" r:id="rId45"/>
    <p:sldId id="286" r:id="rId46"/>
    <p:sldId id="289" r:id="rId47"/>
    <p:sldId id="290" r:id="rId48"/>
    <p:sldId id="291" r:id="rId4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4" d="100"/>
          <a:sy n="64" d="100"/>
        </p:scale>
        <p:origin x="74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C59343B-3164-4DAF-AC0B-F6A24B042647}" type="datetimeFigureOut">
              <a:rPr lang="en-GB" smtClean="0"/>
              <a:t>26/11/2021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B41327-0C21-4B8F-9BEF-D78A1A2439FF}" type="slidenum">
              <a:rPr lang="en-GB" smtClean="0"/>
              <a:t>‹#›</a:t>
            </a:fld>
            <a:endParaRPr lang="en-GB"/>
          </a:p>
        </p:txBody>
      </p:sp>
    </p:spTree>
    <p:extLst>
      <p:ext uri="{BB962C8B-B14F-4D97-AF65-F5344CB8AC3E}">
        <p14:creationId xmlns:p14="http://schemas.microsoft.com/office/powerpoint/2010/main" val="784591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59343B-3164-4DAF-AC0B-F6A24B042647}" type="datetimeFigureOut">
              <a:rPr lang="en-GB" smtClean="0"/>
              <a:t>26/11/2021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B41327-0C21-4B8F-9BEF-D78A1A2439FF}" type="slidenum">
              <a:rPr lang="en-GB" smtClean="0"/>
              <a:t>‹#›</a:t>
            </a:fld>
            <a:endParaRPr lang="en-GB"/>
          </a:p>
        </p:txBody>
      </p:sp>
    </p:spTree>
    <p:extLst>
      <p:ext uri="{BB962C8B-B14F-4D97-AF65-F5344CB8AC3E}">
        <p14:creationId xmlns:p14="http://schemas.microsoft.com/office/powerpoint/2010/main" val="22237048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59343B-3164-4DAF-AC0B-F6A24B042647}" type="datetimeFigureOut">
              <a:rPr lang="en-GB" smtClean="0"/>
              <a:t>26/11/2021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B41327-0C21-4B8F-9BEF-D78A1A2439FF}" type="slidenum">
              <a:rPr lang="en-GB" smtClean="0"/>
              <a:t>‹#›</a:t>
            </a:fld>
            <a:endParaRPr lang="en-GB"/>
          </a:p>
        </p:txBody>
      </p:sp>
    </p:spTree>
    <p:extLst>
      <p:ext uri="{BB962C8B-B14F-4D97-AF65-F5344CB8AC3E}">
        <p14:creationId xmlns:p14="http://schemas.microsoft.com/office/powerpoint/2010/main" val="17925192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C59343B-3164-4DAF-AC0B-F6A24B042647}" type="datetimeFigureOut">
              <a:rPr lang="en-GB" smtClean="0"/>
              <a:t>26/11/2021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B41327-0C21-4B8F-9BEF-D78A1A2439FF}" type="slidenum">
              <a:rPr lang="en-GB" smtClean="0"/>
              <a:t>‹#›</a:t>
            </a:fld>
            <a:endParaRPr lang="en-GB"/>
          </a:p>
        </p:txBody>
      </p:sp>
    </p:spTree>
    <p:extLst>
      <p:ext uri="{BB962C8B-B14F-4D97-AF65-F5344CB8AC3E}">
        <p14:creationId xmlns:p14="http://schemas.microsoft.com/office/powerpoint/2010/main" val="2782833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C59343B-3164-4DAF-AC0B-F6A24B042647}" type="datetimeFigureOut">
              <a:rPr lang="en-GB" smtClean="0"/>
              <a:t>26/11/2021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6B41327-0C21-4B8F-9BEF-D78A1A2439FF}" type="slidenum">
              <a:rPr lang="en-GB" smtClean="0"/>
              <a:t>‹#›</a:t>
            </a:fld>
            <a:endParaRPr lang="en-GB"/>
          </a:p>
        </p:txBody>
      </p:sp>
    </p:spTree>
    <p:extLst>
      <p:ext uri="{BB962C8B-B14F-4D97-AF65-F5344CB8AC3E}">
        <p14:creationId xmlns:p14="http://schemas.microsoft.com/office/powerpoint/2010/main" val="860703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C59343B-3164-4DAF-AC0B-F6A24B042647}" type="datetimeFigureOut">
              <a:rPr lang="en-GB" smtClean="0"/>
              <a:t>26/11/2021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6B41327-0C21-4B8F-9BEF-D78A1A2439FF}" type="slidenum">
              <a:rPr lang="en-GB" smtClean="0"/>
              <a:t>‹#›</a:t>
            </a:fld>
            <a:endParaRPr lang="en-GB"/>
          </a:p>
        </p:txBody>
      </p:sp>
    </p:spTree>
    <p:extLst>
      <p:ext uri="{BB962C8B-B14F-4D97-AF65-F5344CB8AC3E}">
        <p14:creationId xmlns:p14="http://schemas.microsoft.com/office/powerpoint/2010/main" val="31415708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59343B-3164-4DAF-AC0B-F6A24B042647}" type="datetimeFigureOut">
              <a:rPr lang="en-GB" smtClean="0"/>
              <a:t>26/11/2021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6B41327-0C21-4B8F-9BEF-D78A1A2439FF}" type="slidenum">
              <a:rPr lang="en-GB" smtClean="0"/>
              <a:t>‹#›</a:t>
            </a:fld>
            <a:endParaRPr lang="en-GB"/>
          </a:p>
        </p:txBody>
      </p:sp>
    </p:spTree>
    <p:extLst>
      <p:ext uri="{BB962C8B-B14F-4D97-AF65-F5344CB8AC3E}">
        <p14:creationId xmlns:p14="http://schemas.microsoft.com/office/powerpoint/2010/main" val="27443304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59343B-3164-4DAF-AC0B-F6A24B042647}" type="datetimeFigureOut">
              <a:rPr lang="en-GB" smtClean="0"/>
              <a:t>26/11/2021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B41327-0C21-4B8F-9BEF-D78A1A2439FF}" type="slidenum">
              <a:rPr lang="en-GB" smtClean="0"/>
              <a:t>‹#›</a:t>
            </a:fld>
            <a:endParaRPr lang="en-GB"/>
          </a:p>
        </p:txBody>
      </p:sp>
    </p:spTree>
    <p:extLst>
      <p:ext uri="{BB962C8B-B14F-4D97-AF65-F5344CB8AC3E}">
        <p14:creationId xmlns:p14="http://schemas.microsoft.com/office/powerpoint/2010/main" val="3977883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B41327-0C21-4B8F-9BEF-D78A1A2439FF}" type="slidenum">
              <a:rPr lang="en-GB" smtClean="0"/>
              <a:t>‹#›</a:t>
            </a:fld>
            <a:endParaRPr lang="en-GB"/>
          </a:p>
        </p:txBody>
      </p:sp>
      <p:sp>
        <p:nvSpPr>
          <p:cNvPr id="5" name="Date Placeholder 4"/>
          <p:cNvSpPr>
            <a:spLocks noGrp="1"/>
          </p:cNvSpPr>
          <p:nvPr>
            <p:ph type="dt" sz="half" idx="10"/>
          </p:nvPr>
        </p:nvSpPr>
        <p:spPr/>
        <p:txBody>
          <a:bodyPr/>
          <a:lstStyle/>
          <a:p>
            <a:fld id="{9C59343B-3164-4DAF-AC0B-F6A24B042647}" type="datetimeFigureOut">
              <a:rPr lang="en-GB" smtClean="0"/>
              <a:t>26/11/2021</a:t>
            </a:fld>
            <a:endParaRPr lang="en-GB"/>
          </a:p>
        </p:txBody>
      </p:sp>
    </p:spTree>
    <p:extLst>
      <p:ext uri="{BB962C8B-B14F-4D97-AF65-F5344CB8AC3E}">
        <p14:creationId xmlns:p14="http://schemas.microsoft.com/office/powerpoint/2010/main" val="30713732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59343B-3164-4DAF-AC0B-F6A24B042647}" type="datetimeFigureOut">
              <a:rPr lang="en-GB" smtClean="0"/>
              <a:t>26/11/2021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B41327-0C21-4B8F-9BEF-D78A1A2439FF}" type="slidenum">
              <a:rPr lang="en-GB" smtClean="0"/>
              <a:t>‹#›</a:t>
            </a:fld>
            <a:endParaRPr lang="en-GB"/>
          </a:p>
        </p:txBody>
      </p:sp>
    </p:spTree>
    <p:extLst>
      <p:ext uri="{BB962C8B-B14F-4D97-AF65-F5344CB8AC3E}">
        <p14:creationId xmlns:p14="http://schemas.microsoft.com/office/powerpoint/2010/main" val="13124787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59343B-3164-4DAF-AC0B-F6A24B042647}" type="datetimeFigureOut">
              <a:rPr lang="en-GB" smtClean="0"/>
              <a:t>26/11/2021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B41327-0C21-4B8F-9BEF-D78A1A2439F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8472989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59343B-3164-4DAF-AC0B-F6A24B042647}" type="datetimeFigureOut">
              <a:rPr lang="en-GB" smtClean="0"/>
              <a:t>26/11/2021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B41327-0C21-4B8F-9BEF-D78A1A2439FF}" type="slidenum">
              <a:rPr lang="en-GB" smtClean="0"/>
              <a:t>‹#›</a:t>
            </a:fld>
            <a:endParaRPr lang="en-GB"/>
          </a:p>
        </p:txBody>
      </p:sp>
    </p:spTree>
    <p:extLst>
      <p:ext uri="{BB962C8B-B14F-4D97-AF65-F5344CB8AC3E}">
        <p14:creationId xmlns:p14="http://schemas.microsoft.com/office/powerpoint/2010/main" val="15812320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59343B-3164-4DAF-AC0B-F6A24B042647}" type="datetimeFigureOut">
              <a:rPr lang="en-GB" smtClean="0"/>
              <a:t>26/11/2021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B41327-0C21-4B8F-9BEF-D78A1A2439F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6650740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59343B-3164-4DAF-AC0B-F6A24B042647}" type="datetimeFigureOut">
              <a:rPr lang="en-GB" smtClean="0"/>
              <a:t>26/11/2021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B41327-0C21-4B8F-9BEF-D78A1A2439FF}" type="slidenum">
              <a:rPr lang="en-GB" smtClean="0"/>
              <a:t>‹#›</a:t>
            </a:fld>
            <a:endParaRPr lang="en-GB"/>
          </a:p>
        </p:txBody>
      </p:sp>
    </p:spTree>
    <p:extLst>
      <p:ext uri="{BB962C8B-B14F-4D97-AF65-F5344CB8AC3E}">
        <p14:creationId xmlns:p14="http://schemas.microsoft.com/office/powerpoint/2010/main" val="8322518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59343B-3164-4DAF-AC0B-F6A24B042647}" type="datetimeFigureOut">
              <a:rPr lang="en-GB" smtClean="0"/>
              <a:t>26/11/2021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B41327-0C21-4B8F-9BEF-D78A1A2439FF}" type="slidenum">
              <a:rPr lang="en-GB" smtClean="0"/>
              <a:t>‹#›</a:t>
            </a:fld>
            <a:endParaRPr lang="en-GB"/>
          </a:p>
        </p:txBody>
      </p:sp>
    </p:spTree>
    <p:extLst>
      <p:ext uri="{BB962C8B-B14F-4D97-AF65-F5344CB8AC3E}">
        <p14:creationId xmlns:p14="http://schemas.microsoft.com/office/powerpoint/2010/main" val="39440562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59343B-3164-4DAF-AC0B-F6A24B042647}" type="datetimeFigureOut">
              <a:rPr lang="en-GB" smtClean="0"/>
              <a:t>26/11/2021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B41327-0C21-4B8F-9BEF-D78A1A2439FF}" type="slidenum">
              <a:rPr lang="en-GB" smtClean="0"/>
              <a:t>‹#›</a:t>
            </a:fld>
            <a:endParaRPr lang="en-GB"/>
          </a:p>
        </p:txBody>
      </p:sp>
    </p:spTree>
    <p:extLst>
      <p:ext uri="{BB962C8B-B14F-4D97-AF65-F5344CB8AC3E}">
        <p14:creationId xmlns:p14="http://schemas.microsoft.com/office/powerpoint/2010/main" val="5082825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C59343B-3164-4DAF-AC0B-F6A24B042647}" type="datetimeFigureOut">
              <a:rPr lang="en-GB" smtClean="0"/>
              <a:t>26/11/2021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6B41327-0C21-4B8F-9BEF-D78A1A2439FF}" type="slidenum">
              <a:rPr lang="en-GB" smtClean="0"/>
              <a:t>‹#›</a:t>
            </a:fld>
            <a:endParaRPr lang="en-GB"/>
          </a:p>
        </p:txBody>
      </p:sp>
    </p:spTree>
    <p:extLst>
      <p:ext uri="{BB962C8B-B14F-4D97-AF65-F5344CB8AC3E}">
        <p14:creationId xmlns:p14="http://schemas.microsoft.com/office/powerpoint/2010/main" val="65821001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5005D-1804-4C50-A45D-E615571C0AEB}"/>
              </a:ext>
            </a:extLst>
          </p:cNvPr>
          <p:cNvSpPr>
            <a:spLocks noGrp="1"/>
          </p:cNvSpPr>
          <p:nvPr>
            <p:ph type="ctrTitle"/>
          </p:nvPr>
        </p:nvSpPr>
        <p:spPr>
          <a:xfrm>
            <a:off x="248478" y="2404534"/>
            <a:ext cx="9442174" cy="1646302"/>
          </a:xfrm>
        </p:spPr>
        <p:txBody>
          <a:bodyPr/>
          <a:lstStyle/>
          <a:p>
            <a:r>
              <a:rPr lang="en-GB" dirty="0">
                <a:latin typeface="Comic Sans MS" panose="030F0702030302020204" pitchFamily="66" charset="0"/>
              </a:rPr>
              <a:t>Monday 29</a:t>
            </a:r>
            <a:r>
              <a:rPr lang="en-GB" baseline="30000" dirty="0">
                <a:latin typeface="Comic Sans MS" panose="030F0702030302020204" pitchFamily="66" charset="0"/>
              </a:rPr>
              <a:t>th</a:t>
            </a:r>
            <a:r>
              <a:rPr lang="en-GB" dirty="0">
                <a:latin typeface="Comic Sans MS" panose="030F0702030302020204" pitchFamily="66" charset="0"/>
              </a:rPr>
              <a:t> November 2021</a:t>
            </a:r>
          </a:p>
        </p:txBody>
      </p:sp>
      <p:sp>
        <p:nvSpPr>
          <p:cNvPr id="3" name="Subtitle 2">
            <a:extLst>
              <a:ext uri="{FF2B5EF4-FFF2-40B4-BE49-F238E27FC236}">
                <a16:creationId xmlns:a16="http://schemas.microsoft.com/office/drawing/2014/main" id="{451FC3CD-DDCA-49B6-A9E3-1E2AB182A293}"/>
              </a:ext>
            </a:extLst>
          </p:cNvPr>
          <p:cNvSpPr>
            <a:spLocks noGrp="1"/>
          </p:cNvSpPr>
          <p:nvPr>
            <p:ph type="subTitle" idx="1"/>
          </p:nvPr>
        </p:nvSpPr>
        <p:spPr>
          <a:xfrm>
            <a:off x="248478" y="4050833"/>
            <a:ext cx="9025525" cy="1813254"/>
          </a:xfrm>
        </p:spPr>
        <p:txBody>
          <a:bodyPr>
            <a:norm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use paragraphs</a:t>
            </a:r>
          </a:p>
          <a:p>
            <a:pPr algn="l"/>
            <a:r>
              <a:rPr lang="en-GB" sz="2100" dirty="0">
                <a:latin typeface="Comic Sans MS" panose="030F0702030302020204" pitchFamily="66" charset="0"/>
              </a:rPr>
              <a:t>	To punctuate accurately</a:t>
            </a:r>
          </a:p>
          <a:p>
            <a:pPr algn="l"/>
            <a:r>
              <a:rPr lang="en-GB" sz="2100" dirty="0">
                <a:latin typeface="Comic Sans MS" panose="030F0702030302020204" pitchFamily="66" charset="0"/>
              </a:rPr>
              <a:t>C: Persuasive Writing</a:t>
            </a:r>
          </a:p>
        </p:txBody>
      </p:sp>
    </p:spTree>
    <p:extLst>
      <p:ext uri="{BB962C8B-B14F-4D97-AF65-F5344CB8AC3E}">
        <p14:creationId xmlns:p14="http://schemas.microsoft.com/office/powerpoint/2010/main" val="22097291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C414-3B09-4662-9C2F-3B373A7C9033}"/>
              </a:ext>
            </a:extLst>
          </p:cNvPr>
          <p:cNvSpPr>
            <a:spLocks noGrp="1"/>
          </p:cNvSpPr>
          <p:nvPr>
            <p:ph type="title"/>
          </p:nvPr>
        </p:nvSpPr>
        <p:spPr/>
        <p:txBody>
          <a:bodyPr>
            <a:normAutofit/>
          </a:bodyPr>
          <a:lstStyle/>
          <a:p>
            <a:r>
              <a:rPr lang="en-GB" sz="5400" dirty="0">
                <a:latin typeface="Comic Sans MS" panose="030F0702030302020204" pitchFamily="66" charset="0"/>
              </a:rPr>
              <a:t>Prepositions </a:t>
            </a:r>
          </a:p>
        </p:txBody>
      </p:sp>
      <p:sp>
        <p:nvSpPr>
          <p:cNvPr id="3" name="Content Placeholder 2">
            <a:extLst>
              <a:ext uri="{FF2B5EF4-FFF2-40B4-BE49-F238E27FC236}">
                <a16:creationId xmlns:a16="http://schemas.microsoft.com/office/drawing/2014/main" id="{3E7E6233-C5DD-4C22-B8D9-E1BF0B8F5CA9}"/>
              </a:ext>
            </a:extLst>
          </p:cNvPr>
          <p:cNvSpPr>
            <a:spLocks noGrp="1"/>
          </p:cNvSpPr>
          <p:nvPr>
            <p:ph idx="1"/>
          </p:nvPr>
        </p:nvSpPr>
        <p:spPr/>
        <p:txBody>
          <a:bodyPr>
            <a:normAutofit/>
          </a:bodyPr>
          <a:lstStyle/>
          <a:p>
            <a:r>
              <a:rPr lang="en-GB" sz="2100" dirty="0">
                <a:latin typeface="Comic Sans MS" panose="030F0702030302020204" pitchFamily="66" charset="0"/>
              </a:rPr>
              <a:t>Can you remember what a preposition is?</a:t>
            </a:r>
          </a:p>
        </p:txBody>
      </p:sp>
      <p:pic>
        <p:nvPicPr>
          <p:cNvPr id="1026" name="Picture 2" descr="Preposition Display Banner">
            <a:extLst>
              <a:ext uri="{FF2B5EF4-FFF2-40B4-BE49-F238E27FC236}">
                <a16:creationId xmlns:a16="http://schemas.microsoft.com/office/drawing/2014/main" id="{ADE8B7A2-D76D-40CE-9A84-441CDD64F69D}"/>
              </a:ext>
            </a:extLst>
          </p:cNvPr>
          <p:cNvPicPr>
            <a:picLocks noChangeAspect="1" noChangeArrowheads="1"/>
          </p:cNvPicPr>
          <p:nvPr/>
        </p:nvPicPr>
        <p:blipFill rotWithShape="1">
          <a:blip r:embed="rId2">
            <a:clrChange>
              <a:clrFrom>
                <a:srgbClr val="FFEC90"/>
              </a:clrFrom>
              <a:clrTo>
                <a:srgbClr val="FFEC90">
                  <a:alpha val="0"/>
                </a:srgbClr>
              </a:clrTo>
            </a:clrChange>
            <a:extLst>
              <a:ext uri="{28A0092B-C50C-407E-A947-70E740481C1C}">
                <a14:useLocalDpi xmlns:a14="http://schemas.microsoft.com/office/drawing/2010/main" val="0"/>
              </a:ext>
            </a:extLst>
          </a:blip>
          <a:srcRect b="50000"/>
          <a:stretch/>
        </p:blipFill>
        <p:spPr bwMode="auto">
          <a:xfrm>
            <a:off x="583814" y="2912787"/>
            <a:ext cx="8783707" cy="21959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rain thinking clipart clipartfox 2 - ClipartBarn">
            <a:extLst>
              <a:ext uri="{FF2B5EF4-FFF2-40B4-BE49-F238E27FC236}">
                <a16:creationId xmlns:a16="http://schemas.microsoft.com/office/drawing/2014/main" id="{5832C0E9-4C58-49CD-8D93-8335D10DBA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45325" y="444087"/>
            <a:ext cx="2180222" cy="2092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93760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0C3117-EC7A-456F-959A-A9498109F13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0E86B3D-FD86-4A9F-8D1C-332BAB7DD901}"/>
              </a:ext>
            </a:extLst>
          </p:cNvPr>
          <p:cNvSpPr>
            <a:spLocks noGrp="1"/>
          </p:cNvSpPr>
          <p:nvPr>
            <p:ph idx="1"/>
          </p:nvPr>
        </p:nvSpPr>
        <p:spPr/>
        <p:txBody>
          <a:bodyPr>
            <a:normAutofit/>
          </a:bodyPr>
          <a:lstStyle/>
          <a:p>
            <a:r>
              <a:rPr lang="en-GB" sz="2100" dirty="0">
                <a:latin typeface="Comic Sans MS" panose="030F0702030302020204" pitchFamily="66" charset="0"/>
              </a:rPr>
              <a:t>A preposition is a word that tells you </a:t>
            </a:r>
            <a:r>
              <a:rPr lang="en-GB" sz="2100" b="1" dirty="0">
                <a:latin typeface="Comic Sans MS" panose="030F0702030302020204" pitchFamily="66" charset="0"/>
              </a:rPr>
              <a:t>where</a:t>
            </a:r>
            <a:r>
              <a:rPr lang="en-GB" sz="2100" dirty="0">
                <a:latin typeface="Comic Sans MS" panose="030F0702030302020204" pitchFamily="66" charset="0"/>
              </a:rPr>
              <a:t> or </a:t>
            </a:r>
            <a:r>
              <a:rPr lang="en-GB" sz="2100" b="1" dirty="0">
                <a:latin typeface="Comic Sans MS" panose="030F0702030302020204" pitchFamily="66" charset="0"/>
              </a:rPr>
              <a:t>when</a:t>
            </a:r>
            <a:r>
              <a:rPr lang="en-GB" sz="2100" dirty="0">
                <a:latin typeface="Comic Sans MS" panose="030F0702030302020204" pitchFamily="66" charset="0"/>
              </a:rPr>
              <a:t> something is in relation to something else.</a:t>
            </a:r>
          </a:p>
          <a:p>
            <a:r>
              <a:rPr lang="en-GB" sz="2100" dirty="0">
                <a:latin typeface="Comic Sans MS" panose="030F0702030302020204" pitchFamily="66" charset="0"/>
              </a:rPr>
              <a:t>Prepositions can convey </a:t>
            </a:r>
            <a:r>
              <a:rPr lang="en-GB" sz="2100" b="1" dirty="0">
                <a:latin typeface="Comic Sans MS" panose="030F0702030302020204" pitchFamily="66" charset="0"/>
              </a:rPr>
              <a:t>time</a:t>
            </a:r>
            <a:r>
              <a:rPr lang="en-GB" sz="2100" dirty="0">
                <a:latin typeface="Comic Sans MS" panose="030F0702030302020204" pitchFamily="66" charset="0"/>
              </a:rPr>
              <a:t> and </a:t>
            </a:r>
            <a:r>
              <a:rPr lang="en-GB" sz="2100" b="1" dirty="0">
                <a:latin typeface="Comic Sans MS" panose="030F0702030302020204" pitchFamily="66" charset="0"/>
              </a:rPr>
              <a:t>place</a:t>
            </a:r>
            <a:r>
              <a:rPr lang="en-GB" sz="2100" dirty="0">
                <a:latin typeface="Comic Sans MS" panose="030F0702030302020204" pitchFamily="66" charset="0"/>
              </a:rPr>
              <a:t>.</a:t>
            </a:r>
          </a:p>
          <a:p>
            <a:endParaRPr lang="en-GB" sz="2100" dirty="0">
              <a:latin typeface="Comic Sans MS" panose="030F0702030302020204" pitchFamily="66" charset="0"/>
            </a:endParaRPr>
          </a:p>
          <a:p>
            <a:r>
              <a:rPr lang="en-GB" sz="2100" dirty="0">
                <a:latin typeface="Comic Sans MS" panose="030F0702030302020204" pitchFamily="66" charset="0"/>
              </a:rPr>
              <a:t>Can you think of any prepositions?</a:t>
            </a:r>
          </a:p>
        </p:txBody>
      </p:sp>
      <p:pic>
        <p:nvPicPr>
          <p:cNvPr id="4" name="Picture 4" descr="Brain thinking clipart clipartfox 2 - ClipartBarn">
            <a:extLst>
              <a:ext uri="{FF2B5EF4-FFF2-40B4-BE49-F238E27FC236}">
                <a16:creationId xmlns:a16="http://schemas.microsoft.com/office/drawing/2014/main" id="{CA854A61-4C49-413E-A862-5D8CF61490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76360" y="3863148"/>
            <a:ext cx="2180222" cy="2092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99262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A22EE-EEB0-48F3-9AEF-6FA238FD2F7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4E52565-6042-4D01-925E-E56BD68BC92C}"/>
              </a:ext>
            </a:extLst>
          </p:cNvPr>
          <p:cNvSpPr>
            <a:spLocks noGrp="1"/>
          </p:cNvSpPr>
          <p:nvPr>
            <p:ph idx="1"/>
          </p:nvPr>
        </p:nvSpPr>
        <p:spPr>
          <a:xfrm>
            <a:off x="4313235" y="2657546"/>
            <a:ext cx="4870523" cy="3880773"/>
          </a:xfrm>
        </p:spPr>
        <p:txBody>
          <a:bodyPr>
            <a:normAutofit/>
          </a:bodyPr>
          <a:lstStyle/>
          <a:p>
            <a:r>
              <a:rPr lang="en-GB" sz="2100" dirty="0">
                <a:latin typeface="Comic Sans MS" panose="030F0702030302020204" pitchFamily="66" charset="0"/>
              </a:rPr>
              <a:t>Can you use any of these prepositions in a sentence for your letter?</a:t>
            </a:r>
          </a:p>
          <a:p>
            <a:endParaRPr lang="en-GB" sz="2100" dirty="0">
              <a:latin typeface="Comic Sans MS" panose="030F0702030302020204" pitchFamily="66" charset="0"/>
            </a:endParaRPr>
          </a:p>
          <a:p>
            <a:r>
              <a:rPr lang="en-GB" sz="2100" dirty="0">
                <a:latin typeface="Comic Sans MS" panose="030F0702030302020204" pitchFamily="66" charset="0"/>
              </a:rPr>
              <a:t>Write a list of prepositions that you would like to use in your writing. </a:t>
            </a:r>
          </a:p>
        </p:txBody>
      </p:sp>
      <p:pic>
        <p:nvPicPr>
          <p:cNvPr id="5" name="Picture 4">
            <a:extLst>
              <a:ext uri="{FF2B5EF4-FFF2-40B4-BE49-F238E27FC236}">
                <a16:creationId xmlns:a16="http://schemas.microsoft.com/office/drawing/2014/main" id="{66BB0FF4-58A7-4C1C-8FC7-DFF13233FD6C}"/>
              </a:ext>
            </a:extLst>
          </p:cNvPr>
          <p:cNvPicPr>
            <a:picLocks noChangeAspect="1"/>
          </p:cNvPicPr>
          <p:nvPr/>
        </p:nvPicPr>
        <p:blipFill rotWithShape="1">
          <a:blip r:embed="rId2">
            <a:extLst>
              <a:ext uri="{28A0092B-C50C-407E-A947-70E740481C1C}">
                <a14:useLocalDpi xmlns:a14="http://schemas.microsoft.com/office/drawing/2010/main" val="0"/>
              </a:ext>
            </a:extLst>
          </a:blip>
          <a:srcRect l="67754" t="10705" r="8333" b="25058"/>
          <a:stretch/>
        </p:blipFill>
        <p:spPr>
          <a:xfrm>
            <a:off x="9382985" y="765313"/>
            <a:ext cx="2809015" cy="5327374"/>
          </a:xfrm>
          <a:prstGeom prst="rect">
            <a:avLst/>
          </a:prstGeom>
        </p:spPr>
      </p:pic>
      <p:pic>
        <p:nvPicPr>
          <p:cNvPr id="2050" name="Picture 2" descr="Prepositions - Ms. Caroline&amp;#39;s Grade 4 Website">
            <a:extLst>
              <a:ext uri="{FF2B5EF4-FFF2-40B4-BE49-F238E27FC236}">
                <a16:creationId xmlns:a16="http://schemas.microsoft.com/office/drawing/2014/main" id="{A5A32CA0-4275-4744-9E88-B21E348EA73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695" t="18985" r="34128" b="2609"/>
          <a:stretch/>
        </p:blipFill>
        <p:spPr bwMode="auto">
          <a:xfrm>
            <a:off x="0" y="0"/>
            <a:ext cx="4204252" cy="685090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Brain thinking clipart clipartfox 2 - ClipartBarn">
            <a:extLst>
              <a:ext uri="{FF2B5EF4-FFF2-40B4-BE49-F238E27FC236}">
                <a16:creationId xmlns:a16="http://schemas.microsoft.com/office/drawing/2014/main" id="{4EBF652E-47DC-4F71-B13E-CFE3309DFF5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49016" y="394392"/>
            <a:ext cx="2180222" cy="2092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25228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CAF7C-006F-4743-9460-4D3140C0A2FD}"/>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3F6E6B5-C129-4618-B8A4-72C92C873B31}"/>
              </a:ext>
            </a:extLst>
          </p:cNvPr>
          <p:cNvSpPr>
            <a:spLocks noGrp="1"/>
          </p:cNvSpPr>
          <p:nvPr>
            <p:ph idx="1"/>
          </p:nvPr>
        </p:nvSpPr>
        <p:spPr/>
        <p:txBody>
          <a:bodyPr>
            <a:normAutofit/>
          </a:bodyPr>
          <a:lstStyle/>
          <a:p>
            <a:r>
              <a:rPr lang="en-GB" sz="2100" dirty="0">
                <a:latin typeface="Comic Sans MS" panose="030F0702030302020204" pitchFamily="66" charset="0"/>
              </a:rPr>
              <a:t>Look back at your plan from last lesson. </a:t>
            </a:r>
          </a:p>
          <a:p>
            <a:endParaRPr lang="en-GB" sz="2100" dirty="0">
              <a:latin typeface="Comic Sans MS" panose="030F0702030302020204" pitchFamily="66" charset="0"/>
            </a:endParaRPr>
          </a:p>
          <a:p>
            <a:r>
              <a:rPr lang="en-GB" sz="2100" dirty="0">
                <a:latin typeface="Comic Sans MS" panose="030F0702030302020204" pitchFamily="66" charset="0"/>
              </a:rPr>
              <a:t>How do we structure our persuasive paragraphs?</a:t>
            </a:r>
          </a:p>
        </p:txBody>
      </p:sp>
      <p:pic>
        <p:nvPicPr>
          <p:cNvPr id="4100" name="Picture 4" descr="Villeneuve Controle Technique - Smiley Magnifying Glass Emoji, HD Png  Download - kindpng">
            <a:extLst>
              <a:ext uri="{FF2B5EF4-FFF2-40B4-BE49-F238E27FC236}">
                <a16:creationId xmlns:a16="http://schemas.microsoft.com/office/drawing/2014/main" id="{63CB2501-12FF-4E7C-9ED5-5FB3F8E9CADC}"/>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6375641" y="3927807"/>
            <a:ext cx="2760387" cy="2741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43635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868797-A939-480F-94C7-6DD51AF1F07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3C380FC-73C8-4B09-B944-F2DAAFEF7421}"/>
              </a:ext>
            </a:extLst>
          </p:cNvPr>
          <p:cNvSpPr>
            <a:spLocks noGrp="1"/>
          </p:cNvSpPr>
          <p:nvPr>
            <p:ph idx="1"/>
          </p:nvPr>
        </p:nvSpPr>
        <p:spPr/>
        <p:txBody>
          <a:bodyPr>
            <a:normAutofit/>
          </a:bodyPr>
          <a:lstStyle/>
          <a:p>
            <a:r>
              <a:rPr lang="en-GB" sz="2100" b="1" dirty="0">
                <a:latin typeface="Comic Sans MS" panose="030F0702030302020204" pitchFamily="66" charset="0"/>
              </a:rPr>
              <a:t>Step 1: </a:t>
            </a:r>
            <a:r>
              <a:rPr lang="en-GB" sz="2100" dirty="0">
                <a:latin typeface="Comic Sans MS" panose="030F0702030302020204" pitchFamily="66" charset="0"/>
              </a:rPr>
              <a:t>introduce the argument</a:t>
            </a:r>
          </a:p>
          <a:p>
            <a:endParaRPr lang="en-GB" sz="2100" dirty="0">
              <a:latin typeface="Comic Sans MS" panose="030F0702030302020204" pitchFamily="66" charset="0"/>
            </a:endParaRPr>
          </a:p>
          <a:p>
            <a:r>
              <a:rPr lang="en-GB" sz="2100" b="1" dirty="0">
                <a:latin typeface="Comic Sans MS" panose="030F0702030302020204" pitchFamily="66" charset="0"/>
              </a:rPr>
              <a:t>Step 2: </a:t>
            </a:r>
            <a:r>
              <a:rPr lang="en-GB" sz="2100" dirty="0">
                <a:latin typeface="Comic Sans MS" panose="030F0702030302020204" pitchFamily="66" charset="0"/>
              </a:rPr>
              <a:t>explain what you mean in more detail, showing why your argument is important</a:t>
            </a:r>
          </a:p>
          <a:p>
            <a:endParaRPr lang="en-GB" sz="2100" dirty="0">
              <a:latin typeface="Comic Sans MS" panose="030F0702030302020204" pitchFamily="66" charset="0"/>
            </a:endParaRPr>
          </a:p>
          <a:p>
            <a:r>
              <a:rPr lang="en-GB" sz="2100" b="1" dirty="0">
                <a:latin typeface="Comic Sans MS" panose="030F0702030302020204" pitchFamily="66" charset="0"/>
              </a:rPr>
              <a:t>Step 3: </a:t>
            </a:r>
            <a:r>
              <a:rPr lang="en-GB" sz="2100" dirty="0">
                <a:latin typeface="Comic Sans MS" panose="030F0702030302020204" pitchFamily="66" charset="0"/>
              </a:rPr>
              <a:t>give some evidence to back up your argument</a:t>
            </a:r>
          </a:p>
        </p:txBody>
      </p:sp>
    </p:spTree>
    <p:extLst>
      <p:ext uri="{BB962C8B-B14F-4D97-AF65-F5344CB8AC3E}">
        <p14:creationId xmlns:p14="http://schemas.microsoft.com/office/powerpoint/2010/main" val="37280289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95A6F-FE23-48AF-B70E-DCA13E16A647}"/>
              </a:ext>
            </a:extLst>
          </p:cNvPr>
          <p:cNvSpPr>
            <a:spLocks noGrp="1"/>
          </p:cNvSpPr>
          <p:nvPr>
            <p:ph type="title"/>
          </p:nvPr>
        </p:nvSpPr>
        <p:spPr/>
        <p:txBody>
          <a:bodyPr>
            <a:normAutofit/>
          </a:bodyPr>
          <a:lstStyle/>
          <a:p>
            <a:r>
              <a:rPr lang="en-GB" sz="5400" dirty="0">
                <a:latin typeface="Comic Sans MS" panose="030F0702030302020204" pitchFamily="66" charset="0"/>
              </a:rPr>
              <a:t>Remember: </a:t>
            </a:r>
          </a:p>
        </p:txBody>
      </p:sp>
      <p:sp>
        <p:nvSpPr>
          <p:cNvPr id="3" name="Content Placeholder 2">
            <a:extLst>
              <a:ext uri="{FF2B5EF4-FFF2-40B4-BE49-F238E27FC236}">
                <a16:creationId xmlns:a16="http://schemas.microsoft.com/office/drawing/2014/main" id="{60C92907-BAF0-481C-AB17-7E2BA91D4F67}"/>
              </a:ext>
            </a:extLst>
          </p:cNvPr>
          <p:cNvSpPr>
            <a:spLocks noGrp="1"/>
          </p:cNvSpPr>
          <p:nvPr>
            <p:ph idx="1"/>
          </p:nvPr>
        </p:nvSpPr>
        <p:spPr>
          <a:xfrm>
            <a:off x="677334" y="1930400"/>
            <a:ext cx="8596668" cy="3880773"/>
          </a:xfrm>
        </p:spPr>
        <p:txBody>
          <a:bodyPr>
            <a:noAutofit/>
          </a:bodyPr>
          <a:lstStyle/>
          <a:p>
            <a:r>
              <a:rPr lang="en-GB" sz="2100" dirty="0">
                <a:latin typeface="Comic Sans MS" panose="030F0702030302020204" pitchFamily="66" charset="0"/>
              </a:rPr>
              <a:t>The evidence and explanations you use need to link </a:t>
            </a:r>
            <a:r>
              <a:rPr lang="en-GB" sz="2100" b="1" u="sng" dirty="0">
                <a:latin typeface="Comic Sans MS" panose="030F0702030302020204" pitchFamily="66" charset="0"/>
              </a:rPr>
              <a:t>clearly</a:t>
            </a:r>
            <a:r>
              <a:rPr lang="en-GB" sz="2100" dirty="0">
                <a:latin typeface="Comic Sans MS" panose="030F0702030302020204" pitchFamily="66" charset="0"/>
              </a:rPr>
              <a:t> to the point you are making!</a:t>
            </a:r>
          </a:p>
          <a:p>
            <a:endParaRPr lang="en-GB" sz="2100" dirty="0">
              <a:latin typeface="Comic Sans MS" panose="030F0702030302020204" pitchFamily="66" charset="0"/>
            </a:endParaRPr>
          </a:p>
          <a:p>
            <a:r>
              <a:rPr lang="en-GB" sz="2100" dirty="0">
                <a:latin typeface="Comic Sans MS" panose="030F0702030302020204" pitchFamily="66" charset="0"/>
              </a:rPr>
              <a:t>Not everyone was doing this in their plan last lesson!</a:t>
            </a:r>
          </a:p>
          <a:p>
            <a:r>
              <a:rPr lang="en-GB" sz="2100" dirty="0">
                <a:latin typeface="Comic Sans MS" panose="030F0702030302020204" pitchFamily="66" charset="0"/>
              </a:rPr>
              <a:t>Example: </a:t>
            </a:r>
            <a:r>
              <a:rPr lang="en-GB" sz="2100" i="1" dirty="0">
                <a:latin typeface="Comic Sans MS" panose="030F0702030302020204" pitchFamily="66" charset="0"/>
              </a:rPr>
              <a:t>You should introduce themed meals. / People waste so much food. / 100% of children want the menu to be changed.</a:t>
            </a:r>
          </a:p>
          <a:p>
            <a:endParaRPr lang="en-GB" sz="2100" dirty="0">
              <a:latin typeface="Comic Sans MS" panose="030F0702030302020204" pitchFamily="66" charset="0"/>
            </a:endParaRPr>
          </a:p>
          <a:p>
            <a:r>
              <a:rPr lang="en-GB" sz="2100" dirty="0">
                <a:latin typeface="Comic Sans MS" panose="030F0702030302020204" pitchFamily="66" charset="0"/>
              </a:rPr>
              <a:t>Example: </a:t>
            </a:r>
            <a:r>
              <a:rPr lang="en-GB" sz="2100" i="1" dirty="0">
                <a:latin typeface="Comic Sans MS" panose="030F0702030302020204" pitchFamily="66" charset="0"/>
              </a:rPr>
              <a:t>You should introduce themed meals. / This will help us to learn about cultures different to our own. / 100% of children would have a school dinner on themed days. </a:t>
            </a:r>
          </a:p>
        </p:txBody>
      </p:sp>
      <p:pic>
        <p:nvPicPr>
          <p:cNvPr id="5122" name="Picture 2" descr="Red Cross Cross Clipart Free Hostted - Cross Out , Free Transparent Clipart  - ClipartKey">
            <a:extLst>
              <a:ext uri="{FF2B5EF4-FFF2-40B4-BE49-F238E27FC236}">
                <a16:creationId xmlns:a16="http://schemas.microsoft.com/office/drawing/2014/main" id="{DFF929EC-4AF4-454B-B812-AE8F4ADADB91}"/>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133285" y="3528391"/>
            <a:ext cx="900385" cy="94044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Green Tick Clipart, HD Png Download - kindpng">
            <a:extLst>
              <a:ext uri="{FF2B5EF4-FFF2-40B4-BE49-F238E27FC236}">
                <a16:creationId xmlns:a16="http://schemas.microsoft.com/office/drawing/2014/main" id="{E772857E-7A9F-48A7-8052-372A16DFA9C7}"/>
              </a:ext>
            </a:extLst>
          </p:cNvPr>
          <p:cNvPicPr>
            <a:picLocks noChangeAspect="1" noChangeArrowheads="1"/>
          </p:cNvPicPr>
          <p:nvPr/>
        </p:nvPicPr>
        <p:blipFill>
          <a:blip r:embed="rId3">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43794" y="4870731"/>
            <a:ext cx="1192892" cy="9404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64104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9ED48DC-495C-4522-96D7-990F527AA4AE}"/>
              </a:ext>
            </a:extLst>
          </p:cNvPr>
          <p:cNvSpPr>
            <a:spLocks noGrp="1"/>
          </p:cNvSpPr>
          <p:nvPr>
            <p:ph idx="1"/>
          </p:nvPr>
        </p:nvSpPr>
        <p:spPr>
          <a:xfrm>
            <a:off x="478552" y="282094"/>
            <a:ext cx="8596668" cy="3880773"/>
          </a:xfrm>
        </p:spPr>
        <p:txBody>
          <a:bodyPr>
            <a:noAutofit/>
          </a:bodyPr>
          <a:lstStyle/>
          <a:p>
            <a:r>
              <a:rPr lang="en-GB" sz="2100" dirty="0">
                <a:latin typeface="Comic Sans MS" panose="030F0702030302020204" pitchFamily="66" charset="0"/>
              </a:rPr>
              <a:t>You are going to be writing one of your persuasive paragraphs today. </a:t>
            </a:r>
          </a:p>
          <a:p>
            <a:endParaRPr lang="en-GB" sz="2100" dirty="0">
              <a:latin typeface="Comic Sans MS" panose="030F0702030302020204" pitchFamily="66" charset="0"/>
            </a:endParaRPr>
          </a:p>
          <a:p>
            <a:r>
              <a:rPr lang="en-GB" sz="2100" dirty="0">
                <a:latin typeface="Comic Sans MS" panose="030F0702030302020204" pitchFamily="66" charset="0"/>
              </a:rPr>
              <a:t>Remember the steps:</a:t>
            </a:r>
          </a:p>
          <a:p>
            <a:endParaRPr lang="en-GB" sz="2100" dirty="0">
              <a:latin typeface="Comic Sans MS" panose="030F0702030302020204" pitchFamily="66" charset="0"/>
            </a:endParaRPr>
          </a:p>
          <a:p>
            <a:r>
              <a:rPr lang="en-GB" sz="2100" b="1" dirty="0">
                <a:latin typeface="Comic Sans MS" panose="030F0702030302020204" pitchFamily="66" charset="0"/>
              </a:rPr>
              <a:t>Step 1: </a:t>
            </a:r>
            <a:r>
              <a:rPr lang="en-GB" sz="2100" dirty="0">
                <a:latin typeface="Comic Sans MS" panose="030F0702030302020204" pitchFamily="66" charset="0"/>
              </a:rPr>
              <a:t>introduce the argument? What is our point? What point do we want to make?</a:t>
            </a:r>
          </a:p>
          <a:p>
            <a:pPr marL="0" indent="0">
              <a:buNone/>
            </a:pPr>
            <a:endParaRPr lang="en-GB" sz="2100" dirty="0">
              <a:latin typeface="Comic Sans MS" panose="030F0702030302020204" pitchFamily="66" charset="0"/>
            </a:endParaRPr>
          </a:p>
          <a:p>
            <a:r>
              <a:rPr lang="en-GB" sz="2100" b="1" dirty="0">
                <a:latin typeface="Comic Sans MS" panose="030F0702030302020204" pitchFamily="66" charset="0"/>
              </a:rPr>
              <a:t>Step 2: </a:t>
            </a:r>
            <a:r>
              <a:rPr lang="en-GB" sz="2100" dirty="0">
                <a:latin typeface="Comic Sans MS" panose="030F0702030302020204" pitchFamily="66" charset="0"/>
              </a:rPr>
              <a:t>explain what you mean in more detail, showing why your argument is important. What additional details do we want to share with Mrs Bell about our argument? Why is our argument important? Why does she need to know this?</a:t>
            </a:r>
          </a:p>
          <a:p>
            <a:endParaRPr lang="en-GB" sz="2100" dirty="0">
              <a:latin typeface="Comic Sans MS" panose="030F0702030302020204" pitchFamily="66" charset="0"/>
            </a:endParaRPr>
          </a:p>
          <a:p>
            <a:r>
              <a:rPr lang="en-GB" sz="2100" b="1" dirty="0">
                <a:latin typeface="Comic Sans MS" panose="030F0702030302020204" pitchFamily="66" charset="0"/>
              </a:rPr>
              <a:t>Step 3: </a:t>
            </a:r>
            <a:r>
              <a:rPr lang="en-GB" sz="2100" dirty="0">
                <a:latin typeface="Comic Sans MS" panose="030F0702030302020204" pitchFamily="66" charset="0"/>
              </a:rPr>
              <a:t>give some evidence to back up your argument. What data, statistics or anecdotes do we know that we can use to support our argument?</a:t>
            </a:r>
          </a:p>
        </p:txBody>
      </p:sp>
    </p:spTree>
    <p:extLst>
      <p:ext uri="{BB962C8B-B14F-4D97-AF65-F5344CB8AC3E}">
        <p14:creationId xmlns:p14="http://schemas.microsoft.com/office/powerpoint/2010/main" val="781111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594AB-65E0-4B15-87F9-22B31717E403}"/>
              </a:ext>
            </a:extLst>
          </p:cNvPr>
          <p:cNvSpPr>
            <a:spLocks noGrp="1"/>
          </p:cNvSpPr>
          <p:nvPr>
            <p:ph type="title"/>
          </p:nvPr>
        </p:nvSpPr>
        <p:spPr/>
        <p:txBody>
          <a:bodyPr>
            <a:normAutofit/>
          </a:bodyPr>
          <a:lstStyle/>
          <a:p>
            <a:r>
              <a:rPr lang="en-GB" sz="5400" dirty="0">
                <a:latin typeface="Comic Sans MS" panose="030F0702030302020204" pitchFamily="66" charset="0"/>
              </a:rPr>
              <a:t>Example </a:t>
            </a:r>
          </a:p>
        </p:txBody>
      </p:sp>
      <p:sp>
        <p:nvSpPr>
          <p:cNvPr id="3" name="Content Placeholder 2">
            <a:extLst>
              <a:ext uri="{FF2B5EF4-FFF2-40B4-BE49-F238E27FC236}">
                <a16:creationId xmlns:a16="http://schemas.microsoft.com/office/drawing/2014/main" id="{9D3B1913-80C2-4492-8177-75946212E0F8}"/>
              </a:ext>
            </a:extLst>
          </p:cNvPr>
          <p:cNvSpPr>
            <a:spLocks noGrp="1"/>
          </p:cNvSpPr>
          <p:nvPr>
            <p:ph idx="1"/>
          </p:nvPr>
        </p:nvSpPr>
        <p:spPr>
          <a:xfrm>
            <a:off x="677334" y="1930400"/>
            <a:ext cx="8596668" cy="3880773"/>
          </a:xfrm>
        </p:spPr>
        <p:txBody>
          <a:bodyPr>
            <a:noAutofit/>
          </a:bodyPr>
          <a:lstStyle/>
          <a:p>
            <a:r>
              <a:rPr lang="en-US" sz="2100" b="1" dirty="0">
                <a:latin typeface="Comic Sans MS" panose="030F0702030302020204" pitchFamily="66" charset="0"/>
              </a:rPr>
              <a:t>Step 1: </a:t>
            </a:r>
            <a:r>
              <a:rPr lang="en-US" sz="2100" dirty="0">
                <a:latin typeface="Comic Sans MS" panose="030F0702030302020204" pitchFamily="66" charset="0"/>
              </a:rPr>
              <a:t>Firstly, isn’t it time to change, upgrade and improve your menu? </a:t>
            </a:r>
            <a:endParaRPr lang="en-GB" sz="2100" dirty="0">
              <a:latin typeface="Comic Sans MS" panose="030F0702030302020204" pitchFamily="66" charset="0"/>
            </a:endParaRPr>
          </a:p>
          <a:p>
            <a:endParaRPr lang="en-GB" sz="2100" dirty="0">
              <a:latin typeface="Comic Sans MS" panose="030F0702030302020204" pitchFamily="66" charset="0"/>
            </a:endParaRPr>
          </a:p>
          <a:p>
            <a:r>
              <a:rPr lang="en-US" sz="2100" b="1" dirty="0">
                <a:latin typeface="Comic Sans MS" panose="030F0702030302020204" pitchFamily="66" charset="0"/>
              </a:rPr>
              <a:t>Step 2: </a:t>
            </a:r>
            <a:r>
              <a:rPr lang="en-US" sz="2100" dirty="0">
                <a:latin typeface="Comic Sans MS" panose="030F0702030302020204" pitchFamily="66" charset="0"/>
              </a:rPr>
              <a:t>Many children adore your </a:t>
            </a:r>
            <a:r>
              <a:rPr lang="en-US" sz="2100" dirty="0" err="1">
                <a:latin typeface="Comic Sans MS" panose="030F0702030302020204" pitchFamily="66" charset="0"/>
              </a:rPr>
              <a:t>flavoursome</a:t>
            </a:r>
            <a:r>
              <a:rPr lang="en-US" sz="2100" dirty="0">
                <a:latin typeface="Comic Sans MS" panose="030F0702030302020204" pitchFamily="66" charset="0"/>
              </a:rPr>
              <a:t>, home-cooked meals, but perhaps more children would enjoy school dinners if the menu were to change. </a:t>
            </a:r>
            <a:endParaRPr lang="en-GB" sz="2100" dirty="0">
              <a:latin typeface="Comic Sans MS" panose="030F0702030302020204" pitchFamily="66" charset="0"/>
            </a:endParaRPr>
          </a:p>
          <a:p>
            <a:endParaRPr lang="en-GB" sz="2100" dirty="0">
              <a:latin typeface="Comic Sans MS" panose="030F0702030302020204" pitchFamily="66" charset="0"/>
            </a:endParaRPr>
          </a:p>
          <a:p>
            <a:r>
              <a:rPr lang="en-US" sz="2100" b="1" dirty="0">
                <a:latin typeface="Comic Sans MS" panose="030F0702030302020204" pitchFamily="66" charset="0"/>
              </a:rPr>
              <a:t>Step 3: </a:t>
            </a:r>
            <a:r>
              <a:rPr lang="en-US" sz="2100" dirty="0">
                <a:latin typeface="Comic Sans MS" panose="030F0702030302020204" pitchFamily="66" charset="0"/>
              </a:rPr>
              <a:t>Currently, 75% of children choose to have a school dinner now. However, our data identified that 100% of children would choose to have a school dinner if the menu changed. Moreover, 96% of children stated that they would like to change the menu. We are clearly blessed to have your food, but, evidently, it is no secret that an expanded menu is required.</a:t>
            </a:r>
            <a:endParaRPr lang="en-GB" sz="2100" dirty="0">
              <a:latin typeface="Comic Sans MS" panose="030F0702030302020204" pitchFamily="66" charset="0"/>
            </a:endParaRPr>
          </a:p>
          <a:p>
            <a:endParaRPr lang="en-GB" sz="2100" dirty="0">
              <a:latin typeface="Comic Sans MS" panose="030F0702030302020204" pitchFamily="66" charset="0"/>
            </a:endParaRPr>
          </a:p>
        </p:txBody>
      </p:sp>
    </p:spTree>
    <p:extLst>
      <p:ext uri="{BB962C8B-B14F-4D97-AF65-F5344CB8AC3E}">
        <p14:creationId xmlns:p14="http://schemas.microsoft.com/office/powerpoint/2010/main" val="8283137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4C9AB3-2671-47D5-A9A2-2C8BE16B014A}"/>
              </a:ext>
            </a:extLst>
          </p:cNvPr>
          <p:cNvSpPr>
            <a:spLocks noGrp="1"/>
          </p:cNvSpPr>
          <p:nvPr>
            <p:ph type="title"/>
          </p:nvPr>
        </p:nvSpPr>
        <p:spPr>
          <a:xfrm>
            <a:off x="377687" y="182217"/>
            <a:ext cx="8596668" cy="1320800"/>
          </a:xfrm>
        </p:spPr>
        <p:txBody>
          <a:bodyPr>
            <a:normAutofit/>
          </a:bodyPr>
          <a:lstStyle/>
          <a:p>
            <a:r>
              <a:rPr lang="en-GB" sz="5400" dirty="0">
                <a:latin typeface="Comic Sans MS" panose="030F0702030302020204" pitchFamily="66" charset="0"/>
              </a:rPr>
              <a:t>Example </a:t>
            </a:r>
          </a:p>
        </p:txBody>
      </p:sp>
      <p:sp>
        <p:nvSpPr>
          <p:cNvPr id="3" name="Content Placeholder 2">
            <a:extLst>
              <a:ext uri="{FF2B5EF4-FFF2-40B4-BE49-F238E27FC236}">
                <a16:creationId xmlns:a16="http://schemas.microsoft.com/office/drawing/2014/main" id="{936F3614-4321-48CC-9D80-F845A9875509}"/>
              </a:ext>
            </a:extLst>
          </p:cNvPr>
          <p:cNvSpPr>
            <a:spLocks noGrp="1"/>
          </p:cNvSpPr>
          <p:nvPr>
            <p:ph idx="1"/>
          </p:nvPr>
        </p:nvSpPr>
        <p:spPr>
          <a:xfrm>
            <a:off x="377687" y="1488613"/>
            <a:ext cx="9243391" cy="3880773"/>
          </a:xfrm>
        </p:spPr>
        <p:txBody>
          <a:bodyPr>
            <a:noAutofit/>
          </a:bodyPr>
          <a:lstStyle/>
          <a:p>
            <a:r>
              <a:rPr lang="en-US" sz="2100" b="1" dirty="0">
                <a:latin typeface="Comic Sans MS" panose="030F0702030302020204" pitchFamily="66" charset="0"/>
              </a:rPr>
              <a:t>Step 1: </a:t>
            </a:r>
            <a:r>
              <a:rPr lang="en-US" sz="2100" dirty="0">
                <a:latin typeface="Comic Sans MS" panose="030F0702030302020204" pitchFamily="66" charset="0"/>
              </a:rPr>
              <a:t>In addition to this, a shameful amount of food is wasted with your current menu. </a:t>
            </a:r>
            <a:endParaRPr lang="en-GB" sz="2100" dirty="0">
              <a:latin typeface="Comic Sans MS" panose="030F0702030302020204" pitchFamily="66" charset="0"/>
            </a:endParaRPr>
          </a:p>
          <a:p>
            <a:endParaRPr lang="en-GB" sz="2100" dirty="0">
              <a:latin typeface="Comic Sans MS" panose="030F0702030302020204" pitchFamily="66" charset="0"/>
            </a:endParaRPr>
          </a:p>
          <a:p>
            <a:r>
              <a:rPr lang="en-US" sz="2100" b="1" dirty="0">
                <a:latin typeface="Comic Sans MS" panose="030F0702030302020204" pitchFamily="66" charset="0"/>
              </a:rPr>
              <a:t>Step 2: </a:t>
            </a:r>
            <a:r>
              <a:rPr lang="en-US" sz="2100" dirty="0">
                <a:latin typeface="Comic Sans MS" panose="030F0702030302020204" pitchFamily="66" charset="0"/>
              </a:rPr>
              <a:t>Our school is carelessly discarding precious food that vulnerable, starving children do not have. </a:t>
            </a:r>
            <a:endParaRPr lang="en-GB" sz="2100" dirty="0">
              <a:latin typeface="Comic Sans MS" panose="030F0702030302020204" pitchFamily="66" charset="0"/>
            </a:endParaRPr>
          </a:p>
          <a:p>
            <a:pPr marL="0" indent="0">
              <a:buNone/>
            </a:pPr>
            <a:r>
              <a:rPr lang="en-US" sz="2100" dirty="0">
                <a:latin typeface="Comic Sans MS" panose="030F0702030302020204" pitchFamily="66" charset="0"/>
              </a:rPr>
              <a:t> </a:t>
            </a:r>
            <a:endParaRPr lang="en-GB" sz="2100" dirty="0">
              <a:latin typeface="Comic Sans MS" panose="030F0702030302020204" pitchFamily="66" charset="0"/>
            </a:endParaRPr>
          </a:p>
          <a:p>
            <a:r>
              <a:rPr lang="en-US" sz="2100" b="1" dirty="0">
                <a:latin typeface="Comic Sans MS" panose="030F0702030302020204" pitchFamily="66" charset="0"/>
              </a:rPr>
              <a:t>Step 3: </a:t>
            </a:r>
            <a:r>
              <a:rPr lang="en-US" sz="2100" dirty="0">
                <a:latin typeface="Comic Sans MS" panose="030F0702030302020204" pitchFamily="66" charset="0"/>
              </a:rPr>
              <a:t>Just last week, I observed every single child in my class leave perfectly edible food on their plate. Similarly, evidence suggests that 93% of the children in our school waste food. I’m disgusted by the amount of food wasted, aren’t you? It is an outrage, but you alone have the power to reduce this amount by making some desperately needed changes to the menu. If there was a wider variety of choice, then, arguably, there would be less food wasted, as children would choose the food they wanted to eat.</a:t>
            </a:r>
            <a:endParaRPr lang="en-GB" sz="2100" dirty="0">
              <a:latin typeface="Comic Sans MS" panose="030F0702030302020204" pitchFamily="66" charset="0"/>
            </a:endParaRPr>
          </a:p>
          <a:p>
            <a:endParaRPr lang="en-GB" sz="2100" dirty="0">
              <a:latin typeface="Comic Sans MS" panose="030F0702030302020204" pitchFamily="66" charset="0"/>
            </a:endParaRPr>
          </a:p>
        </p:txBody>
      </p:sp>
    </p:spTree>
    <p:extLst>
      <p:ext uri="{BB962C8B-B14F-4D97-AF65-F5344CB8AC3E}">
        <p14:creationId xmlns:p14="http://schemas.microsoft.com/office/powerpoint/2010/main" val="26703651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DA18E7-8D73-4EBC-8B37-6544D31FAF0D}"/>
              </a:ext>
            </a:extLst>
          </p:cNvPr>
          <p:cNvSpPr>
            <a:spLocks noGrp="1"/>
          </p:cNvSpPr>
          <p:nvPr>
            <p:ph type="title"/>
          </p:nvPr>
        </p:nvSpPr>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0994F132-2C02-4E00-A2CF-CC31938ADEEE}"/>
              </a:ext>
            </a:extLst>
          </p:cNvPr>
          <p:cNvSpPr>
            <a:spLocks noGrp="1"/>
          </p:cNvSpPr>
          <p:nvPr>
            <p:ph idx="1"/>
          </p:nvPr>
        </p:nvSpPr>
        <p:spPr/>
        <p:txBody>
          <a:bodyPr>
            <a:normAutofit/>
          </a:bodyPr>
          <a:lstStyle/>
          <a:p>
            <a:r>
              <a:rPr lang="en-GB" sz="2100" dirty="0">
                <a:latin typeface="Comic Sans MS" panose="030F0702030302020204" pitchFamily="66" charset="0"/>
              </a:rPr>
              <a:t>Have a go at writing </a:t>
            </a:r>
            <a:r>
              <a:rPr lang="en-GB" sz="2100" b="1" u="sng" dirty="0">
                <a:latin typeface="Comic Sans MS" panose="030F0702030302020204" pitchFamily="66" charset="0"/>
              </a:rPr>
              <a:t>one</a:t>
            </a:r>
            <a:r>
              <a:rPr lang="en-GB" sz="2100" dirty="0">
                <a:latin typeface="Comic Sans MS" panose="030F0702030302020204" pitchFamily="66" charset="0"/>
              </a:rPr>
              <a:t> or </a:t>
            </a:r>
            <a:r>
              <a:rPr lang="en-GB" sz="2100" b="1" u="sng" dirty="0">
                <a:latin typeface="Comic Sans MS" panose="030F0702030302020204" pitchFamily="66" charset="0"/>
              </a:rPr>
              <a:t>two</a:t>
            </a:r>
            <a:r>
              <a:rPr lang="en-GB" sz="2100" dirty="0">
                <a:latin typeface="Comic Sans MS" panose="030F0702030302020204" pitchFamily="66" charset="0"/>
              </a:rPr>
              <a:t> of your paragraphs for your letter.</a:t>
            </a:r>
          </a:p>
          <a:p>
            <a:endParaRPr lang="en-GB" sz="2100" dirty="0">
              <a:latin typeface="Comic Sans MS" panose="030F0702030302020204" pitchFamily="66" charset="0"/>
            </a:endParaRPr>
          </a:p>
          <a:p>
            <a:r>
              <a:rPr lang="en-GB" sz="2100" dirty="0">
                <a:latin typeface="Comic Sans MS" panose="030F0702030302020204" pitchFamily="66" charset="0"/>
              </a:rPr>
              <a:t>Use the steps and my examples to help you.</a:t>
            </a:r>
          </a:p>
          <a:p>
            <a:endParaRPr lang="en-GB" sz="2100" dirty="0">
              <a:latin typeface="Comic Sans MS" panose="030F0702030302020204" pitchFamily="66" charset="0"/>
            </a:endParaRPr>
          </a:p>
          <a:p>
            <a:r>
              <a:rPr lang="en-GB" sz="2100" b="1" dirty="0">
                <a:solidFill>
                  <a:srgbClr val="FF0000"/>
                </a:solidFill>
                <a:latin typeface="Comic Sans MS" panose="030F0702030302020204" pitchFamily="66" charset="0"/>
              </a:rPr>
              <a:t>Red Pen: </a:t>
            </a:r>
            <a:r>
              <a:rPr lang="en-GB" sz="2100" dirty="0">
                <a:solidFill>
                  <a:srgbClr val="FF0000"/>
                </a:solidFill>
                <a:latin typeface="Comic Sans MS" panose="030F0702030302020204" pitchFamily="66" charset="0"/>
              </a:rPr>
              <a:t>can you improve any of the language/vocabulary you have used? Could you make any of the words more powerful, descriptive or emotive?</a:t>
            </a:r>
          </a:p>
        </p:txBody>
      </p:sp>
    </p:spTree>
    <p:extLst>
      <p:ext uri="{BB962C8B-B14F-4D97-AF65-F5344CB8AC3E}">
        <p14:creationId xmlns:p14="http://schemas.microsoft.com/office/powerpoint/2010/main" val="942365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891805B-D382-4BA1-9176-C0D2FD7FF5E2}"/>
              </a:ext>
            </a:extLst>
          </p:cNvPr>
          <p:cNvSpPr>
            <a:spLocks noGrp="1"/>
          </p:cNvSpPr>
          <p:nvPr>
            <p:ph type="ctrTitle"/>
          </p:nvPr>
        </p:nvSpPr>
        <p:spPr>
          <a:xfrm>
            <a:off x="248478" y="2404534"/>
            <a:ext cx="9601200" cy="1646302"/>
          </a:xfrm>
        </p:spPr>
        <p:txBody>
          <a:bodyPr/>
          <a:lstStyle/>
          <a:p>
            <a:r>
              <a:rPr lang="en-GB" dirty="0">
                <a:latin typeface="Comic Sans MS" panose="030F0702030302020204" pitchFamily="66" charset="0"/>
              </a:rPr>
              <a:t>Tuesday 30</a:t>
            </a:r>
            <a:r>
              <a:rPr lang="en-GB" baseline="30000" dirty="0">
                <a:latin typeface="Comic Sans MS" panose="030F0702030302020204" pitchFamily="66" charset="0"/>
              </a:rPr>
              <a:t>th</a:t>
            </a:r>
            <a:r>
              <a:rPr lang="en-GB" dirty="0">
                <a:latin typeface="Comic Sans MS" panose="030F0702030302020204" pitchFamily="66" charset="0"/>
              </a:rPr>
              <a:t> November 2021</a:t>
            </a:r>
          </a:p>
        </p:txBody>
      </p:sp>
      <p:sp>
        <p:nvSpPr>
          <p:cNvPr id="5" name="Subtitle 4">
            <a:extLst>
              <a:ext uri="{FF2B5EF4-FFF2-40B4-BE49-F238E27FC236}">
                <a16:creationId xmlns:a16="http://schemas.microsoft.com/office/drawing/2014/main" id="{D15EB244-D18E-4B9F-AA1B-77A9C84E5A87}"/>
              </a:ext>
            </a:extLst>
          </p:cNvPr>
          <p:cNvSpPr>
            <a:spLocks noGrp="1"/>
          </p:cNvSpPr>
          <p:nvPr>
            <p:ph type="subTitle" idx="1"/>
          </p:nvPr>
        </p:nvSpPr>
        <p:spPr>
          <a:xfrm>
            <a:off x="248478" y="4050833"/>
            <a:ext cx="9025525" cy="2200880"/>
          </a:xfrm>
        </p:spPr>
        <p:txBody>
          <a:bodyPr>
            <a:norm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use paragraphs</a:t>
            </a:r>
          </a:p>
          <a:p>
            <a:pPr algn="l"/>
            <a:r>
              <a:rPr lang="en-GB" sz="2100" dirty="0">
                <a:latin typeface="Comic Sans MS" panose="030F0702030302020204" pitchFamily="66" charset="0"/>
              </a:rPr>
              <a:t>	To punctuate accurately</a:t>
            </a:r>
          </a:p>
          <a:p>
            <a:pPr algn="l"/>
            <a:r>
              <a:rPr lang="en-GB" sz="2100" dirty="0">
                <a:latin typeface="Comic Sans MS" panose="030F0702030302020204" pitchFamily="66" charset="0"/>
              </a:rPr>
              <a:t>	To organise writing appropriately</a:t>
            </a:r>
          </a:p>
          <a:p>
            <a:pPr algn="l"/>
            <a:r>
              <a:rPr lang="en-GB" sz="2100" dirty="0">
                <a:latin typeface="Comic Sans MS" panose="030F0702030302020204" pitchFamily="66" charset="0"/>
              </a:rPr>
              <a:t>C: Persuasive Writing</a:t>
            </a:r>
          </a:p>
        </p:txBody>
      </p:sp>
    </p:spTree>
    <p:extLst>
      <p:ext uri="{BB962C8B-B14F-4D97-AF65-F5344CB8AC3E}">
        <p14:creationId xmlns:p14="http://schemas.microsoft.com/office/powerpoint/2010/main" val="29282327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FDD75C-479A-454F-AC28-C4373958F32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5F245C6-FEF4-417C-A9C4-EBC060A81161}"/>
              </a:ext>
            </a:extLst>
          </p:cNvPr>
          <p:cNvSpPr>
            <a:spLocks noGrp="1"/>
          </p:cNvSpPr>
          <p:nvPr>
            <p:ph idx="1"/>
          </p:nvPr>
        </p:nvSpPr>
        <p:spPr>
          <a:xfrm>
            <a:off x="677334" y="3150704"/>
            <a:ext cx="8596668" cy="3506885"/>
          </a:xfrm>
        </p:spPr>
        <p:txBody>
          <a:bodyPr>
            <a:normAutofit/>
          </a:bodyPr>
          <a:lstStyle/>
          <a:p>
            <a:r>
              <a:rPr lang="en-GB" sz="2100" dirty="0">
                <a:latin typeface="Comic Sans MS" panose="030F0702030302020204" pitchFamily="66" charset="0"/>
              </a:rPr>
              <a:t>Remember: you are writing a </a:t>
            </a:r>
            <a:r>
              <a:rPr lang="en-GB" sz="2100" b="1" u="sng" dirty="0">
                <a:latin typeface="Comic Sans MS" panose="030F0702030302020204" pitchFamily="66" charset="0"/>
              </a:rPr>
              <a:t>formal</a:t>
            </a:r>
            <a:r>
              <a:rPr lang="en-GB" sz="2100" dirty="0">
                <a:latin typeface="Comic Sans MS" panose="030F0702030302020204" pitchFamily="66" charset="0"/>
              </a:rPr>
              <a:t> letter to Mrs Bell.</a:t>
            </a:r>
          </a:p>
          <a:p>
            <a:endParaRPr lang="en-GB" sz="2100" dirty="0">
              <a:latin typeface="Comic Sans MS" panose="030F0702030302020204" pitchFamily="66" charset="0"/>
            </a:endParaRPr>
          </a:p>
          <a:p>
            <a:r>
              <a:rPr lang="en-GB" sz="2100" dirty="0">
                <a:latin typeface="Comic Sans MS" panose="030F0702030302020204" pitchFamily="66" charset="0"/>
              </a:rPr>
              <a:t>What does a formal letter need?</a:t>
            </a:r>
          </a:p>
        </p:txBody>
      </p:sp>
      <p:pic>
        <p:nvPicPr>
          <p:cNvPr id="5" name="Picture 4" descr="Brain thinking clipart clipartfox 2 - ClipartBarn">
            <a:extLst>
              <a:ext uri="{FF2B5EF4-FFF2-40B4-BE49-F238E27FC236}">
                <a16:creationId xmlns:a16="http://schemas.microsoft.com/office/drawing/2014/main" id="{CA39CAF8-9F56-47C4-AC4F-B8DED5E1C3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5557" y="609600"/>
            <a:ext cx="2180222" cy="2092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70730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D2DB3-2DFB-42A4-9BD0-A5D24FD36F6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AB03A84-1AD9-4BDE-8EFF-7CBE6ECB821D}"/>
              </a:ext>
            </a:extLst>
          </p:cNvPr>
          <p:cNvSpPr>
            <a:spLocks noGrp="1"/>
          </p:cNvSpPr>
          <p:nvPr>
            <p:ph idx="1"/>
          </p:nvPr>
        </p:nvSpPr>
        <p:spPr>
          <a:xfrm>
            <a:off x="677334" y="2160589"/>
            <a:ext cx="5564440" cy="3880773"/>
          </a:xfrm>
        </p:spPr>
        <p:txBody>
          <a:bodyPr>
            <a:normAutofit/>
          </a:bodyPr>
          <a:lstStyle/>
          <a:p>
            <a:r>
              <a:rPr lang="en-GB" sz="2100" dirty="0">
                <a:latin typeface="Comic Sans MS" panose="030F0702030302020204" pitchFamily="66" charset="0"/>
              </a:rPr>
              <a:t>Are there any other features of formal letters we need to use in our writing?</a:t>
            </a:r>
          </a:p>
        </p:txBody>
      </p:sp>
      <p:pic>
        <p:nvPicPr>
          <p:cNvPr id="4" name="Picture 3">
            <a:extLst>
              <a:ext uri="{FF2B5EF4-FFF2-40B4-BE49-F238E27FC236}">
                <a16:creationId xmlns:a16="http://schemas.microsoft.com/office/drawing/2014/main" id="{5B8CAC53-96A6-49DC-A7BA-C4F6D13AA4E8}"/>
              </a:ext>
            </a:extLst>
          </p:cNvPr>
          <p:cNvPicPr>
            <a:picLocks noChangeAspect="1"/>
          </p:cNvPicPr>
          <p:nvPr/>
        </p:nvPicPr>
        <p:blipFill rotWithShape="1">
          <a:blip r:embed="rId2"/>
          <a:srcRect l="23934" t="20290" r="42527" b="8889"/>
          <a:stretch/>
        </p:blipFill>
        <p:spPr>
          <a:xfrm>
            <a:off x="6410739" y="-1"/>
            <a:ext cx="5781261" cy="6866843"/>
          </a:xfrm>
          <a:prstGeom prst="rect">
            <a:avLst/>
          </a:prstGeom>
        </p:spPr>
      </p:pic>
    </p:spTree>
    <p:extLst>
      <p:ext uri="{BB962C8B-B14F-4D97-AF65-F5344CB8AC3E}">
        <p14:creationId xmlns:p14="http://schemas.microsoft.com/office/powerpoint/2010/main" val="38922269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994AD0-E26C-43D5-9C03-539EB39CFB2C}"/>
              </a:ext>
            </a:extLst>
          </p:cNvPr>
          <p:cNvSpPr>
            <a:spLocks noGrp="1"/>
          </p:cNvSpPr>
          <p:nvPr>
            <p:ph type="title"/>
          </p:nvPr>
        </p:nvSpPr>
        <p:spPr/>
        <p:txBody>
          <a:bodyPr>
            <a:normAutofit/>
          </a:bodyPr>
          <a:lstStyle/>
          <a:p>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390B51A9-6DFB-440C-85EE-047BA039DEE8}"/>
              </a:ext>
            </a:extLst>
          </p:cNvPr>
          <p:cNvSpPr>
            <a:spLocks noGrp="1"/>
          </p:cNvSpPr>
          <p:nvPr>
            <p:ph idx="1"/>
          </p:nvPr>
        </p:nvSpPr>
        <p:spPr/>
        <p:txBody>
          <a:bodyPr>
            <a:normAutofit/>
          </a:bodyPr>
          <a:lstStyle/>
          <a:p>
            <a:r>
              <a:rPr lang="en-GB" sz="2100" dirty="0">
                <a:latin typeface="Comic Sans MS" panose="030F0702030302020204" pitchFamily="66" charset="0"/>
              </a:rPr>
              <a:t>Set out your page like a letter. </a:t>
            </a:r>
          </a:p>
          <a:p>
            <a:endParaRPr lang="en-GB" sz="2100" dirty="0">
              <a:latin typeface="Comic Sans MS" panose="030F0702030302020204" pitchFamily="66" charset="0"/>
            </a:endParaRPr>
          </a:p>
          <a:p>
            <a:r>
              <a:rPr lang="en-GB" sz="2100" dirty="0">
                <a:latin typeface="Comic Sans MS" panose="030F0702030302020204" pitchFamily="66" charset="0"/>
              </a:rPr>
              <a:t>1: Write the sender’s (your) address in the top right hand corner</a:t>
            </a:r>
          </a:p>
          <a:p>
            <a:r>
              <a:rPr lang="en-GB" sz="2100" dirty="0">
                <a:latin typeface="Comic Sans MS" panose="030F0702030302020204" pitchFamily="66" charset="0"/>
              </a:rPr>
              <a:t>2: Write the date underneath</a:t>
            </a:r>
          </a:p>
          <a:p>
            <a:r>
              <a:rPr lang="en-GB" sz="2100" dirty="0">
                <a:latin typeface="Comic Sans MS" panose="030F0702030302020204" pitchFamily="66" charset="0"/>
              </a:rPr>
              <a:t>3: Write the recipient’s (Mrs Bell’s) address underneath on the left hand side</a:t>
            </a:r>
          </a:p>
          <a:p>
            <a:r>
              <a:rPr lang="en-GB" sz="2100" dirty="0">
                <a:latin typeface="Comic Sans MS" panose="030F0702030302020204" pitchFamily="66" charset="0"/>
              </a:rPr>
              <a:t>4: Write your greeting, i.e. Dear Mrs Bell</a:t>
            </a:r>
          </a:p>
        </p:txBody>
      </p:sp>
    </p:spTree>
    <p:extLst>
      <p:ext uri="{BB962C8B-B14F-4D97-AF65-F5344CB8AC3E}">
        <p14:creationId xmlns:p14="http://schemas.microsoft.com/office/powerpoint/2010/main" val="19023466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10213C7-66D1-49FC-B574-BA30A2374DD3}"/>
              </a:ext>
            </a:extLst>
          </p:cNvPr>
          <p:cNvSpPr>
            <a:spLocks noGrp="1"/>
          </p:cNvSpPr>
          <p:nvPr>
            <p:ph idx="1"/>
          </p:nvPr>
        </p:nvSpPr>
        <p:spPr>
          <a:xfrm>
            <a:off x="677334" y="4045226"/>
            <a:ext cx="8596668" cy="2383762"/>
          </a:xfrm>
        </p:spPr>
        <p:txBody>
          <a:bodyPr>
            <a:normAutofit/>
          </a:bodyPr>
          <a:lstStyle/>
          <a:p>
            <a:r>
              <a:rPr lang="en-GB" sz="2100" dirty="0">
                <a:latin typeface="Comic Sans MS" panose="030F0702030302020204" pitchFamily="66" charset="0"/>
              </a:rPr>
              <a:t>Remember that you need to choose </a:t>
            </a:r>
            <a:r>
              <a:rPr lang="en-GB" sz="2100" b="1" u="sng" dirty="0">
                <a:latin typeface="Comic Sans MS" panose="030F0702030302020204" pitchFamily="66" charset="0"/>
              </a:rPr>
              <a:t>one</a:t>
            </a:r>
            <a:r>
              <a:rPr lang="en-GB" sz="2100" dirty="0">
                <a:latin typeface="Comic Sans MS" panose="030F0702030302020204" pitchFamily="66" charset="0"/>
              </a:rPr>
              <a:t> thing you would like Mrs Bell to do, i.e. introduce themed meals, upgrade and improve the menu OR introduce larger portion sizes.</a:t>
            </a:r>
          </a:p>
          <a:p>
            <a:endParaRPr lang="en-GB" sz="2100" dirty="0">
              <a:latin typeface="Comic Sans MS" panose="030F0702030302020204" pitchFamily="66" charset="0"/>
            </a:endParaRPr>
          </a:p>
          <a:p>
            <a:r>
              <a:rPr lang="en-GB" sz="2100" dirty="0">
                <a:latin typeface="Comic Sans MS" panose="030F0702030302020204" pitchFamily="66" charset="0"/>
              </a:rPr>
              <a:t>If we ask her to do too much, we may overwhelm her and come across as ungrateful or demanding!</a:t>
            </a:r>
          </a:p>
        </p:txBody>
      </p:sp>
      <p:pic>
        <p:nvPicPr>
          <p:cNvPr id="7170" name="Picture 2" descr="Remember that 0.27%!. Yes please remember it, don&amp;#39;t forget… | by Kayode  Damali | BSc, MPSA | Medium">
            <a:extLst>
              <a:ext uri="{FF2B5EF4-FFF2-40B4-BE49-F238E27FC236}">
                <a16:creationId xmlns:a16="http://schemas.microsoft.com/office/drawing/2014/main" id="{4F5B413A-A6BC-4D7B-90FD-8F6E6BD356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85516" y="297346"/>
            <a:ext cx="4780304" cy="3409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24811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DE3C8-84D1-477E-9D16-840199E41642}"/>
              </a:ext>
            </a:extLst>
          </p:cNvPr>
          <p:cNvSpPr>
            <a:spLocks noGrp="1"/>
          </p:cNvSpPr>
          <p:nvPr>
            <p:ph type="title"/>
          </p:nvPr>
        </p:nvSpPr>
        <p:spPr>
          <a:xfrm>
            <a:off x="760343" y="828262"/>
            <a:ext cx="3558209" cy="1320800"/>
          </a:xfrm>
        </p:spPr>
        <p:txBody>
          <a:bodyPr>
            <a:normAutofit fontScale="90000"/>
          </a:bodyPr>
          <a:lstStyle/>
          <a:p>
            <a:pPr algn="ctr"/>
            <a:r>
              <a:rPr lang="en-GB" sz="5400" dirty="0">
                <a:latin typeface="Comic Sans MS" panose="030F0702030302020204" pitchFamily="66" charset="0"/>
              </a:rPr>
              <a:t>My letter to Mrs Bell</a:t>
            </a:r>
          </a:p>
        </p:txBody>
      </p:sp>
      <p:pic>
        <p:nvPicPr>
          <p:cNvPr id="8194" name="Picture 2" descr="Teaching and Learning TGES – Consistent, Insistent, Persistent">
            <a:extLst>
              <a:ext uri="{FF2B5EF4-FFF2-40B4-BE49-F238E27FC236}">
                <a16:creationId xmlns:a16="http://schemas.microsoft.com/office/drawing/2014/main" id="{13234845-5DFB-4499-848B-F4B160CB29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9864" y="2990573"/>
            <a:ext cx="3039165" cy="303916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CEB8DACB-12EA-499C-A7E7-2919E18CDFC9}"/>
              </a:ext>
            </a:extLst>
          </p:cNvPr>
          <p:cNvPicPr>
            <a:picLocks noChangeAspect="1"/>
          </p:cNvPicPr>
          <p:nvPr/>
        </p:nvPicPr>
        <p:blipFill rotWithShape="1">
          <a:blip r:embed="rId3"/>
          <a:srcRect l="45325" t="17536" r="11387" b="18003"/>
          <a:stretch/>
        </p:blipFill>
        <p:spPr>
          <a:xfrm>
            <a:off x="4875293" y="371614"/>
            <a:ext cx="7300141" cy="6114773"/>
          </a:xfrm>
          <a:prstGeom prst="rect">
            <a:avLst/>
          </a:prstGeom>
        </p:spPr>
      </p:pic>
    </p:spTree>
    <p:extLst>
      <p:ext uri="{BB962C8B-B14F-4D97-AF65-F5344CB8AC3E}">
        <p14:creationId xmlns:p14="http://schemas.microsoft.com/office/powerpoint/2010/main" val="24966318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DE3C8-84D1-477E-9D16-840199E41642}"/>
              </a:ext>
            </a:extLst>
          </p:cNvPr>
          <p:cNvSpPr>
            <a:spLocks noGrp="1"/>
          </p:cNvSpPr>
          <p:nvPr>
            <p:ph type="title"/>
          </p:nvPr>
        </p:nvSpPr>
        <p:spPr>
          <a:xfrm>
            <a:off x="760343" y="828262"/>
            <a:ext cx="3558209" cy="1320800"/>
          </a:xfrm>
        </p:spPr>
        <p:txBody>
          <a:bodyPr>
            <a:normAutofit fontScale="90000"/>
          </a:bodyPr>
          <a:lstStyle/>
          <a:p>
            <a:pPr algn="ctr"/>
            <a:r>
              <a:rPr lang="en-GB" sz="5400" dirty="0">
                <a:latin typeface="Comic Sans MS" panose="030F0702030302020204" pitchFamily="66" charset="0"/>
              </a:rPr>
              <a:t>My letter to Mrs Bell</a:t>
            </a:r>
          </a:p>
        </p:txBody>
      </p:sp>
      <p:pic>
        <p:nvPicPr>
          <p:cNvPr id="8194" name="Picture 2" descr="Teaching and Learning TGES – Consistent, Insistent, Persistent">
            <a:extLst>
              <a:ext uri="{FF2B5EF4-FFF2-40B4-BE49-F238E27FC236}">
                <a16:creationId xmlns:a16="http://schemas.microsoft.com/office/drawing/2014/main" id="{13234845-5DFB-4499-848B-F4B160CB29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9864" y="2990573"/>
            <a:ext cx="3039165" cy="303916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69CCEA63-E0EA-4487-B7C3-BC3499E88351}"/>
              </a:ext>
            </a:extLst>
          </p:cNvPr>
          <p:cNvPicPr>
            <a:picLocks noChangeAspect="1"/>
          </p:cNvPicPr>
          <p:nvPr/>
        </p:nvPicPr>
        <p:blipFill rotWithShape="1">
          <a:blip r:embed="rId3"/>
          <a:srcRect l="45490" t="33813" r="10978" b="13333"/>
          <a:stretch/>
        </p:blipFill>
        <p:spPr>
          <a:xfrm>
            <a:off x="4849683" y="921854"/>
            <a:ext cx="7342317" cy="5014292"/>
          </a:xfrm>
          <a:prstGeom prst="rect">
            <a:avLst/>
          </a:prstGeom>
        </p:spPr>
      </p:pic>
    </p:spTree>
    <p:extLst>
      <p:ext uri="{BB962C8B-B14F-4D97-AF65-F5344CB8AC3E}">
        <p14:creationId xmlns:p14="http://schemas.microsoft.com/office/powerpoint/2010/main" val="39118021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7E9E6-B157-48B8-A0B8-503E9667A83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03092D3-D0AB-40EF-81AA-E57CDD391C93}"/>
              </a:ext>
            </a:extLst>
          </p:cNvPr>
          <p:cNvSpPr>
            <a:spLocks noGrp="1"/>
          </p:cNvSpPr>
          <p:nvPr>
            <p:ph idx="1"/>
          </p:nvPr>
        </p:nvSpPr>
        <p:spPr>
          <a:xfrm>
            <a:off x="677334" y="4840357"/>
            <a:ext cx="8596668" cy="1201005"/>
          </a:xfrm>
        </p:spPr>
        <p:txBody>
          <a:bodyPr>
            <a:normAutofit/>
          </a:bodyPr>
          <a:lstStyle/>
          <a:p>
            <a:r>
              <a:rPr lang="en-GB" sz="2100" dirty="0">
                <a:latin typeface="Comic Sans MS" panose="030F0702030302020204" pitchFamily="66" charset="0"/>
              </a:rPr>
              <a:t>Do you know what all of the features are?</a:t>
            </a:r>
          </a:p>
          <a:p>
            <a:r>
              <a:rPr lang="en-GB" sz="2100" dirty="0">
                <a:latin typeface="Comic Sans MS" panose="030F0702030302020204" pitchFamily="66" charset="0"/>
              </a:rPr>
              <a:t>Can you find any examples of these features in my letter?</a:t>
            </a:r>
          </a:p>
        </p:txBody>
      </p:sp>
      <p:pic>
        <p:nvPicPr>
          <p:cNvPr id="4" name="Picture 3">
            <a:extLst>
              <a:ext uri="{FF2B5EF4-FFF2-40B4-BE49-F238E27FC236}">
                <a16:creationId xmlns:a16="http://schemas.microsoft.com/office/drawing/2014/main" id="{E5C1360E-0DD1-4941-A175-92778E3F1E01}"/>
              </a:ext>
            </a:extLst>
          </p:cNvPr>
          <p:cNvPicPr>
            <a:picLocks noChangeAspect="1"/>
          </p:cNvPicPr>
          <p:nvPr/>
        </p:nvPicPr>
        <p:blipFill rotWithShape="1">
          <a:blip r:embed="rId2"/>
          <a:srcRect l="37745" t="37247" r="12689" b="15797"/>
          <a:stretch/>
        </p:blipFill>
        <p:spPr>
          <a:xfrm>
            <a:off x="1357333" y="715616"/>
            <a:ext cx="7236670" cy="3856383"/>
          </a:xfrm>
          <a:prstGeom prst="rect">
            <a:avLst/>
          </a:prstGeom>
        </p:spPr>
      </p:pic>
    </p:spTree>
    <p:extLst>
      <p:ext uri="{BB962C8B-B14F-4D97-AF65-F5344CB8AC3E}">
        <p14:creationId xmlns:p14="http://schemas.microsoft.com/office/powerpoint/2010/main" val="42471868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DE3C8-84D1-477E-9D16-840199E41642}"/>
              </a:ext>
            </a:extLst>
          </p:cNvPr>
          <p:cNvSpPr>
            <a:spLocks noGrp="1"/>
          </p:cNvSpPr>
          <p:nvPr>
            <p:ph type="title"/>
          </p:nvPr>
        </p:nvSpPr>
        <p:spPr>
          <a:xfrm>
            <a:off x="760343" y="828262"/>
            <a:ext cx="3558209" cy="1320800"/>
          </a:xfrm>
        </p:spPr>
        <p:txBody>
          <a:bodyPr>
            <a:normAutofit fontScale="90000"/>
          </a:bodyPr>
          <a:lstStyle/>
          <a:p>
            <a:pPr algn="ctr"/>
            <a:r>
              <a:rPr lang="en-GB" sz="5400" dirty="0">
                <a:latin typeface="Comic Sans MS" panose="030F0702030302020204" pitchFamily="66" charset="0"/>
              </a:rPr>
              <a:t>My letter to Mrs Bell</a:t>
            </a:r>
          </a:p>
        </p:txBody>
      </p:sp>
      <p:pic>
        <p:nvPicPr>
          <p:cNvPr id="6" name="Picture 5">
            <a:extLst>
              <a:ext uri="{FF2B5EF4-FFF2-40B4-BE49-F238E27FC236}">
                <a16:creationId xmlns:a16="http://schemas.microsoft.com/office/drawing/2014/main" id="{CEB8DACB-12EA-499C-A7E7-2919E18CDFC9}"/>
              </a:ext>
            </a:extLst>
          </p:cNvPr>
          <p:cNvPicPr>
            <a:picLocks noChangeAspect="1"/>
          </p:cNvPicPr>
          <p:nvPr/>
        </p:nvPicPr>
        <p:blipFill rotWithShape="1">
          <a:blip r:embed="rId2"/>
          <a:srcRect l="45325" t="17536" r="11387" b="18003"/>
          <a:stretch/>
        </p:blipFill>
        <p:spPr>
          <a:xfrm>
            <a:off x="4875293" y="371614"/>
            <a:ext cx="7300141" cy="6114773"/>
          </a:xfrm>
          <a:prstGeom prst="rect">
            <a:avLst/>
          </a:prstGeom>
        </p:spPr>
      </p:pic>
      <p:pic>
        <p:nvPicPr>
          <p:cNvPr id="5" name="Picture 4">
            <a:extLst>
              <a:ext uri="{FF2B5EF4-FFF2-40B4-BE49-F238E27FC236}">
                <a16:creationId xmlns:a16="http://schemas.microsoft.com/office/drawing/2014/main" id="{E90AA8CA-6F87-4A01-8A4E-D386F9680445}"/>
              </a:ext>
            </a:extLst>
          </p:cNvPr>
          <p:cNvPicPr>
            <a:picLocks noChangeAspect="1"/>
          </p:cNvPicPr>
          <p:nvPr/>
        </p:nvPicPr>
        <p:blipFill rotWithShape="1">
          <a:blip r:embed="rId3"/>
          <a:srcRect l="37745" t="37247" r="12689" b="15797"/>
          <a:stretch/>
        </p:blipFill>
        <p:spPr>
          <a:xfrm>
            <a:off x="205409" y="2872408"/>
            <a:ext cx="4569543" cy="2435085"/>
          </a:xfrm>
          <a:prstGeom prst="rect">
            <a:avLst/>
          </a:prstGeom>
        </p:spPr>
      </p:pic>
    </p:spTree>
    <p:extLst>
      <p:ext uri="{BB962C8B-B14F-4D97-AF65-F5344CB8AC3E}">
        <p14:creationId xmlns:p14="http://schemas.microsoft.com/office/powerpoint/2010/main" val="31339398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DE3C8-84D1-477E-9D16-840199E41642}"/>
              </a:ext>
            </a:extLst>
          </p:cNvPr>
          <p:cNvSpPr>
            <a:spLocks noGrp="1"/>
          </p:cNvSpPr>
          <p:nvPr>
            <p:ph type="title"/>
          </p:nvPr>
        </p:nvSpPr>
        <p:spPr>
          <a:xfrm>
            <a:off x="760343" y="828262"/>
            <a:ext cx="3558209" cy="1320800"/>
          </a:xfrm>
        </p:spPr>
        <p:txBody>
          <a:bodyPr>
            <a:normAutofit fontScale="90000"/>
          </a:bodyPr>
          <a:lstStyle/>
          <a:p>
            <a:pPr algn="ctr"/>
            <a:r>
              <a:rPr lang="en-GB" sz="5400" dirty="0">
                <a:latin typeface="Comic Sans MS" panose="030F0702030302020204" pitchFamily="66" charset="0"/>
              </a:rPr>
              <a:t>My letter to Mrs Bell</a:t>
            </a:r>
          </a:p>
        </p:txBody>
      </p:sp>
      <p:pic>
        <p:nvPicPr>
          <p:cNvPr id="3" name="Picture 2">
            <a:extLst>
              <a:ext uri="{FF2B5EF4-FFF2-40B4-BE49-F238E27FC236}">
                <a16:creationId xmlns:a16="http://schemas.microsoft.com/office/drawing/2014/main" id="{69CCEA63-E0EA-4487-B7C3-BC3499E88351}"/>
              </a:ext>
            </a:extLst>
          </p:cNvPr>
          <p:cNvPicPr>
            <a:picLocks noChangeAspect="1"/>
          </p:cNvPicPr>
          <p:nvPr/>
        </p:nvPicPr>
        <p:blipFill rotWithShape="1">
          <a:blip r:embed="rId2"/>
          <a:srcRect l="45490" t="33813" r="10978" b="13333"/>
          <a:stretch/>
        </p:blipFill>
        <p:spPr>
          <a:xfrm>
            <a:off x="4849683" y="921854"/>
            <a:ext cx="7342317" cy="5014292"/>
          </a:xfrm>
          <a:prstGeom prst="rect">
            <a:avLst/>
          </a:prstGeom>
        </p:spPr>
      </p:pic>
      <p:pic>
        <p:nvPicPr>
          <p:cNvPr id="5" name="Picture 4">
            <a:extLst>
              <a:ext uri="{FF2B5EF4-FFF2-40B4-BE49-F238E27FC236}">
                <a16:creationId xmlns:a16="http://schemas.microsoft.com/office/drawing/2014/main" id="{86B2B1EA-D8DF-4508-AA81-3D092FCE2980}"/>
              </a:ext>
            </a:extLst>
          </p:cNvPr>
          <p:cNvPicPr>
            <a:picLocks noChangeAspect="1"/>
          </p:cNvPicPr>
          <p:nvPr/>
        </p:nvPicPr>
        <p:blipFill rotWithShape="1">
          <a:blip r:embed="rId3"/>
          <a:srcRect l="37745" t="37247" r="12689" b="15797"/>
          <a:stretch/>
        </p:blipFill>
        <p:spPr>
          <a:xfrm>
            <a:off x="205409" y="2872408"/>
            <a:ext cx="4569543" cy="2435085"/>
          </a:xfrm>
          <a:prstGeom prst="rect">
            <a:avLst/>
          </a:prstGeom>
        </p:spPr>
      </p:pic>
    </p:spTree>
    <p:extLst>
      <p:ext uri="{BB962C8B-B14F-4D97-AF65-F5344CB8AC3E}">
        <p14:creationId xmlns:p14="http://schemas.microsoft.com/office/powerpoint/2010/main" val="32111304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43508-215C-4C65-8305-834F874A58F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90D0E4A-AD79-402D-ABB0-B2660378BECC}"/>
              </a:ext>
            </a:extLst>
          </p:cNvPr>
          <p:cNvSpPr>
            <a:spLocks noGrp="1"/>
          </p:cNvSpPr>
          <p:nvPr>
            <p:ph idx="1"/>
          </p:nvPr>
        </p:nvSpPr>
        <p:spPr/>
        <p:txBody>
          <a:bodyPr>
            <a:normAutofit/>
          </a:bodyPr>
          <a:lstStyle/>
          <a:p>
            <a:r>
              <a:rPr lang="en-GB" sz="2100" dirty="0">
                <a:latin typeface="Comic Sans MS" panose="030F0702030302020204" pitchFamily="66" charset="0"/>
              </a:rPr>
              <a:t>You will be </a:t>
            </a:r>
            <a:r>
              <a:rPr lang="en-GB" sz="2100" b="1" u="sng" dirty="0">
                <a:latin typeface="Comic Sans MS" panose="030F0702030302020204" pitchFamily="66" charset="0"/>
              </a:rPr>
              <a:t>starting</a:t>
            </a:r>
            <a:r>
              <a:rPr lang="en-GB" sz="2100" dirty="0">
                <a:latin typeface="Comic Sans MS" panose="030F0702030302020204" pitchFamily="66" charset="0"/>
              </a:rPr>
              <a:t> to write your letter today and finishing it tomorrow.</a:t>
            </a:r>
          </a:p>
          <a:p>
            <a:r>
              <a:rPr lang="en-GB" sz="2100" dirty="0">
                <a:latin typeface="Comic Sans MS" panose="030F0702030302020204" pitchFamily="66" charset="0"/>
              </a:rPr>
              <a:t>I would expect you to have written the introductory paragraph and 1 of your main paragraphs by the end of the lesson.</a:t>
            </a:r>
          </a:p>
          <a:p>
            <a:r>
              <a:rPr lang="en-GB" sz="2100" dirty="0">
                <a:latin typeface="Comic Sans MS" panose="030F0702030302020204" pitchFamily="66" charset="0"/>
              </a:rPr>
              <a:t>Remember to use the paragraph(s) you wrote last lesson to help you structure your writing correctly.</a:t>
            </a:r>
          </a:p>
        </p:txBody>
      </p:sp>
      <p:pic>
        <p:nvPicPr>
          <p:cNvPr id="9218" name="Picture 2" descr="Drawing Writing Clip Art - Writing Clipart, HD Png Download , Transparent  Png Image - PNGitem">
            <a:extLst>
              <a:ext uri="{FF2B5EF4-FFF2-40B4-BE49-F238E27FC236}">
                <a16:creationId xmlns:a16="http://schemas.microsoft.com/office/drawing/2014/main" id="{069341CB-8543-4B67-AF09-BFAC85026D35}"/>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6790877" y="3846443"/>
            <a:ext cx="3154466" cy="30115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49325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8D4D1-DDEA-40C1-B7F8-2DF234AC1AC9}"/>
              </a:ext>
            </a:extLst>
          </p:cNvPr>
          <p:cNvSpPr>
            <a:spLocks noGrp="1"/>
          </p:cNvSpPr>
          <p:nvPr>
            <p:ph type="title"/>
          </p:nvPr>
        </p:nvSpPr>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F515C58F-FB56-45C9-AA2A-33F8B702E3F1}"/>
              </a:ext>
            </a:extLst>
          </p:cNvPr>
          <p:cNvSpPr>
            <a:spLocks noGrp="1"/>
          </p:cNvSpPr>
          <p:nvPr>
            <p:ph idx="1"/>
          </p:nvPr>
        </p:nvSpPr>
        <p:spPr/>
        <p:txBody>
          <a:bodyPr>
            <a:noAutofit/>
          </a:bodyPr>
          <a:lstStyle/>
          <a:p>
            <a:r>
              <a:rPr lang="en-GB" sz="2100" dirty="0">
                <a:latin typeface="Comic Sans MS" panose="030F0702030302020204" pitchFamily="66" charset="0"/>
              </a:rPr>
              <a:t>Begin writing your letter to Mrs Bell using your work from last week and the checklist to help you.</a:t>
            </a:r>
          </a:p>
          <a:p>
            <a:endParaRPr lang="en-GB" sz="2100" dirty="0">
              <a:latin typeface="Comic Sans MS" panose="030F0702030302020204" pitchFamily="66" charset="0"/>
            </a:endParaRPr>
          </a:p>
          <a:p>
            <a:r>
              <a:rPr lang="en-GB" sz="2100" b="1" dirty="0">
                <a:solidFill>
                  <a:srgbClr val="FF0000"/>
                </a:solidFill>
                <a:latin typeface="Comic Sans MS" panose="030F0702030302020204" pitchFamily="66" charset="0"/>
              </a:rPr>
              <a:t>Red Pen: </a:t>
            </a:r>
            <a:r>
              <a:rPr lang="en-GB" sz="2100" dirty="0">
                <a:solidFill>
                  <a:srgbClr val="FF0000"/>
                </a:solidFill>
                <a:latin typeface="Comic Sans MS" panose="030F0702030302020204" pitchFamily="66" charset="0"/>
              </a:rPr>
              <a:t>read back over your work. Check that it makes sense.</a:t>
            </a:r>
          </a:p>
          <a:p>
            <a:pPr lvl="1"/>
            <a:r>
              <a:rPr lang="en-GB" sz="2100" dirty="0">
                <a:solidFill>
                  <a:srgbClr val="FF0000"/>
                </a:solidFill>
                <a:latin typeface="Comic Sans MS" panose="030F0702030302020204" pitchFamily="66" charset="0"/>
              </a:rPr>
              <a:t>Have you used the correct punctuation?</a:t>
            </a:r>
          </a:p>
          <a:p>
            <a:pPr lvl="1"/>
            <a:r>
              <a:rPr lang="en-GB" sz="2100" dirty="0">
                <a:solidFill>
                  <a:srgbClr val="FF0000"/>
                </a:solidFill>
                <a:latin typeface="Comic Sans MS" panose="030F0702030302020204" pitchFamily="66" charset="0"/>
              </a:rPr>
              <a:t>Have you used the correct spellings?</a:t>
            </a:r>
          </a:p>
          <a:p>
            <a:pPr lvl="1"/>
            <a:r>
              <a:rPr lang="en-GB" sz="2100" dirty="0">
                <a:solidFill>
                  <a:srgbClr val="FF0000"/>
                </a:solidFill>
                <a:latin typeface="Comic Sans MS" panose="030F0702030302020204" pitchFamily="66" charset="0"/>
              </a:rPr>
              <a:t>Look at the writing checklist – which features have you used? </a:t>
            </a:r>
          </a:p>
          <a:p>
            <a:pPr lvl="1"/>
            <a:r>
              <a:rPr lang="en-GB" sz="2100" dirty="0">
                <a:solidFill>
                  <a:srgbClr val="FF0000"/>
                </a:solidFill>
                <a:latin typeface="Comic Sans MS" panose="030F0702030302020204" pitchFamily="66" charset="0"/>
              </a:rPr>
              <a:t>Which features do you still need to include?</a:t>
            </a:r>
          </a:p>
          <a:p>
            <a:pPr lvl="1"/>
            <a:r>
              <a:rPr lang="en-GB" sz="2100" dirty="0">
                <a:solidFill>
                  <a:srgbClr val="FF0000"/>
                </a:solidFill>
                <a:latin typeface="Comic Sans MS" panose="030F0702030302020204" pitchFamily="66" charset="0"/>
              </a:rPr>
              <a:t>Can you write a sentence or two to tick off any more features from the checklist?</a:t>
            </a:r>
          </a:p>
        </p:txBody>
      </p:sp>
    </p:spTree>
    <p:extLst>
      <p:ext uri="{BB962C8B-B14F-4D97-AF65-F5344CB8AC3E}">
        <p14:creationId xmlns:p14="http://schemas.microsoft.com/office/powerpoint/2010/main" val="29733251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482E03B-B3A6-40E4-8D80-A02B88004E65}"/>
              </a:ext>
            </a:extLst>
          </p:cNvPr>
          <p:cNvPicPr>
            <a:picLocks noChangeAspect="1"/>
          </p:cNvPicPr>
          <p:nvPr/>
        </p:nvPicPr>
        <p:blipFill rotWithShape="1">
          <a:blip r:embed="rId2"/>
          <a:srcRect l="13696" t="20000" r="28913" b="14203"/>
          <a:stretch/>
        </p:blipFill>
        <p:spPr>
          <a:xfrm>
            <a:off x="0" y="0"/>
            <a:ext cx="12192000" cy="6826234"/>
          </a:xfrm>
          <a:prstGeom prst="rect">
            <a:avLst/>
          </a:prstGeom>
        </p:spPr>
      </p:pic>
    </p:spTree>
    <p:extLst>
      <p:ext uri="{BB962C8B-B14F-4D97-AF65-F5344CB8AC3E}">
        <p14:creationId xmlns:p14="http://schemas.microsoft.com/office/powerpoint/2010/main" val="18684196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75A4C48-60E1-4305-B0FD-B51D0D2AFBA3}"/>
              </a:ext>
            </a:extLst>
          </p:cNvPr>
          <p:cNvPicPr>
            <a:picLocks noChangeAspect="1"/>
          </p:cNvPicPr>
          <p:nvPr/>
        </p:nvPicPr>
        <p:blipFill rotWithShape="1">
          <a:blip r:embed="rId2"/>
          <a:srcRect l="11413" t="20579" r="30788" b="8985"/>
          <a:stretch/>
        </p:blipFill>
        <p:spPr>
          <a:xfrm>
            <a:off x="-1" y="0"/>
            <a:ext cx="12192001" cy="6858000"/>
          </a:xfrm>
          <a:prstGeom prst="rect">
            <a:avLst/>
          </a:prstGeom>
        </p:spPr>
      </p:pic>
    </p:spTree>
    <p:extLst>
      <p:ext uri="{BB962C8B-B14F-4D97-AF65-F5344CB8AC3E}">
        <p14:creationId xmlns:p14="http://schemas.microsoft.com/office/powerpoint/2010/main" val="22126020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CD0881F-2EA0-4414-B57B-39FB2F9737DC}"/>
              </a:ext>
            </a:extLst>
          </p:cNvPr>
          <p:cNvSpPr>
            <a:spLocks noGrp="1"/>
          </p:cNvSpPr>
          <p:nvPr>
            <p:ph type="ctrTitle"/>
          </p:nvPr>
        </p:nvSpPr>
        <p:spPr>
          <a:xfrm>
            <a:off x="248478" y="2404534"/>
            <a:ext cx="9531626" cy="1646302"/>
          </a:xfrm>
        </p:spPr>
        <p:txBody>
          <a:bodyPr/>
          <a:lstStyle/>
          <a:p>
            <a:r>
              <a:rPr lang="en-GB" sz="5100" dirty="0">
                <a:latin typeface="Comic Sans MS" panose="030F0702030302020204" pitchFamily="66" charset="0"/>
              </a:rPr>
              <a:t>Wednesday 1</a:t>
            </a:r>
            <a:r>
              <a:rPr lang="en-GB" sz="5100" baseline="30000" dirty="0">
                <a:latin typeface="Comic Sans MS" panose="030F0702030302020204" pitchFamily="66" charset="0"/>
              </a:rPr>
              <a:t>st</a:t>
            </a:r>
            <a:r>
              <a:rPr lang="en-GB" sz="5100" dirty="0">
                <a:latin typeface="Comic Sans MS" panose="030F0702030302020204" pitchFamily="66" charset="0"/>
              </a:rPr>
              <a:t> December 2021</a:t>
            </a:r>
          </a:p>
        </p:txBody>
      </p:sp>
      <p:sp>
        <p:nvSpPr>
          <p:cNvPr id="5" name="Subtitle 4">
            <a:extLst>
              <a:ext uri="{FF2B5EF4-FFF2-40B4-BE49-F238E27FC236}">
                <a16:creationId xmlns:a16="http://schemas.microsoft.com/office/drawing/2014/main" id="{F8A405F4-744B-40A1-AD3F-7DF5A33E52A0}"/>
              </a:ext>
            </a:extLst>
          </p:cNvPr>
          <p:cNvSpPr>
            <a:spLocks noGrp="1"/>
          </p:cNvSpPr>
          <p:nvPr>
            <p:ph type="subTitle" idx="1"/>
          </p:nvPr>
        </p:nvSpPr>
        <p:spPr>
          <a:xfrm>
            <a:off x="248478" y="4050833"/>
            <a:ext cx="9025525" cy="2101489"/>
          </a:xfrm>
        </p:spPr>
        <p:txBody>
          <a:bodyPr>
            <a:no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use paragraphs</a:t>
            </a:r>
          </a:p>
          <a:p>
            <a:pPr algn="l"/>
            <a:r>
              <a:rPr lang="en-GB" sz="2100" dirty="0">
                <a:latin typeface="Comic Sans MS" panose="030F0702030302020204" pitchFamily="66" charset="0"/>
              </a:rPr>
              <a:t>	To punctuate accurately</a:t>
            </a:r>
          </a:p>
          <a:p>
            <a:pPr algn="l"/>
            <a:r>
              <a:rPr lang="en-GB" sz="2100" dirty="0">
                <a:latin typeface="Comic Sans MS" panose="030F0702030302020204" pitchFamily="66" charset="0"/>
              </a:rPr>
              <a:t>	To organise writing appropriately</a:t>
            </a:r>
          </a:p>
          <a:p>
            <a:pPr algn="l"/>
            <a:r>
              <a:rPr lang="en-GB" sz="2100" dirty="0">
                <a:latin typeface="Comic Sans MS" panose="030F0702030302020204" pitchFamily="66" charset="0"/>
              </a:rPr>
              <a:t>C: Persuasive Writing</a:t>
            </a:r>
          </a:p>
          <a:p>
            <a:pPr algn="l"/>
            <a:endParaRPr lang="en-GB" sz="2100" dirty="0">
              <a:latin typeface="Comic Sans MS" panose="030F0702030302020204" pitchFamily="66" charset="0"/>
            </a:endParaRPr>
          </a:p>
        </p:txBody>
      </p:sp>
    </p:spTree>
    <p:extLst>
      <p:ext uri="{BB962C8B-B14F-4D97-AF65-F5344CB8AC3E}">
        <p14:creationId xmlns:p14="http://schemas.microsoft.com/office/powerpoint/2010/main" val="31257535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A07A3-3060-4B9D-A166-0837D7BD337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CC0B0D2-CAEC-4A6E-8765-12C7FB2A3F7F}"/>
              </a:ext>
            </a:extLst>
          </p:cNvPr>
          <p:cNvSpPr>
            <a:spLocks noGrp="1"/>
          </p:cNvSpPr>
          <p:nvPr>
            <p:ph idx="1"/>
          </p:nvPr>
        </p:nvSpPr>
        <p:spPr>
          <a:xfrm>
            <a:off x="677334" y="4144617"/>
            <a:ext cx="8596668" cy="1896745"/>
          </a:xfrm>
        </p:spPr>
        <p:txBody>
          <a:bodyPr>
            <a:normAutofit/>
          </a:bodyPr>
          <a:lstStyle/>
          <a:p>
            <a:r>
              <a:rPr lang="en-GB" sz="2100" dirty="0">
                <a:latin typeface="Comic Sans MS" panose="030F0702030302020204" pitchFamily="66" charset="0"/>
              </a:rPr>
              <a:t>What is a possessive apostrophe? </a:t>
            </a:r>
          </a:p>
          <a:p>
            <a:r>
              <a:rPr lang="en-GB" sz="2100" dirty="0">
                <a:latin typeface="Comic Sans MS" panose="030F0702030302020204" pitchFamily="66" charset="0"/>
              </a:rPr>
              <a:t>When do I need to use possessive apostrophes?</a:t>
            </a:r>
          </a:p>
        </p:txBody>
      </p:sp>
      <p:pic>
        <p:nvPicPr>
          <p:cNvPr id="5" name="Picture 4" descr="Brain thinking clipart clipartfox 2 - ClipartBarn">
            <a:extLst>
              <a:ext uri="{FF2B5EF4-FFF2-40B4-BE49-F238E27FC236}">
                <a16:creationId xmlns:a16="http://schemas.microsoft.com/office/drawing/2014/main" id="{A0CAD820-5AE4-4B14-A953-75CA17CE05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5557" y="609600"/>
            <a:ext cx="2180222" cy="2092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63319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DDD334-D2DB-4A2E-B194-86916D1D950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6603D32-8D2A-44F0-91EB-35372C33EEF9}"/>
              </a:ext>
            </a:extLst>
          </p:cNvPr>
          <p:cNvSpPr>
            <a:spLocks noGrp="1"/>
          </p:cNvSpPr>
          <p:nvPr>
            <p:ph idx="1"/>
          </p:nvPr>
        </p:nvSpPr>
        <p:spPr/>
        <p:txBody>
          <a:bodyPr>
            <a:normAutofit/>
          </a:bodyPr>
          <a:lstStyle/>
          <a:p>
            <a:r>
              <a:rPr lang="en-GB" sz="2100" dirty="0">
                <a:latin typeface="Comic Sans MS" panose="030F0702030302020204" pitchFamily="66" charset="0"/>
              </a:rPr>
              <a:t>We use possessive apostrophes to show that one thing belongs to or is connected to something.</a:t>
            </a:r>
          </a:p>
          <a:p>
            <a:endParaRPr lang="en-GB" sz="2100" dirty="0">
              <a:latin typeface="Comic Sans MS" panose="030F0702030302020204" pitchFamily="66" charset="0"/>
            </a:endParaRPr>
          </a:p>
        </p:txBody>
      </p:sp>
    </p:spTree>
    <p:extLst>
      <p:ext uri="{BB962C8B-B14F-4D97-AF65-F5344CB8AC3E}">
        <p14:creationId xmlns:p14="http://schemas.microsoft.com/office/powerpoint/2010/main" val="32493610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17AD3-95CB-480D-93F8-49E94057DE8F}"/>
              </a:ext>
            </a:extLst>
          </p:cNvPr>
          <p:cNvSpPr>
            <a:spLocks noGrp="1"/>
          </p:cNvSpPr>
          <p:nvPr>
            <p:ph type="title"/>
          </p:nvPr>
        </p:nvSpPr>
        <p:spPr/>
        <p:txBody>
          <a:bodyPr>
            <a:normAutofit/>
          </a:bodyPr>
          <a:lstStyle/>
          <a:p>
            <a:r>
              <a:rPr lang="en-GB" sz="5400" dirty="0">
                <a:latin typeface="Comic Sans MS" panose="030F0702030302020204" pitchFamily="66" charset="0"/>
              </a:rPr>
              <a:t>Examples </a:t>
            </a:r>
          </a:p>
        </p:txBody>
      </p:sp>
      <p:sp>
        <p:nvSpPr>
          <p:cNvPr id="3" name="Content Placeholder 2">
            <a:extLst>
              <a:ext uri="{FF2B5EF4-FFF2-40B4-BE49-F238E27FC236}">
                <a16:creationId xmlns:a16="http://schemas.microsoft.com/office/drawing/2014/main" id="{73783D15-B234-4829-8FFB-557C9ED3FD12}"/>
              </a:ext>
            </a:extLst>
          </p:cNvPr>
          <p:cNvSpPr>
            <a:spLocks noGrp="1"/>
          </p:cNvSpPr>
          <p:nvPr>
            <p:ph idx="1"/>
          </p:nvPr>
        </p:nvSpPr>
        <p:spPr/>
        <p:txBody>
          <a:bodyPr>
            <a:normAutofit/>
          </a:bodyPr>
          <a:lstStyle/>
          <a:p>
            <a:r>
              <a:rPr lang="en-GB" sz="2100" b="1" i="1" dirty="0">
                <a:latin typeface="Comic Sans MS" panose="030F0702030302020204" pitchFamily="66" charset="0"/>
              </a:rPr>
              <a:t>The cat's tail was fluffy.</a:t>
            </a:r>
          </a:p>
          <a:p>
            <a:r>
              <a:rPr lang="en-GB" sz="2100" dirty="0">
                <a:latin typeface="Comic Sans MS" panose="030F0702030302020204" pitchFamily="66" charset="0"/>
              </a:rPr>
              <a:t>Cat is a singular noun so you need to add an apostrophe and "s" to show that the tail belongs to the cat.</a:t>
            </a:r>
          </a:p>
          <a:p>
            <a:endParaRPr lang="en-GB" sz="2100" dirty="0">
              <a:latin typeface="Comic Sans MS" panose="030F0702030302020204" pitchFamily="66" charset="0"/>
            </a:endParaRPr>
          </a:p>
          <a:p>
            <a:r>
              <a:rPr lang="en-GB" sz="2100" b="1" i="1" dirty="0">
                <a:latin typeface="Comic Sans MS" panose="030F0702030302020204" pitchFamily="66" charset="0"/>
              </a:rPr>
              <a:t>Charles' cat was naughty.</a:t>
            </a:r>
          </a:p>
          <a:p>
            <a:r>
              <a:rPr lang="en-GB" sz="2100" dirty="0">
                <a:latin typeface="Comic Sans MS" panose="030F0702030302020204" pitchFamily="66" charset="0"/>
              </a:rPr>
              <a:t>Charles is a singular noun that ends in an "s", so you need to add an apostrophe to show that the cat belongs to Charles.</a:t>
            </a:r>
          </a:p>
          <a:p>
            <a:endParaRPr lang="en-GB" sz="2100" dirty="0">
              <a:latin typeface="Comic Sans MS" panose="030F0702030302020204" pitchFamily="66" charset="0"/>
            </a:endParaRPr>
          </a:p>
        </p:txBody>
      </p:sp>
    </p:spTree>
    <p:extLst>
      <p:ext uri="{BB962C8B-B14F-4D97-AF65-F5344CB8AC3E}">
        <p14:creationId xmlns:p14="http://schemas.microsoft.com/office/powerpoint/2010/main" val="42026408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17AD3-95CB-480D-93F8-49E94057DE8F}"/>
              </a:ext>
            </a:extLst>
          </p:cNvPr>
          <p:cNvSpPr>
            <a:spLocks noGrp="1"/>
          </p:cNvSpPr>
          <p:nvPr>
            <p:ph type="title"/>
          </p:nvPr>
        </p:nvSpPr>
        <p:spPr/>
        <p:txBody>
          <a:bodyPr>
            <a:normAutofit/>
          </a:bodyPr>
          <a:lstStyle/>
          <a:p>
            <a:r>
              <a:rPr lang="en-GB" sz="5400" dirty="0">
                <a:latin typeface="Comic Sans MS" panose="030F0702030302020204" pitchFamily="66" charset="0"/>
              </a:rPr>
              <a:t>Examples </a:t>
            </a:r>
          </a:p>
        </p:txBody>
      </p:sp>
      <p:sp>
        <p:nvSpPr>
          <p:cNvPr id="3" name="Content Placeholder 2">
            <a:extLst>
              <a:ext uri="{FF2B5EF4-FFF2-40B4-BE49-F238E27FC236}">
                <a16:creationId xmlns:a16="http://schemas.microsoft.com/office/drawing/2014/main" id="{73783D15-B234-4829-8FFB-557C9ED3FD12}"/>
              </a:ext>
            </a:extLst>
          </p:cNvPr>
          <p:cNvSpPr>
            <a:spLocks noGrp="1"/>
          </p:cNvSpPr>
          <p:nvPr>
            <p:ph idx="1"/>
          </p:nvPr>
        </p:nvSpPr>
        <p:spPr/>
        <p:txBody>
          <a:bodyPr>
            <a:normAutofit/>
          </a:bodyPr>
          <a:lstStyle/>
          <a:p>
            <a:r>
              <a:rPr lang="en-GB" sz="2100" b="1" i="1" dirty="0">
                <a:latin typeface="Comic Sans MS" panose="030F0702030302020204" pitchFamily="66" charset="0"/>
              </a:rPr>
              <a:t>The brothers' feet were muddy.</a:t>
            </a:r>
          </a:p>
          <a:p>
            <a:r>
              <a:rPr lang="en-GB" sz="2100" dirty="0">
                <a:latin typeface="Comic Sans MS" panose="030F0702030302020204" pitchFamily="66" charset="0"/>
              </a:rPr>
              <a:t>Brothers is a plural noun that ends in an "s" so you don't add another "s" after your apostrophe. You can just add an apostrophe to show the feet belongs to the brothers.</a:t>
            </a:r>
          </a:p>
          <a:p>
            <a:endParaRPr lang="en-GB" sz="2100" dirty="0">
              <a:latin typeface="Comic Sans MS" panose="030F0702030302020204" pitchFamily="66" charset="0"/>
            </a:endParaRPr>
          </a:p>
          <a:p>
            <a:r>
              <a:rPr lang="en-GB" sz="2100" b="1" i="1" dirty="0">
                <a:latin typeface="Comic Sans MS" panose="030F0702030302020204" pitchFamily="66" charset="0"/>
              </a:rPr>
              <a:t>The children's toys were broken.</a:t>
            </a:r>
          </a:p>
          <a:p>
            <a:r>
              <a:rPr lang="en-GB" sz="2100" dirty="0">
                <a:latin typeface="Comic Sans MS" panose="030F0702030302020204" pitchFamily="66" charset="0"/>
              </a:rPr>
              <a:t>Children is a plural noun but it doesn't end with an "s" so you need to add an apostrophe and "s" to show that the toys belong to the children.</a:t>
            </a:r>
          </a:p>
        </p:txBody>
      </p:sp>
    </p:spTree>
    <p:extLst>
      <p:ext uri="{BB962C8B-B14F-4D97-AF65-F5344CB8AC3E}">
        <p14:creationId xmlns:p14="http://schemas.microsoft.com/office/powerpoint/2010/main" val="9119781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2E13B88-5B78-4E1E-90FD-304916580935}"/>
              </a:ext>
            </a:extLst>
          </p:cNvPr>
          <p:cNvPicPr>
            <a:picLocks noChangeAspect="1"/>
          </p:cNvPicPr>
          <p:nvPr/>
        </p:nvPicPr>
        <p:blipFill rotWithShape="1">
          <a:blip r:embed="rId2"/>
          <a:srcRect l="21359" t="21884" r="22636" b="10000"/>
          <a:stretch/>
        </p:blipFill>
        <p:spPr>
          <a:xfrm>
            <a:off x="3312" y="-1"/>
            <a:ext cx="12188687" cy="6858001"/>
          </a:xfrm>
          <a:prstGeom prst="rect">
            <a:avLst/>
          </a:prstGeom>
        </p:spPr>
      </p:pic>
    </p:spTree>
    <p:extLst>
      <p:ext uri="{BB962C8B-B14F-4D97-AF65-F5344CB8AC3E}">
        <p14:creationId xmlns:p14="http://schemas.microsoft.com/office/powerpoint/2010/main" val="6839730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B027BBD-45A1-4507-99D3-42C2ED3CE29E}"/>
              </a:ext>
            </a:extLst>
          </p:cNvPr>
          <p:cNvPicPr>
            <a:picLocks noChangeAspect="1"/>
          </p:cNvPicPr>
          <p:nvPr/>
        </p:nvPicPr>
        <p:blipFill rotWithShape="1">
          <a:blip r:embed="rId2"/>
          <a:srcRect l="21277" t="21884" r="22473" b="10290"/>
          <a:stretch/>
        </p:blipFill>
        <p:spPr>
          <a:xfrm>
            <a:off x="0" y="0"/>
            <a:ext cx="12192000" cy="6858000"/>
          </a:xfrm>
          <a:prstGeom prst="rect">
            <a:avLst/>
          </a:prstGeom>
        </p:spPr>
      </p:pic>
    </p:spTree>
    <p:extLst>
      <p:ext uri="{BB962C8B-B14F-4D97-AF65-F5344CB8AC3E}">
        <p14:creationId xmlns:p14="http://schemas.microsoft.com/office/powerpoint/2010/main" val="18165362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3FCDC6D-7005-4208-A63B-7684D3C4F0AE}"/>
              </a:ext>
            </a:extLst>
          </p:cNvPr>
          <p:cNvPicPr>
            <a:picLocks noChangeAspect="1"/>
          </p:cNvPicPr>
          <p:nvPr/>
        </p:nvPicPr>
        <p:blipFill rotWithShape="1">
          <a:blip r:embed="rId2"/>
          <a:srcRect l="21440" t="22319" r="22717" b="9565"/>
          <a:stretch/>
        </p:blipFill>
        <p:spPr>
          <a:xfrm>
            <a:off x="-1" y="0"/>
            <a:ext cx="12192001" cy="6846825"/>
          </a:xfrm>
          <a:prstGeom prst="rect">
            <a:avLst/>
          </a:prstGeom>
        </p:spPr>
      </p:pic>
    </p:spTree>
    <p:extLst>
      <p:ext uri="{BB962C8B-B14F-4D97-AF65-F5344CB8AC3E}">
        <p14:creationId xmlns:p14="http://schemas.microsoft.com/office/powerpoint/2010/main" val="4188595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6E9E55-B9B0-4B65-A530-820D322E3DAF}"/>
              </a:ext>
            </a:extLst>
          </p:cNvPr>
          <p:cNvPicPr>
            <a:picLocks noChangeAspect="1"/>
          </p:cNvPicPr>
          <p:nvPr/>
        </p:nvPicPr>
        <p:blipFill rotWithShape="1">
          <a:blip r:embed="rId2"/>
          <a:srcRect l="38397" t="35507" r="7881" b="28696"/>
          <a:stretch/>
        </p:blipFill>
        <p:spPr>
          <a:xfrm>
            <a:off x="362190" y="1764196"/>
            <a:ext cx="8883445" cy="3329608"/>
          </a:xfrm>
          <a:prstGeom prst="rect">
            <a:avLst/>
          </a:prstGeom>
        </p:spPr>
      </p:pic>
    </p:spTree>
    <p:extLst>
      <p:ext uri="{BB962C8B-B14F-4D97-AF65-F5344CB8AC3E}">
        <p14:creationId xmlns:p14="http://schemas.microsoft.com/office/powerpoint/2010/main" val="24550204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D02C688-D34F-4C65-8BAC-E71F03419634}"/>
              </a:ext>
            </a:extLst>
          </p:cNvPr>
          <p:cNvPicPr>
            <a:picLocks noChangeAspect="1"/>
          </p:cNvPicPr>
          <p:nvPr/>
        </p:nvPicPr>
        <p:blipFill rotWithShape="1">
          <a:blip r:embed="rId2"/>
          <a:srcRect l="38886" t="32899" r="7799" b="49999"/>
          <a:stretch/>
        </p:blipFill>
        <p:spPr>
          <a:xfrm>
            <a:off x="617744" y="2621692"/>
            <a:ext cx="8948809" cy="1614617"/>
          </a:xfrm>
          <a:prstGeom prst="rect">
            <a:avLst/>
          </a:prstGeom>
        </p:spPr>
      </p:pic>
    </p:spTree>
    <p:extLst>
      <p:ext uri="{BB962C8B-B14F-4D97-AF65-F5344CB8AC3E}">
        <p14:creationId xmlns:p14="http://schemas.microsoft.com/office/powerpoint/2010/main" val="31750499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7B32430-6E6C-4493-BD41-0108C7F02C45}"/>
              </a:ext>
            </a:extLst>
          </p:cNvPr>
          <p:cNvPicPr>
            <a:picLocks noChangeAspect="1"/>
          </p:cNvPicPr>
          <p:nvPr/>
        </p:nvPicPr>
        <p:blipFill rotWithShape="1">
          <a:blip r:embed="rId2"/>
          <a:srcRect l="38315" t="35361" r="8859" b="11740"/>
          <a:stretch/>
        </p:blipFill>
        <p:spPr>
          <a:xfrm>
            <a:off x="331307" y="848125"/>
            <a:ext cx="9163879" cy="5161751"/>
          </a:xfrm>
          <a:prstGeom prst="rect">
            <a:avLst/>
          </a:prstGeom>
        </p:spPr>
      </p:pic>
    </p:spTree>
    <p:extLst>
      <p:ext uri="{BB962C8B-B14F-4D97-AF65-F5344CB8AC3E}">
        <p14:creationId xmlns:p14="http://schemas.microsoft.com/office/powerpoint/2010/main" val="14575729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5052B17-E3CB-4BAC-9973-E744057C22E7}"/>
              </a:ext>
            </a:extLst>
          </p:cNvPr>
          <p:cNvPicPr>
            <a:picLocks noChangeAspect="1"/>
          </p:cNvPicPr>
          <p:nvPr/>
        </p:nvPicPr>
        <p:blipFill rotWithShape="1">
          <a:blip r:embed="rId2"/>
          <a:srcRect l="38560" t="33043" r="7962" b="27536"/>
          <a:stretch/>
        </p:blipFill>
        <p:spPr>
          <a:xfrm>
            <a:off x="523953" y="1555474"/>
            <a:ext cx="9037010" cy="3747052"/>
          </a:xfrm>
          <a:prstGeom prst="rect">
            <a:avLst/>
          </a:prstGeom>
        </p:spPr>
      </p:pic>
    </p:spTree>
    <p:extLst>
      <p:ext uri="{BB962C8B-B14F-4D97-AF65-F5344CB8AC3E}">
        <p14:creationId xmlns:p14="http://schemas.microsoft.com/office/powerpoint/2010/main" val="38955307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D7FCCDE-18A4-47F2-9281-CFF45C039772}"/>
              </a:ext>
            </a:extLst>
          </p:cNvPr>
          <p:cNvSpPr>
            <a:spLocks noGrp="1"/>
          </p:cNvSpPr>
          <p:nvPr>
            <p:ph idx="1"/>
          </p:nvPr>
        </p:nvSpPr>
        <p:spPr>
          <a:xfrm>
            <a:off x="687273" y="1572592"/>
            <a:ext cx="8596668" cy="3880773"/>
          </a:xfrm>
        </p:spPr>
        <p:txBody>
          <a:bodyPr>
            <a:normAutofit/>
          </a:bodyPr>
          <a:lstStyle/>
          <a:p>
            <a:r>
              <a:rPr lang="en-GB" sz="2100" dirty="0">
                <a:latin typeface="Comic Sans MS" panose="030F0702030302020204" pitchFamily="66" charset="0"/>
              </a:rPr>
              <a:t>Look at your writing from yesterday.</a:t>
            </a:r>
          </a:p>
          <a:p>
            <a:r>
              <a:rPr lang="en-GB" sz="2100" dirty="0">
                <a:latin typeface="Comic Sans MS" panose="030F0702030302020204" pitchFamily="66" charset="0"/>
              </a:rPr>
              <a:t>What did you do well?</a:t>
            </a:r>
          </a:p>
          <a:p>
            <a:r>
              <a:rPr lang="en-GB" sz="2100" dirty="0">
                <a:latin typeface="Comic Sans MS" panose="030F0702030302020204" pitchFamily="66" charset="0"/>
              </a:rPr>
              <a:t>What do you need to improve?</a:t>
            </a:r>
          </a:p>
          <a:p>
            <a:r>
              <a:rPr lang="en-GB" sz="2100" dirty="0">
                <a:latin typeface="Comic Sans MS" panose="030F0702030302020204" pitchFamily="66" charset="0"/>
              </a:rPr>
              <a:t>What features of writing did you include yesterday? </a:t>
            </a:r>
          </a:p>
          <a:p>
            <a:r>
              <a:rPr lang="en-GB" sz="2100" dirty="0">
                <a:latin typeface="Comic Sans MS" panose="030F0702030302020204" pitchFamily="66" charset="0"/>
              </a:rPr>
              <a:t>What do you need to include together to complete the checklist?</a:t>
            </a:r>
          </a:p>
          <a:p>
            <a:endParaRPr lang="en-GB" sz="2100" dirty="0">
              <a:latin typeface="Comic Sans MS" panose="030F0702030302020204" pitchFamily="66" charset="0"/>
            </a:endParaRPr>
          </a:p>
          <a:p>
            <a:endParaRPr lang="en-GB" sz="2100" dirty="0">
              <a:latin typeface="Comic Sans MS" panose="030F0702030302020204" pitchFamily="66" charset="0"/>
            </a:endParaRPr>
          </a:p>
        </p:txBody>
      </p:sp>
      <p:pic>
        <p:nvPicPr>
          <p:cNvPr id="4" name="Picture 4" descr="Villeneuve Controle Technique - Smiley Magnifying Glass Emoji, HD Png  Download - kindpng">
            <a:extLst>
              <a:ext uri="{FF2B5EF4-FFF2-40B4-BE49-F238E27FC236}">
                <a16:creationId xmlns:a16="http://schemas.microsoft.com/office/drawing/2014/main" id="{89DD567A-38D1-41DA-9EC5-B2EF71E35F20}"/>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6425337" y="201917"/>
            <a:ext cx="2760387" cy="2741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60999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D2CC1-6655-40BA-BBE4-117C517AAE8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CA026C2-CDD5-481C-8AE3-37C2365C6F1B}"/>
              </a:ext>
            </a:extLst>
          </p:cNvPr>
          <p:cNvSpPr>
            <a:spLocks noGrp="1"/>
          </p:cNvSpPr>
          <p:nvPr>
            <p:ph idx="1"/>
          </p:nvPr>
        </p:nvSpPr>
        <p:spPr>
          <a:xfrm>
            <a:off x="677334" y="3995530"/>
            <a:ext cx="8596668" cy="2045832"/>
          </a:xfrm>
        </p:spPr>
        <p:txBody>
          <a:bodyPr>
            <a:normAutofit/>
          </a:bodyPr>
          <a:lstStyle/>
          <a:p>
            <a:r>
              <a:rPr lang="en-GB" sz="2100" dirty="0">
                <a:latin typeface="Comic Sans MS" panose="030F0702030302020204" pitchFamily="66" charset="0"/>
              </a:rPr>
              <a:t>You will be </a:t>
            </a:r>
            <a:r>
              <a:rPr lang="en-GB" sz="2100" b="1" u="sng" dirty="0">
                <a:latin typeface="Comic Sans MS" panose="030F0702030302020204" pitchFamily="66" charset="0"/>
              </a:rPr>
              <a:t>completing</a:t>
            </a:r>
            <a:r>
              <a:rPr lang="en-GB" sz="2100" dirty="0">
                <a:latin typeface="Comic Sans MS" panose="030F0702030302020204" pitchFamily="66" charset="0"/>
              </a:rPr>
              <a:t> your letters today – we cannot send an incomplete letter to Mrs Bell!</a:t>
            </a:r>
          </a:p>
        </p:txBody>
      </p:sp>
      <p:pic>
        <p:nvPicPr>
          <p:cNvPr id="4" name="Picture 3">
            <a:extLst>
              <a:ext uri="{FF2B5EF4-FFF2-40B4-BE49-F238E27FC236}">
                <a16:creationId xmlns:a16="http://schemas.microsoft.com/office/drawing/2014/main" id="{D0A6F7CC-6825-4D92-9AEE-6E6A18C4A608}"/>
              </a:ext>
            </a:extLst>
          </p:cNvPr>
          <p:cNvPicPr>
            <a:picLocks noChangeAspect="1"/>
          </p:cNvPicPr>
          <p:nvPr/>
        </p:nvPicPr>
        <p:blipFill rotWithShape="1">
          <a:blip r:embed="rId2"/>
          <a:srcRect l="37745" t="37247" r="12689" b="15797"/>
          <a:stretch/>
        </p:blipFill>
        <p:spPr>
          <a:xfrm>
            <a:off x="1653162" y="245717"/>
            <a:ext cx="6645011" cy="3541091"/>
          </a:xfrm>
          <a:prstGeom prst="rect">
            <a:avLst/>
          </a:prstGeom>
        </p:spPr>
      </p:pic>
    </p:spTree>
    <p:extLst>
      <p:ext uri="{BB962C8B-B14F-4D97-AF65-F5344CB8AC3E}">
        <p14:creationId xmlns:p14="http://schemas.microsoft.com/office/powerpoint/2010/main" val="24438394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422849-BE6A-4E73-9A30-BB88C76D2ED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C75F873-89A3-49EA-AFD5-6DAD76CFA680}"/>
              </a:ext>
            </a:extLst>
          </p:cNvPr>
          <p:cNvSpPr>
            <a:spLocks noGrp="1"/>
          </p:cNvSpPr>
          <p:nvPr>
            <p:ph idx="1"/>
          </p:nvPr>
        </p:nvSpPr>
        <p:spPr>
          <a:xfrm>
            <a:off x="677334" y="2160589"/>
            <a:ext cx="5418666" cy="3880773"/>
          </a:xfrm>
        </p:spPr>
        <p:txBody>
          <a:bodyPr>
            <a:normAutofit/>
          </a:bodyPr>
          <a:lstStyle/>
          <a:p>
            <a:r>
              <a:rPr lang="en-GB" sz="2100" dirty="0">
                <a:latin typeface="Comic Sans MS" panose="030F0702030302020204" pitchFamily="66" charset="0"/>
              </a:rPr>
              <a:t>How does this letter end?</a:t>
            </a:r>
          </a:p>
          <a:p>
            <a:r>
              <a:rPr lang="en-GB" sz="2100" dirty="0">
                <a:latin typeface="Comic Sans MS" panose="030F0702030302020204" pitchFamily="66" charset="0"/>
              </a:rPr>
              <a:t>How should we end a letter?</a:t>
            </a:r>
          </a:p>
          <a:p>
            <a:endParaRPr lang="en-GB" sz="2100" dirty="0">
              <a:latin typeface="Comic Sans MS" panose="030F0702030302020204" pitchFamily="66" charset="0"/>
            </a:endParaRPr>
          </a:p>
          <a:p>
            <a:r>
              <a:rPr lang="en-GB" sz="2100" dirty="0">
                <a:latin typeface="Comic Sans MS" panose="030F0702030302020204" pitchFamily="66" charset="0"/>
              </a:rPr>
              <a:t>Look at my letter to Mrs Bell – how have I ended it?</a:t>
            </a:r>
          </a:p>
        </p:txBody>
      </p:sp>
      <p:pic>
        <p:nvPicPr>
          <p:cNvPr id="4" name="Picture 3">
            <a:extLst>
              <a:ext uri="{FF2B5EF4-FFF2-40B4-BE49-F238E27FC236}">
                <a16:creationId xmlns:a16="http://schemas.microsoft.com/office/drawing/2014/main" id="{653D8BD4-A857-4BB5-BA7C-5C290D3E0D5B}"/>
              </a:ext>
            </a:extLst>
          </p:cNvPr>
          <p:cNvPicPr>
            <a:picLocks noChangeAspect="1"/>
          </p:cNvPicPr>
          <p:nvPr/>
        </p:nvPicPr>
        <p:blipFill rotWithShape="1">
          <a:blip r:embed="rId2"/>
          <a:srcRect l="23934" t="20290" r="42527" b="8889"/>
          <a:stretch/>
        </p:blipFill>
        <p:spPr>
          <a:xfrm>
            <a:off x="6410739" y="-1"/>
            <a:ext cx="5781261" cy="6866843"/>
          </a:xfrm>
          <a:prstGeom prst="rect">
            <a:avLst/>
          </a:prstGeom>
        </p:spPr>
      </p:pic>
    </p:spTree>
    <p:extLst>
      <p:ext uri="{BB962C8B-B14F-4D97-AF65-F5344CB8AC3E}">
        <p14:creationId xmlns:p14="http://schemas.microsoft.com/office/powerpoint/2010/main" val="14006466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324EC-813C-4EAD-8431-FFC3C262B6F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9AE951F-255E-461E-ABF2-BAA546049E94}"/>
              </a:ext>
            </a:extLst>
          </p:cNvPr>
          <p:cNvSpPr>
            <a:spLocks noGrp="1"/>
          </p:cNvSpPr>
          <p:nvPr>
            <p:ph idx="1"/>
          </p:nvPr>
        </p:nvSpPr>
        <p:spPr/>
        <p:txBody>
          <a:bodyPr>
            <a:normAutofit/>
          </a:bodyPr>
          <a:lstStyle/>
          <a:p>
            <a:r>
              <a:rPr lang="en-GB" sz="2100" dirty="0">
                <a:latin typeface="Comic Sans MS" panose="030F0702030302020204" pitchFamily="66" charset="0"/>
              </a:rPr>
              <a:t>If you know the person’s name, you should use </a:t>
            </a:r>
            <a:r>
              <a:rPr lang="en-GB" sz="2100" i="1" dirty="0">
                <a:latin typeface="Comic Sans MS" panose="030F0702030302020204" pitchFamily="66" charset="0"/>
              </a:rPr>
              <a:t>‘Yours Sincerely.’</a:t>
            </a:r>
            <a:endParaRPr lang="en-GB" sz="2100" dirty="0">
              <a:latin typeface="Comic Sans MS" panose="030F0702030302020204" pitchFamily="66" charset="0"/>
            </a:endParaRPr>
          </a:p>
          <a:p>
            <a:r>
              <a:rPr lang="en-GB" sz="2100" dirty="0">
                <a:latin typeface="Comic Sans MS" panose="030F0702030302020204" pitchFamily="66" charset="0"/>
              </a:rPr>
              <a:t>If you have used ‘Sir’ or ‘Madam,’ you should use </a:t>
            </a:r>
            <a:r>
              <a:rPr lang="en-GB" sz="2100" i="1" dirty="0">
                <a:latin typeface="Comic Sans MS" panose="030F0702030302020204" pitchFamily="66" charset="0"/>
              </a:rPr>
              <a:t>‘Yours Faithfully.’</a:t>
            </a:r>
            <a:endParaRPr lang="en-GB" sz="2100" dirty="0">
              <a:latin typeface="Comic Sans MS" panose="030F0702030302020204" pitchFamily="66" charset="0"/>
            </a:endParaRPr>
          </a:p>
        </p:txBody>
      </p:sp>
      <p:pic>
        <p:nvPicPr>
          <p:cNvPr id="4" name="Picture 2" descr="Drawing Writing Clip Art - Writing Clipart, HD Png Download , Transparent  Png Image - PNGitem">
            <a:extLst>
              <a:ext uri="{FF2B5EF4-FFF2-40B4-BE49-F238E27FC236}">
                <a16:creationId xmlns:a16="http://schemas.microsoft.com/office/drawing/2014/main" id="{A00F1A0E-5A3F-4A52-A7FA-1C37A44048D6}"/>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6790877" y="3846443"/>
            <a:ext cx="3154466" cy="30115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6929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6484B-7002-40DA-BAA8-AD44823683C9}"/>
              </a:ext>
            </a:extLst>
          </p:cNvPr>
          <p:cNvSpPr>
            <a:spLocks noGrp="1"/>
          </p:cNvSpPr>
          <p:nvPr>
            <p:ph type="title"/>
          </p:nvPr>
        </p:nvSpPr>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F9B472B1-63E0-4D9C-971A-194B626F34FB}"/>
              </a:ext>
            </a:extLst>
          </p:cNvPr>
          <p:cNvSpPr>
            <a:spLocks noGrp="1"/>
          </p:cNvSpPr>
          <p:nvPr>
            <p:ph idx="1"/>
          </p:nvPr>
        </p:nvSpPr>
        <p:spPr>
          <a:xfrm>
            <a:off x="459466" y="1703390"/>
            <a:ext cx="8814536" cy="3880773"/>
          </a:xfrm>
        </p:spPr>
        <p:txBody>
          <a:bodyPr>
            <a:noAutofit/>
          </a:bodyPr>
          <a:lstStyle/>
          <a:p>
            <a:r>
              <a:rPr lang="en-GB" sz="1850" dirty="0">
                <a:latin typeface="Comic Sans MS" panose="030F0702030302020204" pitchFamily="66" charset="0"/>
              </a:rPr>
              <a:t>Finish writing your letter to Mrs Bell using your work from last week and the checklist to help you.</a:t>
            </a:r>
          </a:p>
          <a:p>
            <a:endParaRPr lang="en-GB" sz="1850" dirty="0">
              <a:latin typeface="Comic Sans MS" panose="030F0702030302020204" pitchFamily="66" charset="0"/>
            </a:endParaRPr>
          </a:p>
          <a:p>
            <a:r>
              <a:rPr lang="en-GB" sz="1850" b="1" dirty="0">
                <a:solidFill>
                  <a:srgbClr val="FF0000"/>
                </a:solidFill>
                <a:latin typeface="Comic Sans MS" panose="030F0702030302020204" pitchFamily="66" charset="0"/>
              </a:rPr>
              <a:t>Red Pen: </a:t>
            </a:r>
            <a:r>
              <a:rPr lang="en-GB" sz="1850" dirty="0">
                <a:solidFill>
                  <a:srgbClr val="FF0000"/>
                </a:solidFill>
                <a:latin typeface="Comic Sans MS" panose="030F0702030302020204" pitchFamily="66" charset="0"/>
              </a:rPr>
              <a:t>read back over your work. Check that it makes sense.</a:t>
            </a:r>
          </a:p>
          <a:p>
            <a:pPr lvl="1"/>
            <a:r>
              <a:rPr lang="en-GB" sz="1850" dirty="0">
                <a:solidFill>
                  <a:srgbClr val="FF0000"/>
                </a:solidFill>
                <a:latin typeface="Comic Sans MS" panose="030F0702030302020204" pitchFamily="66" charset="0"/>
              </a:rPr>
              <a:t>Have you used the correct punctuation?</a:t>
            </a:r>
          </a:p>
          <a:p>
            <a:pPr lvl="1"/>
            <a:r>
              <a:rPr lang="en-GB" sz="1850" dirty="0">
                <a:solidFill>
                  <a:srgbClr val="FF0000"/>
                </a:solidFill>
                <a:latin typeface="Comic Sans MS" panose="030F0702030302020204" pitchFamily="66" charset="0"/>
              </a:rPr>
              <a:t>Have you used the correct spellings?</a:t>
            </a:r>
          </a:p>
          <a:p>
            <a:pPr lvl="1"/>
            <a:r>
              <a:rPr lang="en-GB" sz="1850" dirty="0">
                <a:solidFill>
                  <a:srgbClr val="FF0000"/>
                </a:solidFill>
                <a:latin typeface="Comic Sans MS" panose="030F0702030302020204" pitchFamily="66" charset="0"/>
              </a:rPr>
              <a:t>Look at the writing checklist – which features have you used?</a:t>
            </a:r>
          </a:p>
          <a:p>
            <a:pPr lvl="1"/>
            <a:r>
              <a:rPr lang="en-GB" sz="1850" dirty="0">
                <a:solidFill>
                  <a:srgbClr val="FF0000"/>
                </a:solidFill>
                <a:latin typeface="Comic Sans MS" panose="030F0702030302020204" pitchFamily="66" charset="0"/>
              </a:rPr>
              <a:t>Which features do you still need to include?</a:t>
            </a:r>
          </a:p>
          <a:p>
            <a:pPr lvl="1"/>
            <a:r>
              <a:rPr lang="en-GB" sz="1850" dirty="0">
                <a:solidFill>
                  <a:srgbClr val="FF0000"/>
                </a:solidFill>
                <a:latin typeface="Comic Sans MS" panose="030F0702030302020204" pitchFamily="66" charset="0"/>
              </a:rPr>
              <a:t>Can you write a sentence or two to tick off any more features from the checklist?</a:t>
            </a:r>
          </a:p>
          <a:p>
            <a:endParaRPr lang="en-GB" sz="1850" dirty="0">
              <a:solidFill>
                <a:srgbClr val="FF0000"/>
              </a:solidFill>
              <a:latin typeface="Comic Sans MS" panose="030F0702030302020204" pitchFamily="66" charset="0"/>
            </a:endParaRPr>
          </a:p>
          <a:p>
            <a:r>
              <a:rPr lang="en-GB" sz="1850" dirty="0">
                <a:solidFill>
                  <a:srgbClr val="FF0000"/>
                </a:solidFill>
                <a:latin typeface="Comic Sans MS" panose="030F0702030302020204" pitchFamily="66" charset="0"/>
              </a:rPr>
              <a:t>Look back at the vocabulary you have used. Use a thesaurus to improve the vocabulary. Try to make it as powerful, descriptive and emotive as possible.</a:t>
            </a:r>
          </a:p>
        </p:txBody>
      </p:sp>
    </p:spTree>
    <p:extLst>
      <p:ext uri="{BB962C8B-B14F-4D97-AF65-F5344CB8AC3E}">
        <p14:creationId xmlns:p14="http://schemas.microsoft.com/office/powerpoint/2010/main" val="35856611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482E03B-B3A6-40E4-8D80-A02B88004E65}"/>
              </a:ext>
            </a:extLst>
          </p:cNvPr>
          <p:cNvPicPr>
            <a:picLocks noChangeAspect="1"/>
          </p:cNvPicPr>
          <p:nvPr/>
        </p:nvPicPr>
        <p:blipFill rotWithShape="1">
          <a:blip r:embed="rId2"/>
          <a:srcRect l="13696" t="20000" r="28913" b="14203"/>
          <a:stretch/>
        </p:blipFill>
        <p:spPr>
          <a:xfrm>
            <a:off x="0" y="0"/>
            <a:ext cx="12192000" cy="6826234"/>
          </a:xfrm>
          <a:prstGeom prst="rect">
            <a:avLst/>
          </a:prstGeom>
        </p:spPr>
      </p:pic>
    </p:spTree>
    <p:extLst>
      <p:ext uri="{BB962C8B-B14F-4D97-AF65-F5344CB8AC3E}">
        <p14:creationId xmlns:p14="http://schemas.microsoft.com/office/powerpoint/2010/main" val="9033318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75A4C48-60E1-4305-B0FD-B51D0D2AFBA3}"/>
              </a:ext>
            </a:extLst>
          </p:cNvPr>
          <p:cNvPicPr>
            <a:picLocks noChangeAspect="1"/>
          </p:cNvPicPr>
          <p:nvPr/>
        </p:nvPicPr>
        <p:blipFill rotWithShape="1">
          <a:blip r:embed="rId2"/>
          <a:srcRect l="11413" t="20579" r="30788" b="8985"/>
          <a:stretch/>
        </p:blipFill>
        <p:spPr>
          <a:xfrm>
            <a:off x="-1" y="0"/>
            <a:ext cx="12192001" cy="6858000"/>
          </a:xfrm>
          <a:prstGeom prst="rect">
            <a:avLst/>
          </a:prstGeom>
        </p:spPr>
      </p:pic>
    </p:spTree>
    <p:extLst>
      <p:ext uri="{BB962C8B-B14F-4D97-AF65-F5344CB8AC3E}">
        <p14:creationId xmlns:p14="http://schemas.microsoft.com/office/powerpoint/2010/main" val="30260462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A73241A-63F8-4142-BA78-3F85434935EF}"/>
              </a:ext>
            </a:extLst>
          </p:cNvPr>
          <p:cNvSpPr>
            <a:spLocks noGrp="1"/>
          </p:cNvSpPr>
          <p:nvPr>
            <p:ph type="ctrTitle"/>
          </p:nvPr>
        </p:nvSpPr>
        <p:spPr>
          <a:xfrm>
            <a:off x="238538" y="2404534"/>
            <a:ext cx="9611140" cy="1646302"/>
          </a:xfrm>
        </p:spPr>
        <p:txBody>
          <a:bodyPr/>
          <a:lstStyle/>
          <a:p>
            <a:r>
              <a:rPr lang="en-GB" dirty="0">
                <a:latin typeface="Comic Sans MS" panose="030F0702030302020204" pitchFamily="66" charset="0"/>
              </a:rPr>
              <a:t>Thursday 2</a:t>
            </a:r>
            <a:r>
              <a:rPr lang="en-GB" baseline="30000" dirty="0">
                <a:latin typeface="Comic Sans MS" panose="030F0702030302020204" pitchFamily="66" charset="0"/>
              </a:rPr>
              <a:t>nd</a:t>
            </a:r>
            <a:r>
              <a:rPr lang="en-GB" dirty="0">
                <a:latin typeface="Comic Sans MS" panose="030F0702030302020204" pitchFamily="66" charset="0"/>
              </a:rPr>
              <a:t> December 2021</a:t>
            </a:r>
          </a:p>
        </p:txBody>
      </p:sp>
      <p:sp>
        <p:nvSpPr>
          <p:cNvPr id="5" name="Subtitle 4">
            <a:extLst>
              <a:ext uri="{FF2B5EF4-FFF2-40B4-BE49-F238E27FC236}">
                <a16:creationId xmlns:a16="http://schemas.microsoft.com/office/drawing/2014/main" id="{572C4900-AB7E-4330-B803-26B7FCE665DF}"/>
              </a:ext>
            </a:extLst>
          </p:cNvPr>
          <p:cNvSpPr>
            <a:spLocks noGrp="1"/>
          </p:cNvSpPr>
          <p:nvPr>
            <p:ph type="subTitle" idx="1"/>
          </p:nvPr>
        </p:nvSpPr>
        <p:spPr>
          <a:xfrm>
            <a:off x="238538" y="4189981"/>
            <a:ext cx="9035465" cy="2369845"/>
          </a:xfrm>
        </p:spPr>
        <p:txBody>
          <a:bodyPr>
            <a:norm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organise writing appropriately</a:t>
            </a:r>
          </a:p>
          <a:p>
            <a:pPr algn="l"/>
            <a:r>
              <a:rPr lang="en-GB" sz="2100" dirty="0">
                <a:latin typeface="Comic Sans MS" panose="030F0702030302020204" pitchFamily="66" charset="0"/>
              </a:rPr>
              <a:t>	To use paragraphs</a:t>
            </a:r>
          </a:p>
          <a:p>
            <a:pPr algn="l"/>
            <a:r>
              <a:rPr lang="en-GB" sz="2100" dirty="0">
                <a:latin typeface="Comic Sans MS" panose="030F0702030302020204" pitchFamily="66" charset="0"/>
              </a:rPr>
              <a:t>	To spell correctly</a:t>
            </a:r>
          </a:p>
          <a:p>
            <a:pPr algn="l"/>
            <a:r>
              <a:rPr lang="en-GB" sz="2100" dirty="0">
                <a:latin typeface="Comic Sans MS" panose="030F0702030302020204" pitchFamily="66" charset="0"/>
              </a:rPr>
              <a:t>C: Persuasive Writing </a:t>
            </a:r>
          </a:p>
        </p:txBody>
      </p:sp>
    </p:spTree>
    <p:extLst>
      <p:ext uri="{BB962C8B-B14F-4D97-AF65-F5344CB8AC3E}">
        <p14:creationId xmlns:p14="http://schemas.microsoft.com/office/powerpoint/2010/main" val="396293837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F6F68-734B-4A54-A190-8E1ECD7B24C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25BCFA5-0706-41F6-85C1-50157D29D6E1}"/>
              </a:ext>
            </a:extLst>
          </p:cNvPr>
          <p:cNvSpPr>
            <a:spLocks noGrp="1"/>
          </p:cNvSpPr>
          <p:nvPr>
            <p:ph idx="1"/>
          </p:nvPr>
        </p:nvSpPr>
        <p:spPr>
          <a:xfrm>
            <a:off x="677334" y="2528336"/>
            <a:ext cx="8596668" cy="3880773"/>
          </a:xfrm>
        </p:spPr>
        <p:txBody>
          <a:bodyPr>
            <a:normAutofit/>
          </a:bodyPr>
          <a:lstStyle/>
          <a:p>
            <a:r>
              <a:rPr lang="en-GB" sz="2100" dirty="0">
                <a:latin typeface="Comic Sans MS" panose="030F0702030302020204" pitchFamily="66" charset="0"/>
              </a:rPr>
              <a:t>Look back over your writing.</a:t>
            </a:r>
          </a:p>
          <a:p>
            <a:endParaRPr lang="en-GB" sz="2100" dirty="0">
              <a:latin typeface="Comic Sans MS" panose="030F0702030302020204" pitchFamily="66" charset="0"/>
            </a:endParaRPr>
          </a:p>
          <a:p>
            <a:r>
              <a:rPr lang="en-GB" sz="2100" dirty="0">
                <a:latin typeface="Comic Sans MS" panose="030F0702030302020204" pitchFamily="66" charset="0"/>
              </a:rPr>
              <a:t>Think about what you have done well in your letter writing and what you need to do today to improve it.</a:t>
            </a:r>
          </a:p>
        </p:txBody>
      </p:sp>
      <p:pic>
        <p:nvPicPr>
          <p:cNvPr id="4" name="Picture 4" descr="Villeneuve Controle Technique - Smiley Magnifying Glass Emoji, HD Png  Download - kindpng">
            <a:extLst>
              <a:ext uri="{FF2B5EF4-FFF2-40B4-BE49-F238E27FC236}">
                <a16:creationId xmlns:a16="http://schemas.microsoft.com/office/drawing/2014/main" id="{D2787EA9-1DD5-41CE-A841-C466F4701AB2}"/>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6425337" y="201917"/>
            <a:ext cx="2760387" cy="2741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044549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9A798-7976-4B6A-A278-D78A361FBCF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BCF311F-81E5-49E5-9CFE-C18A1525CD4C}"/>
              </a:ext>
            </a:extLst>
          </p:cNvPr>
          <p:cNvSpPr>
            <a:spLocks noGrp="1"/>
          </p:cNvSpPr>
          <p:nvPr>
            <p:ph idx="1"/>
          </p:nvPr>
        </p:nvSpPr>
        <p:spPr>
          <a:xfrm>
            <a:off x="677334" y="2540000"/>
            <a:ext cx="8596668" cy="3880773"/>
          </a:xfrm>
        </p:spPr>
        <p:txBody>
          <a:bodyPr>
            <a:noAutofit/>
          </a:bodyPr>
          <a:lstStyle/>
          <a:p>
            <a:r>
              <a:rPr lang="en-GB" sz="2100" dirty="0">
                <a:latin typeface="Comic Sans MS" panose="030F0702030302020204" pitchFamily="66" charset="0"/>
              </a:rPr>
              <a:t>You will be editing and improving your letters today.</a:t>
            </a:r>
          </a:p>
          <a:p>
            <a:r>
              <a:rPr lang="en-GB" sz="2100" dirty="0">
                <a:latin typeface="Comic Sans MS" panose="030F0702030302020204" pitchFamily="66" charset="0"/>
              </a:rPr>
              <a:t>Next week, we will be writing our letters up in neat so we can give them to Mrs Bell!</a:t>
            </a:r>
          </a:p>
          <a:p>
            <a:endParaRPr lang="en-GB" sz="2100" dirty="0">
              <a:latin typeface="Comic Sans MS" panose="030F0702030302020204" pitchFamily="66" charset="0"/>
            </a:endParaRPr>
          </a:p>
          <a:p>
            <a:r>
              <a:rPr lang="en-GB" sz="2100" dirty="0">
                <a:latin typeface="Comic Sans MS" panose="030F0702030302020204" pitchFamily="66" charset="0"/>
              </a:rPr>
              <a:t>Try to edit your writing independently!</a:t>
            </a:r>
          </a:p>
          <a:p>
            <a:endParaRPr lang="en-GB" sz="2100" dirty="0">
              <a:latin typeface="Comic Sans MS" panose="030F0702030302020204" pitchFamily="66" charset="0"/>
            </a:endParaRPr>
          </a:p>
          <a:p>
            <a:r>
              <a:rPr lang="en-GB" sz="2100" dirty="0">
                <a:latin typeface="Comic Sans MS" panose="030F0702030302020204" pitchFamily="66" charset="0"/>
              </a:rPr>
              <a:t>If you are really stuck – then ask an adult to help you find the mistake! </a:t>
            </a:r>
          </a:p>
        </p:txBody>
      </p:sp>
      <p:pic>
        <p:nvPicPr>
          <p:cNvPr id="4" name="Picture 2" descr="Easy ways to Improve your Self-Editing | Blog | One2create">
            <a:extLst>
              <a:ext uri="{FF2B5EF4-FFF2-40B4-BE49-F238E27FC236}">
                <a16:creationId xmlns:a16="http://schemas.microsoft.com/office/drawing/2014/main" id="{DB9AB9C3-62C0-4223-8A0E-DB5C94053850}"/>
              </a:ext>
            </a:extLst>
          </p:cNvPr>
          <p:cNvPicPr>
            <a:picLocks noChangeAspect="1" noChangeArrowheads="1"/>
          </p:cNvPicPr>
          <p:nvPr/>
        </p:nvPicPr>
        <p:blipFill>
          <a:blip r:embed="rId2">
            <a:clrChange>
              <a:clrFrom>
                <a:srgbClr val="F2F5FC"/>
              </a:clrFrom>
              <a:clrTo>
                <a:srgbClr val="F2F5FC">
                  <a:alpha val="0"/>
                </a:srgbClr>
              </a:clrTo>
            </a:clrChange>
            <a:extLst>
              <a:ext uri="{28A0092B-C50C-407E-A947-70E740481C1C}">
                <a14:useLocalDpi xmlns:a14="http://schemas.microsoft.com/office/drawing/2010/main" val="0"/>
              </a:ext>
            </a:extLst>
          </a:blip>
          <a:srcRect/>
          <a:stretch>
            <a:fillRect/>
          </a:stretch>
        </p:blipFill>
        <p:spPr bwMode="auto">
          <a:xfrm>
            <a:off x="0" y="0"/>
            <a:ext cx="3955368" cy="2584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554727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691F55-C7EB-4702-BE99-384B5DA9A6A7}"/>
              </a:ext>
            </a:extLst>
          </p:cNvPr>
          <p:cNvSpPr>
            <a:spLocks noGrp="1"/>
          </p:cNvSpPr>
          <p:nvPr>
            <p:ph type="title"/>
          </p:nvPr>
        </p:nvSpPr>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3BD47689-831F-44BB-BDE2-B1CEE14A0D1B}"/>
              </a:ext>
            </a:extLst>
          </p:cNvPr>
          <p:cNvSpPr>
            <a:spLocks noGrp="1"/>
          </p:cNvSpPr>
          <p:nvPr>
            <p:ph idx="1"/>
          </p:nvPr>
        </p:nvSpPr>
        <p:spPr/>
        <p:txBody>
          <a:bodyPr>
            <a:noAutofit/>
          </a:bodyPr>
          <a:lstStyle/>
          <a:p>
            <a:r>
              <a:rPr lang="en-GB" sz="2100" dirty="0">
                <a:latin typeface="Comic Sans MS" panose="030F0702030302020204" pitchFamily="66" charset="0"/>
              </a:rPr>
              <a:t>Edit and improve your letters using the highlighting, checklist and marking comment to help you.</a:t>
            </a:r>
          </a:p>
          <a:p>
            <a:endParaRPr lang="en-GB" sz="2100" dirty="0">
              <a:latin typeface="Comic Sans MS" panose="030F0702030302020204" pitchFamily="66" charset="0"/>
            </a:endParaRPr>
          </a:p>
          <a:p>
            <a:r>
              <a:rPr lang="en-GB" sz="2100" dirty="0">
                <a:latin typeface="Comic Sans MS" panose="030F0702030302020204" pitchFamily="66" charset="0"/>
              </a:rPr>
              <a:t>Try to edit your writing independently before you ask an adult.</a:t>
            </a:r>
          </a:p>
          <a:p>
            <a:endParaRPr lang="en-GB" sz="2100" dirty="0">
              <a:latin typeface="Comic Sans MS" panose="030F0702030302020204" pitchFamily="66" charset="0"/>
            </a:endParaRPr>
          </a:p>
        </p:txBody>
      </p:sp>
    </p:spTree>
    <p:extLst>
      <p:ext uri="{BB962C8B-B14F-4D97-AF65-F5344CB8AC3E}">
        <p14:creationId xmlns:p14="http://schemas.microsoft.com/office/powerpoint/2010/main" val="290282288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1204</TotalTime>
  <Words>1632</Words>
  <Application>Microsoft Office PowerPoint</Application>
  <PresentationFormat>Widescreen</PresentationFormat>
  <Paragraphs>156</Paragraphs>
  <Slides>48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48</vt:i4>
      </vt:variant>
    </vt:vector>
  </HeadingPairs>
  <TitlesOfParts>
    <vt:vector size="53" baseType="lpstr">
      <vt:lpstr>Arial</vt:lpstr>
      <vt:lpstr>Comic Sans MS</vt:lpstr>
      <vt:lpstr>Trebuchet MS</vt:lpstr>
      <vt:lpstr>Wingdings 3</vt:lpstr>
      <vt:lpstr>Facet</vt:lpstr>
      <vt:lpstr>Monday 29th November 2021</vt:lpstr>
      <vt:lpstr>Prepositions </vt:lpstr>
      <vt:lpstr>PowerPoint Presentation</vt:lpstr>
      <vt:lpstr>PowerPoint Presentation</vt:lpstr>
      <vt:lpstr>PowerPoint Presentation</vt:lpstr>
      <vt:lpstr>PowerPoint Presentation</vt:lpstr>
      <vt:lpstr>Remember: </vt:lpstr>
      <vt:lpstr>PowerPoint Presentation</vt:lpstr>
      <vt:lpstr>Example </vt:lpstr>
      <vt:lpstr>Example </vt:lpstr>
      <vt:lpstr>Activity </vt:lpstr>
      <vt:lpstr>Tuesday 30th November 2021</vt:lpstr>
      <vt:lpstr>PowerPoint Presentation</vt:lpstr>
      <vt:lpstr>PowerPoint Presentation</vt:lpstr>
      <vt:lpstr>PowerPoint Presentation</vt:lpstr>
      <vt:lpstr>PowerPoint Presentation</vt:lpstr>
      <vt:lpstr>My letter to Mrs Bell</vt:lpstr>
      <vt:lpstr>My letter to Mrs Bell</vt:lpstr>
      <vt:lpstr>PowerPoint Presentation</vt:lpstr>
      <vt:lpstr>My letter to Mrs Bell</vt:lpstr>
      <vt:lpstr>My letter to Mrs Bell</vt:lpstr>
      <vt:lpstr>PowerPoint Presentation</vt:lpstr>
      <vt:lpstr>Activity </vt:lpstr>
      <vt:lpstr>PowerPoint Presentation</vt:lpstr>
      <vt:lpstr>PowerPoint Presentation</vt:lpstr>
      <vt:lpstr>Wednesday 1st December 2021</vt:lpstr>
      <vt:lpstr>PowerPoint Presentation</vt:lpstr>
      <vt:lpstr>PowerPoint Presentation</vt:lpstr>
      <vt:lpstr>Examples </vt:lpstr>
      <vt:lpstr>Examples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Activity </vt:lpstr>
      <vt:lpstr>PowerPoint Presentation</vt:lpstr>
      <vt:lpstr>PowerPoint Presentation</vt:lpstr>
      <vt:lpstr>Thursday 2nd December 2021</vt:lpstr>
      <vt:lpstr>PowerPoint Presentation</vt:lpstr>
      <vt:lpstr>PowerPoint Presentation</vt:lpstr>
      <vt:lpstr>Activity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29th November 2021</dc:title>
  <dc:creator>Emily Fenner</dc:creator>
  <cp:lastModifiedBy>Emily Fenner</cp:lastModifiedBy>
  <cp:revision>5</cp:revision>
  <dcterms:created xsi:type="dcterms:W3CDTF">2021-11-25T17:33:41Z</dcterms:created>
  <dcterms:modified xsi:type="dcterms:W3CDTF">2021-11-26T13:39:49Z</dcterms:modified>
</cp:coreProperties>
</file>