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4"/>
  </p:sldMasterIdLst>
  <p:sldIdLst>
    <p:sldId id="450" r:id="rId5"/>
    <p:sldId id="451" r:id="rId6"/>
    <p:sldId id="452" r:id="rId7"/>
    <p:sldId id="453" r:id="rId8"/>
    <p:sldId id="459" r:id="rId9"/>
    <p:sldId id="454" r:id="rId10"/>
    <p:sldId id="460" r:id="rId11"/>
    <p:sldId id="457" r:id="rId12"/>
    <p:sldId id="458" r:id="rId13"/>
    <p:sldId id="461" r:id="rId14"/>
    <p:sldId id="462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876" autoAdjust="0"/>
    <p:restoredTop sz="94660"/>
  </p:normalViewPr>
  <p:slideViewPr>
    <p:cSldViewPr snapToGrid="0">
      <p:cViewPr varScale="1">
        <p:scale>
          <a:sx n="64" d="100"/>
          <a:sy n="64" d="100"/>
        </p:scale>
        <p:origin x="60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171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819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859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425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22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653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94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883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523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455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5277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8373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308586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774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1376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888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658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4059569-9551-4407-B0A0-9D03517D34D2}"/>
              </a:ext>
            </a:extLst>
          </p:cNvPr>
          <p:cNvSpPr txBox="1">
            <a:spLocks/>
          </p:cNvSpPr>
          <p:nvPr/>
        </p:nvSpPr>
        <p:spPr>
          <a:xfrm>
            <a:off x="1808098" y="2519406"/>
            <a:ext cx="9845011" cy="25352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4800" u="sng" dirty="0">
                <a:solidFill>
                  <a:srgbClr val="002060"/>
                </a:solidFill>
                <a:latin typeface="+mn-lt"/>
              </a:rPr>
              <a:t>Thursday 8</a:t>
            </a:r>
            <a:r>
              <a:rPr lang="en-GB" sz="4800" u="sng" baseline="30000" dirty="0">
                <a:solidFill>
                  <a:srgbClr val="002060"/>
                </a:solidFill>
                <a:latin typeface="+mn-lt"/>
              </a:rPr>
              <a:t>th</a:t>
            </a:r>
            <a:r>
              <a:rPr lang="en-GB" sz="4800" u="sng" dirty="0">
                <a:solidFill>
                  <a:srgbClr val="002060"/>
                </a:solidFill>
                <a:latin typeface="+mn-lt"/>
              </a:rPr>
              <a:t> October 2020</a:t>
            </a:r>
          </a:p>
          <a:p>
            <a:pPr algn="l"/>
            <a:r>
              <a:rPr lang="en-GB" sz="4800" u="sng" dirty="0">
                <a:solidFill>
                  <a:srgbClr val="002060"/>
                </a:solidFill>
                <a:latin typeface="+mn-lt"/>
              </a:rPr>
              <a:t>L.O: To use measures</a:t>
            </a:r>
          </a:p>
          <a:p>
            <a:pPr algn="l"/>
            <a:r>
              <a:rPr lang="en-GB" sz="4800" u="sng" dirty="0">
                <a:solidFill>
                  <a:srgbClr val="002060"/>
                </a:solidFill>
                <a:latin typeface="+mn-lt"/>
              </a:rPr>
              <a:t>C: Order lengths</a:t>
            </a:r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247877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8DE3C82-F10D-4037-8BAC-CF9A852D64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4907" y="1045513"/>
            <a:ext cx="8103565" cy="5008304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96D53193-1BA1-436F-B345-462D39BE9EAD}"/>
              </a:ext>
            </a:extLst>
          </p:cNvPr>
          <p:cNvSpPr txBox="1">
            <a:spLocks/>
          </p:cNvSpPr>
          <p:nvPr/>
        </p:nvSpPr>
        <p:spPr>
          <a:xfrm>
            <a:off x="4991873" y="826055"/>
            <a:ext cx="9053587" cy="6847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4000" dirty="0">
                <a:solidFill>
                  <a:srgbClr val="002060"/>
                </a:solidFill>
                <a:latin typeface="+mn-lt"/>
              </a:rPr>
              <a:t>Starter</a:t>
            </a:r>
            <a:br>
              <a:rPr lang="en-GB" sz="4800" dirty="0">
                <a:solidFill>
                  <a:srgbClr val="002060"/>
                </a:solidFill>
                <a:latin typeface="+mn-lt"/>
              </a:rPr>
            </a:br>
            <a:endParaRPr lang="en-GB" sz="4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960683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4059569-9551-4407-B0A0-9D03517D34D2}"/>
              </a:ext>
            </a:extLst>
          </p:cNvPr>
          <p:cNvSpPr txBox="1">
            <a:spLocks/>
          </p:cNvSpPr>
          <p:nvPr/>
        </p:nvSpPr>
        <p:spPr>
          <a:xfrm>
            <a:off x="964454" y="5230402"/>
            <a:ext cx="9053587" cy="6847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000" dirty="0">
                <a:solidFill>
                  <a:srgbClr val="002060"/>
                </a:solidFill>
                <a:latin typeface="+mn-lt"/>
              </a:rPr>
              <a:t>Part One: In the BOLE!</a:t>
            </a:r>
          </a:p>
          <a:p>
            <a:pPr algn="ctr"/>
            <a:endParaRPr lang="en-GB" sz="4000" dirty="0">
              <a:solidFill>
                <a:srgbClr val="002060"/>
              </a:solidFill>
              <a:latin typeface="+mn-lt"/>
            </a:endParaRPr>
          </a:p>
          <a:p>
            <a:pPr algn="ctr"/>
            <a:r>
              <a:rPr lang="en-GB" sz="4000" dirty="0">
                <a:solidFill>
                  <a:srgbClr val="002060"/>
                </a:solidFill>
                <a:latin typeface="+mn-lt"/>
              </a:rPr>
              <a:t>You are going to take your ruler, whiteboard and pen. We are going to measure lots of things in the BOLE!  </a:t>
            </a:r>
            <a:br>
              <a:rPr lang="en-GB" sz="4800" dirty="0">
                <a:solidFill>
                  <a:srgbClr val="002060"/>
                </a:solidFill>
                <a:latin typeface="+mn-lt"/>
              </a:rPr>
            </a:br>
            <a:endParaRPr lang="en-GB" sz="4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77452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4059569-9551-4407-B0A0-9D03517D34D2}"/>
              </a:ext>
            </a:extLst>
          </p:cNvPr>
          <p:cNvSpPr txBox="1">
            <a:spLocks/>
          </p:cNvSpPr>
          <p:nvPr/>
        </p:nvSpPr>
        <p:spPr>
          <a:xfrm>
            <a:off x="2046061" y="2259579"/>
            <a:ext cx="9053587" cy="6847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4800" dirty="0">
                <a:solidFill>
                  <a:srgbClr val="002060"/>
                </a:solidFill>
                <a:latin typeface="+mn-lt"/>
              </a:rPr>
              <a:t>What could you measure?</a:t>
            </a:r>
            <a:br>
              <a:rPr lang="en-GB" sz="4800" dirty="0">
                <a:solidFill>
                  <a:srgbClr val="002060"/>
                </a:solidFill>
                <a:latin typeface="+mn-lt"/>
              </a:rPr>
            </a:br>
            <a:endParaRPr lang="en-GB" sz="4800" dirty="0"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9090F1F-1C24-4835-87CF-548C9E3D2C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7762" y="2579810"/>
            <a:ext cx="5706271" cy="3505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222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1018789" y="379114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4059569-9551-4407-B0A0-9D03517D34D2}"/>
              </a:ext>
            </a:extLst>
          </p:cNvPr>
          <p:cNvSpPr txBox="1">
            <a:spLocks/>
          </p:cNvSpPr>
          <p:nvPr/>
        </p:nvSpPr>
        <p:spPr>
          <a:xfrm>
            <a:off x="1045172" y="2438992"/>
            <a:ext cx="9053587" cy="6847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4800" dirty="0">
                <a:solidFill>
                  <a:srgbClr val="002060"/>
                </a:solidFill>
                <a:latin typeface="+mn-lt"/>
              </a:rPr>
              <a:t>Please draw a table like this on your whiteboard.</a:t>
            </a:r>
            <a:br>
              <a:rPr lang="en-GB" sz="4800" dirty="0">
                <a:solidFill>
                  <a:srgbClr val="002060"/>
                </a:solidFill>
                <a:latin typeface="+mn-lt"/>
              </a:rPr>
            </a:br>
            <a:endParaRPr lang="en-GB" sz="4800" dirty="0">
              <a:latin typeface="+mn-lt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B15E804E-3110-4D49-9092-D1627A3DB86B}"/>
              </a:ext>
            </a:extLst>
          </p:cNvPr>
          <p:cNvSpPr txBox="1">
            <a:spLocks/>
          </p:cNvSpPr>
          <p:nvPr/>
        </p:nvSpPr>
        <p:spPr>
          <a:xfrm>
            <a:off x="1173211" y="3814440"/>
            <a:ext cx="9577615" cy="6847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4800" dirty="0">
                <a:solidFill>
                  <a:srgbClr val="002060"/>
                </a:solidFill>
                <a:latin typeface="+mn-lt"/>
              </a:rPr>
              <a:t>Item                        Length in cm</a:t>
            </a:r>
            <a:br>
              <a:rPr lang="en-GB" sz="4800" dirty="0">
                <a:solidFill>
                  <a:srgbClr val="002060"/>
                </a:solidFill>
                <a:latin typeface="+mn-lt"/>
              </a:rPr>
            </a:br>
            <a:endParaRPr lang="en-GB" sz="4800" dirty="0">
              <a:latin typeface="+mn-lt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DC9A8C1-BFF8-4B9B-9B04-FDF6648D77A3}"/>
              </a:ext>
            </a:extLst>
          </p:cNvPr>
          <p:cNvCxnSpPr/>
          <p:nvPr/>
        </p:nvCxnSpPr>
        <p:spPr>
          <a:xfrm>
            <a:off x="5198165" y="2872409"/>
            <a:ext cx="0" cy="3876261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C3EEE7B-198E-402B-8608-AEB4AFDF49FA}"/>
              </a:ext>
            </a:extLst>
          </p:cNvPr>
          <p:cNvCxnSpPr>
            <a:cxnSpLocks/>
          </p:cNvCxnSpPr>
          <p:nvPr/>
        </p:nvCxnSpPr>
        <p:spPr>
          <a:xfrm flipH="1">
            <a:off x="1117774" y="3814440"/>
            <a:ext cx="9760083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29984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4059569-9551-4407-B0A0-9D03517D34D2}"/>
              </a:ext>
            </a:extLst>
          </p:cNvPr>
          <p:cNvSpPr txBox="1">
            <a:spLocks/>
          </p:cNvSpPr>
          <p:nvPr/>
        </p:nvSpPr>
        <p:spPr>
          <a:xfrm>
            <a:off x="1700223" y="4982223"/>
            <a:ext cx="9053587" cy="6847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6000" dirty="0">
                <a:solidFill>
                  <a:srgbClr val="002060"/>
                </a:solidFill>
                <a:latin typeface="+mn-lt"/>
              </a:rPr>
              <a:t>Now it’s time to order these measurements from smallest to biggest!</a:t>
            </a:r>
            <a:br>
              <a:rPr lang="en-GB" sz="4800" dirty="0">
                <a:solidFill>
                  <a:srgbClr val="002060"/>
                </a:solidFill>
                <a:latin typeface="+mn-lt"/>
              </a:rPr>
            </a:br>
            <a:endParaRPr lang="en-GB" sz="4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342401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4059569-9551-4407-B0A0-9D03517D34D2}"/>
              </a:ext>
            </a:extLst>
          </p:cNvPr>
          <p:cNvSpPr txBox="1">
            <a:spLocks/>
          </p:cNvSpPr>
          <p:nvPr/>
        </p:nvSpPr>
        <p:spPr>
          <a:xfrm>
            <a:off x="1700223" y="4982223"/>
            <a:ext cx="9053587" cy="6847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6000" dirty="0">
                <a:solidFill>
                  <a:srgbClr val="002060"/>
                </a:solidFill>
                <a:latin typeface="+mn-lt"/>
              </a:rPr>
              <a:t>Now it’s time to order these measurements from smallest to biggest!</a:t>
            </a:r>
            <a:br>
              <a:rPr lang="en-GB" sz="4800" dirty="0">
                <a:solidFill>
                  <a:srgbClr val="002060"/>
                </a:solidFill>
                <a:latin typeface="+mn-lt"/>
              </a:rPr>
            </a:br>
            <a:endParaRPr lang="en-GB" sz="4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941862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1604601-F588-4128-A063-999AB5FD2F0D}"/>
              </a:ext>
            </a:extLst>
          </p:cNvPr>
          <p:cNvSpPr txBox="1"/>
          <p:nvPr/>
        </p:nvSpPr>
        <p:spPr>
          <a:xfrm>
            <a:off x="1325342" y="1048453"/>
            <a:ext cx="9774306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rgbClr val="000000"/>
                </a:solidFill>
                <a:latin typeface="Cambria" panose="02040503050406030204" pitchFamily="18" charset="0"/>
              </a:rPr>
              <a:t>Please lay out in a table like this!</a:t>
            </a:r>
          </a:p>
          <a:p>
            <a:endParaRPr lang="en-US" sz="4000" dirty="0">
              <a:solidFill>
                <a:srgbClr val="000000"/>
              </a:solidFill>
              <a:latin typeface="Cambria" panose="02040503050406030204" pitchFamily="18" charset="0"/>
            </a:endParaRPr>
          </a:p>
          <a:p>
            <a:endParaRPr lang="en-US" sz="4000" dirty="0">
              <a:solidFill>
                <a:srgbClr val="00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192697EF-2001-4E55-BF43-79AC17F375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2826262"/>
              </p:ext>
            </p:extLst>
          </p:nvPr>
        </p:nvGraphicFramePr>
        <p:xfrm>
          <a:off x="1531544" y="2608228"/>
          <a:ext cx="8128000" cy="2768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988760707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656494800"/>
                    </a:ext>
                  </a:extLst>
                </a:gridCol>
              </a:tblGrid>
              <a:tr h="553768">
                <a:tc>
                  <a:txBody>
                    <a:bodyPr/>
                    <a:lstStyle/>
                    <a:p>
                      <a:r>
                        <a:rPr lang="en-GB" dirty="0"/>
                        <a:t>Item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Length (cm)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1705104"/>
                  </a:ext>
                </a:extLst>
              </a:tr>
              <a:tr h="553768">
                <a:tc>
                  <a:txBody>
                    <a:bodyPr/>
                    <a:lstStyle/>
                    <a:p>
                      <a:r>
                        <a:rPr lang="en-GB" dirty="0"/>
                        <a:t>Highlighter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5064547"/>
                  </a:ext>
                </a:extLst>
              </a:tr>
              <a:tr h="55376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0728283"/>
                  </a:ext>
                </a:extLst>
              </a:tr>
              <a:tr h="55376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0669606"/>
                  </a:ext>
                </a:extLst>
              </a:tr>
              <a:tr h="55376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36466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62798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1604601-F588-4128-A063-999AB5FD2F0D}"/>
              </a:ext>
            </a:extLst>
          </p:cNvPr>
          <p:cNvSpPr txBox="1"/>
          <p:nvPr/>
        </p:nvSpPr>
        <p:spPr>
          <a:xfrm>
            <a:off x="1325342" y="1097471"/>
            <a:ext cx="9774306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rgbClr val="000000"/>
                </a:solidFill>
                <a:latin typeface="Cambria" panose="02040503050406030204" pitchFamily="18" charset="0"/>
              </a:rPr>
              <a:t>Divers Bonus Challenge: </a:t>
            </a:r>
          </a:p>
          <a:p>
            <a:endParaRPr lang="en-US" sz="4000" b="0" i="0" dirty="0">
              <a:solidFill>
                <a:srgbClr val="000000"/>
              </a:solidFill>
              <a:effectLst/>
              <a:latin typeface="Cambria" panose="02040503050406030204" pitchFamily="18" charset="0"/>
            </a:endParaRPr>
          </a:p>
          <a:p>
            <a:r>
              <a:rPr lang="en-US" sz="4000" dirty="0">
                <a:solidFill>
                  <a:srgbClr val="000000"/>
                </a:solidFill>
                <a:latin typeface="Cambria" panose="02040503050406030204" pitchFamily="18" charset="0"/>
              </a:rPr>
              <a:t>In red pen, please write a sentence about your shortest and longest item. </a:t>
            </a:r>
          </a:p>
          <a:p>
            <a:endParaRPr lang="en-US" sz="4000" b="0" i="0" dirty="0">
              <a:solidFill>
                <a:srgbClr val="000000"/>
              </a:solidFill>
              <a:effectLst/>
              <a:latin typeface="Cambria" panose="02040503050406030204" pitchFamily="18" charset="0"/>
            </a:endParaRPr>
          </a:p>
          <a:p>
            <a:r>
              <a:rPr lang="en-US" sz="4000" dirty="0">
                <a:solidFill>
                  <a:srgbClr val="000000"/>
                </a:solidFill>
                <a:latin typeface="Cambria" panose="02040503050406030204" pitchFamily="18" charset="0"/>
              </a:rPr>
              <a:t>Can you find the difference between the shortest and longest measurement? </a:t>
            </a:r>
          </a:p>
          <a:p>
            <a:endParaRPr lang="en-US" sz="4000" dirty="0">
              <a:solidFill>
                <a:srgbClr val="0000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70316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302E0DE5-B766-44BE-9BC6-E9B3A9B32F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223" y="930965"/>
            <a:ext cx="7761829" cy="5038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60E7A52-7541-4247-9389-7AB5B94DCEEA}"/>
              </a:ext>
            </a:extLst>
          </p:cNvPr>
          <p:cNvSpPr txBox="1"/>
          <p:nvPr/>
        </p:nvSpPr>
        <p:spPr>
          <a:xfrm>
            <a:off x="4396534" y="17598"/>
            <a:ext cx="196450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u="sng" dirty="0">
                <a:solidFill>
                  <a:srgbClr val="000000"/>
                </a:solidFill>
                <a:latin typeface="Cambria" panose="02040503050406030204" pitchFamily="18" charset="0"/>
              </a:rPr>
              <a:t>Plenary</a:t>
            </a:r>
          </a:p>
          <a:p>
            <a:endParaRPr lang="en-US" sz="4000" dirty="0">
              <a:solidFill>
                <a:srgbClr val="0000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49565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F4E5A833-17F6-4F79-94B5-26DE8634AE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1" t="12709" r="11775" b="25583"/>
          <a:stretch/>
        </p:blipFill>
        <p:spPr bwMode="auto">
          <a:xfrm>
            <a:off x="4358230" y="3124683"/>
            <a:ext cx="6997147" cy="3691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BCB2005F-F0DA-401C-B0E2-24F372B97E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12" y="782320"/>
            <a:ext cx="5726775" cy="3717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817728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7DE58BB-9FE3-4861-AA83-03432C0A44F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38CF093-6CB7-4C3A-9401-77CBF1109B4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E289E7-D241-45CD-B852-E45B0DB8D15B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b7193443-4924-4c98-83f1-322a08f1315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23201</TotalTime>
  <Words>178</Words>
  <Application>Microsoft Office PowerPoint</Application>
  <PresentationFormat>Widescreen</PresentationFormat>
  <Paragraphs>44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Cambria</vt:lpstr>
      <vt:lpstr>Trebuchet MS</vt:lpstr>
      <vt:lpstr>Wingdings 3</vt:lpstr>
      <vt:lpstr>Facet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Miss Watton and Mrs Weston Welcome You To…</dc:title>
  <dc:creator>alice watton</dc:creator>
  <cp:lastModifiedBy>alice watton</cp:lastModifiedBy>
  <cp:revision>90</cp:revision>
  <dcterms:created xsi:type="dcterms:W3CDTF">2020-08-30T11:29:32Z</dcterms:created>
  <dcterms:modified xsi:type="dcterms:W3CDTF">2020-10-03T20:06:45Z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