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8" r:id="rId2"/>
    <p:sldId id="267" r:id="rId3"/>
    <p:sldId id="271" r:id="rId4"/>
    <p:sldId id="26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81" autoAdjust="0"/>
    <p:restoredTop sz="94660"/>
  </p:normalViewPr>
  <p:slideViewPr>
    <p:cSldViewPr snapToGrid="0">
      <p:cViewPr varScale="1">
        <p:scale>
          <a:sx n="73" d="100"/>
          <a:sy n="73" d="100"/>
        </p:scale>
        <p:origin x="39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B938DD4-FD72-4AE7-8B91-B4A4F8005DA5}" type="datetimeFigureOut">
              <a:rPr lang="en-GB" smtClean="0"/>
              <a:t>26/09/2021</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292361387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48711205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788262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71718506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86153156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34916151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334363023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6205927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6DFF08F-DC6B-4601-B491-B0F83F6DD2DA}" type="datetimeFigureOut">
              <a:rPr lang="en-US" smtClean="0"/>
              <a:t>9/26/2021</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19883645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146431529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9/26/2021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4143F7-0DDE-46B9-A09C-106E16D66E76}" type="slidenum">
              <a:rPr lang="en-GB" smtClean="0"/>
              <a:t>‹#›</a:t>
            </a:fld>
            <a:endParaRPr lang="en-GB"/>
          </a:p>
        </p:txBody>
      </p:sp>
    </p:spTree>
    <p:extLst>
      <p:ext uri="{BB962C8B-B14F-4D97-AF65-F5344CB8AC3E}">
        <p14:creationId xmlns:p14="http://schemas.microsoft.com/office/powerpoint/2010/main" val="205979619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6DFF08F-DC6B-4601-B491-B0F83F6DD2DA}" type="datetimeFigureOut">
              <a:rPr lang="en-US" smtClean="0"/>
              <a:pPr/>
              <a:t>9/26/2021</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84143F7-0DDE-46B9-A09C-106E16D66E76}" type="slidenum">
              <a:rPr lang="en-GB" smtClean="0"/>
              <a:t>‹#›</a:t>
            </a:fld>
            <a:endParaRPr lang="en-GB"/>
          </a:p>
        </p:txBody>
      </p:sp>
    </p:spTree>
    <p:extLst>
      <p:ext uri="{BB962C8B-B14F-4D97-AF65-F5344CB8AC3E}">
        <p14:creationId xmlns:p14="http://schemas.microsoft.com/office/powerpoint/2010/main" val="351950047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fade thruBlk="1"/>
  </p:transition>
  <p:timing>
    <p:tnLst>
      <p:par>
        <p:cTn id="1" dur="indefinite" restart="never" nodeType="tmRoot"/>
      </p:par>
    </p:tnLst>
  </p:timing>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91441" y="-1676400"/>
            <a:ext cx="11861074" cy="3352800"/>
          </a:xfrm>
        </p:spPr>
        <p:txBody>
          <a:bodyPr/>
          <a:lstStyle/>
          <a:p>
            <a:r>
              <a:rPr lang="en-GB" sz="6000" u="sng" dirty="0" smtClean="0">
                <a:latin typeface="HfW cursive" panose="00000500000000000000" pitchFamily="2" charset="0"/>
              </a:rPr>
              <a:t>Thurs</a:t>
            </a:r>
            <a:r>
              <a:rPr lang="en-GB" sz="6000" u="sng" dirty="0" smtClean="0">
                <a:latin typeface="HfW cursive" panose="00000500000000000000" pitchFamily="2" charset="0"/>
              </a:rPr>
              <a:t>day </a:t>
            </a:r>
            <a:r>
              <a:rPr lang="en-GB" sz="6000" u="sng" dirty="0" smtClean="0">
                <a:latin typeface="HfW cursive" panose="00000500000000000000" pitchFamily="2" charset="0"/>
              </a:rPr>
              <a:t>30</a:t>
            </a:r>
            <a:r>
              <a:rPr lang="en-GB" sz="6000" u="sng" dirty="0" smtClean="0">
                <a:latin typeface="HfW cursive" panose="00000500000000000000" pitchFamily="2" charset="0"/>
              </a:rPr>
              <a:t>th </a:t>
            </a:r>
            <a:r>
              <a:rPr lang="en-GB" sz="6000" u="sng" dirty="0">
                <a:latin typeface="HfW cursive" panose="00000500000000000000" pitchFamily="2" charset="0"/>
              </a:rPr>
              <a:t>September 2021</a:t>
            </a:r>
          </a:p>
        </p:txBody>
      </p:sp>
      <p:sp>
        <p:nvSpPr>
          <p:cNvPr id="5" name="Title 1">
            <a:extLst>
              <a:ext uri="{FF2B5EF4-FFF2-40B4-BE49-F238E27FC236}">
                <a16:creationId xmlns:a16="http://schemas.microsoft.com/office/drawing/2014/main" id="{5C968D99-ABE3-40BC-9867-04CD3D81AFDF}"/>
              </a:ext>
            </a:extLst>
          </p:cNvPr>
          <p:cNvSpPr txBox="1">
            <a:spLocks/>
          </p:cNvSpPr>
          <p:nvPr/>
        </p:nvSpPr>
        <p:spPr>
          <a:xfrm>
            <a:off x="91441" y="2091267"/>
            <a:ext cx="10782300" cy="3352800"/>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r>
              <a:rPr lang="en-GB" sz="6000" u="sng" dirty="0">
                <a:latin typeface="HfW cursive" panose="00000500000000000000" pitchFamily="2" charset="0"/>
              </a:rPr>
              <a:t>L.O</a:t>
            </a:r>
            <a:r>
              <a:rPr lang="en-GB" sz="6000" u="sng" dirty="0" smtClean="0">
                <a:latin typeface="HfW cursive" panose="00000500000000000000" pitchFamily="2" charset="0"/>
              </a:rPr>
              <a:t>: To predict future events.</a:t>
            </a:r>
            <a:endParaRPr lang="en-GB" sz="6000" u="sng" dirty="0">
              <a:solidFill>
                <a:srgbClr val="FFFF00"/>
              </a:solidFill>
              <a:latin typeface="HfW cursive" panose="00000500000000000000" pitchFamily="2" charset="0"/>
            </a:endParaRPr>
          </a:p>
          <a:p>
            <a:endParaRPr lang="en-GB" sz="6000" u="sng" dirty="0">
              <a:latin typeface="HfW cursive" panose="00000500000000000000" pitchFamily="2" charset="0"/>
            </a:endParaRPr>
          </a:p>
          <a:p>
            <a:r>
              <a:rPr lang="en-GB" sz="6000" u="sng" dirty="0">
                <a:latin typeface="HfW cursive" panose="00000500000000000000" pitchFamily="2" charset="0"/>
              </a:rPr>
              <a:t>C: </a:t>
            </a:r>
            <a:r>
              <a:rPr lang="en-GB" sz="6000" u="sng" dirty="0" smtClean="0">
                <a:latin typeface="HfW cursive" panose="00000500000000000000" pitchFamily="2" charset="0"/>
              </a:rPr>
              <a:t>Let’s do the Pharaoh!</a:t>
            </a:r>
            <a:endParaRPr lang="en-GB" sz="6000" u="sng" dirty="0">
              <a:latin typeface="HfW cursive" panose="00000500000000000000" pitchFamily="2" charset="0"/>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9496697" y="3278777"/>
            <a:ext cx="2429691" cy="3424555"/>
          </a:xfrm>
          <a:prstGeom prst="rect">
            <a:avLst/>
          </a:prstGeom>
        </p:spPr>
      </p:pic>
    </p:spTree>
    <p:extLst>
      <p:ext uri="{BB962C8B-B14F-4D97-AF65-F5344CB8AC3E}">
        <p14:creationId xmlns:p14="http://schemas.microsoft.com/office/powerpoint/2010/main" val="1705413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378822" y="757646"/>
            <a:ext cx="11155680" cy="1724297"/>
          </a:xfrm>
        </p:spPr>
        <p:txBody>
          <a:bodyPr/>
          <a:lstStyle/>
          <a:p>
            <a:pPr>
              <a:lnSpc>
                <a:spcPct val="100000"/>
              </a:lnSpc>
            </a:pPr>
            <a:r>
              <a:rPr lang="en-GB" sz="4800" dirty="0" smtClean="0">
                <a:latin typeface="HfW cursive" panose="00000500000000000000" pitchFamily="2" charset="0"/>
              </a:rPr>
              <a:t>Starter: How would you describe </a:t>
            </a:r>
            <a:r>
              <a:rPr lang="en-GB" sz="4800" dirty="0" err="1" smtClean="0">
                <a:latin typeface="HfW cursive" panose="00000500000000000000" pitchFamily="2" charset="0"/>
              </a:rPr>
              <a:t>Senny’s</a:t>
            </a:r>
            <a:r>
              <a:rPr lang="en-GB" sz="4800" dirty="0" smtClean="0">
                <a:latin typeface="HfW cursive" panose="00000500000000000000" pitchFamily="2" charset="0"/>
              </a:rPr>
              <a:t> character?</a:t>
            </a: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1026" name="Picture 2" descr="🤔 - thinking face emoji - What does the thinking face emoji me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8846" y="2351314"/>
            <a:ext cx="3875632" cy="3875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844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302820" y="3206931"/>
            <a:ext cx="7576457" cy="1724297"/>
          </a:xfrm>
        </p:spPr>
        <p:txBody>
          <a:bodyPr/>
          <a:lstStyle/>
          <a:p>
            <a:pPr>
              <a:lnSpc>
                <a:spcPct val="100000"/>
              </a:lnSpc>
            </a:pPr>
            <a:r>
              <a:rPr lang="en-GB" sz="4800" dirty="0" smtClean="0">
                <a:latin typeface="HfW cursive" panose="00000500000000000000" pitchFamily="2" charset="0"/>
              </a:rPr>
              <a:t>Let’s read up </a:t>
            </a:r>
            <a:r>
              <a:rPr lang="en-GB" sz="4800" dirty="0" smtClean="0">
                <a:latin typeface="HfW cursive" panose="00000500000000000000" pitchFamily="2" charset="0"/>
              </a:rPr>
              <a:t>page 93-94. “not far to go now”</a:t>
            </a:r>
            <a:r>
              <a:rPr lang="en-GB" sz="4800" dirty="0" smtClean="0">
                <a:latin typeface="HfW cursive" panose="00000500000000000000" pitchFamily="2" charset="0"/>
              </a:rPr>
              <a:t/>
            </a:r>
            <a:br>
              <a:rPr lang="en-GB" sz="4800" dirty="0" smtClean="0">
                <a:latin typeface="HfW cursive" panose="00000500000000000000" pitchFamily="2" charset="0"/>
              </a:rPr>
            </a:br>
            <a:r>
              <a:rPr lang="en-GB" sz="4800" dirty="0">
                <a:latin typeface="HfW cursive" panose="00000500000000000000" pitchFamily="2" charset="0"/>
              </a:rPr>
              <a:t/>
            </a:r>
            <a:br>
              <a:rPr lang="en-GB" sz="4800" dirty="0">
                <a:latin typeface="HfW cursive" panose="00000500000000000000" pitchFamily="2" charset="0"/>
              </a:rPr>
            </a:br>
            <a:r>
              <a:rPr lang="en-GB" sz="4400" dirty="0">
                <a:latin typeface="Twinkl Cursive Looped" panose="02000000000000000000" pitchFamily="2" charset="0"/>
              </a:rPr>
              <a:t/>
            </a:r>
            <a:br>
              <a:rPr lang="en-GB" sz="4400" dirty="0">
                <a:latin typeface="Twinkl Cursive Looped" panose="02000000000000000000" pitchFamily="2" charset="0"/>
              </a:rPr>
            </a:br>
            <a:endParaRPr lang="en-GB" sz="4400" dirty="0">
              <a:latin typeface="Twinkl Cursive Looped" panose="02000000000000000000" pitchFamily="2" charset="0"/>
            </a:endParaRP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8138160" y="809897"/>
            <a:ext cx="3030583" cy="3775166"/>
          </a:xfrm>
          <a:prstGeom prst="rect">
            <a:avLst/>
          </a:prstGeom>
        </p:spPr>
      </p:pic>
    </p:spTree>
    <p:extLst>
      <p:ext uri="{BB962C8B-B14F-4D97-AF65-F5344CB8AC3E}">
        <p14:creationId xmlns:p14="http://schemas.microsoft.com/office/powerpoint/2010/main" val="669562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159DF-7F4F-4028-8E09-7CA81F0DB977}"/>
              </a:ext>
            </a:extLst>
          </p:cNvPr>
          <p:cNvSpPr>
            <a:spLocks noGrp="1"/>
          </p:cNvSpPr>
          <p:nvPr>
            <p:ph type="ctrTitle"/>
          </p:nvPr>
        </p:nvSpPr>
        <p:spPr>
          <a:xfrm>
            <a:off x="222069" y="4725189"/>
            <a:ext cx="11155680" cy="2499195"/>
          </a:xfrm>
        </p:spPr>
        <p:txBody>
          <a:bodyPr/>
          <a:lstStyle/>
          <a:p>
            <a:pPr fontAlgn="base"/>
            <a:r>
              <a:rPr lang="en-GB" sz="3600" dirty="0" smtClean="0">
                <a:latin typeface="HfW cursive" panose="00000500000000000000" pitchFamily="2" charset="0"/>
              </a:rPr>
              <a:t/>
            </a:r>
            <a:br>
              <a:rPr lang="en-GB" sz="3600" dirty="0" smtClean="0">
                <a:latin typeface="HfW cursive" panose="00000500000000000000" pitchFamily="2" charset="0"/>
              </a:rPr>
            </a:br>
            <a:r>
              <a:rPr lang="en-GB" sz="3600" dirty="0">
                <a:latin typeface="HfW cursive" panose="00000500000000000000" pitchFamily="2" charset="0"/>
              </a:rPr>
              <a:t/>
            </a:r>
            <a:br>
              <a:rPr lang="en-GB" sz="3600" dirty="0">
                <a:latin typeface="HfW cursive" panose="00000500000000000000" pitchFamily="2" charset="0"/>
              </a:rPr>
            </a:br>
            <a:r>
              <a:rPr lang="en-GB" sz="3600" dirty="0" smtClean="0">
                <a:latin typeface="HfW cursive" panose="00000500000000000000" pitchFamily="2" charset="0"/>
              </a:rPr>
              <a:t/>
            </a:r>
            <a:br>
              <a:rPr lang="en-GB" sz="3600" dirty="0" smtClean="0">
                <a:latin typeface="HfW cursive" panose="00000500000000000000" pitchFamily="2" charset="0"/>
              </a:rPr>
            </a:br>
            <a:r>
              <a:rPr lang="en-GB" sz="3600" dirty="0">
                <a:latin typeface="HfW cursive" panose="00000500000000000000" pitchFamily="2" charset="0"/>
              </a:rPr>
              <a:t/>
            </a:r>
            <a:br>
              <a:rPr lang="en-GB" sz="3600" dirty="0">
                <a:latin typeface="HfW cursive" panose="00000500000000000000" pitchFamily="2" charset="0"/>
              </a:rPr>
            </a:br>
            <a:r>
              <a:rPr lang="en-GB" sz="3600" u="sng" dirty="0" smtClean="0">
                <a:latin typeface="HfW cursive" panose="00000500000000000000" pitchFamily="2" charset="0"/>
              </a:rPr>
              <a:t>Your Task</a:t>
            </a:r>
            <a:br>
              <a:rPr lang="en-GB" sz="3600" u="sng" dirty="0" smtClean="0">
                <a:latin typeface="HfW cursive" panose="00000500000000000000" pitchFamily="2" charset="0"/>
              </a:rPr>
            </a:br>
            <a:r>
              <a:rPr lang="en-GB" sz="3600" u="sng" dirty="0">
                <a:latin typeface="HfW cursive" panose="00000500000000000000" pitchFamily="2" charset="0"/>
              </a:rPr>
              <a:t/>
            </a:r>
            <a:br>
              <a:rPr lang="en-GB" sz="3600" u="sng" dirty="0">
                <a:latin typeface="HfW cursive" panose="00000500000000000000" pitchFamily="2" charset="0"/>
              </a:rPr>
            </a:br>
            <a:r>
              <a:rPr lang="en-GB" sz="3600" dirty="0" smtClean="0">
                <a:solidFill>
                  <a:schemeClr val="tx1"/>
                </a:solidFill>
                <a:latin typeface="HfW cursive" panose="00000500000000000000" pitchFamily="2" charset="0"/>
              </a:rPr>
              <a:t>Draw what you </a:t>
            </a:r>
            <a:r>
              <a:rPr lang="en-GB" sz="3600" dirty="0">
                <a:solidFill>
                  <a:schemeClr val="tx1"/>
                </a:solidFill>
                <a:latin typeface="HfW cursive" panose="00000500000000000000" pitchFamily="2" charset="0"/>
              </a:rPr>
              <a:t>think is going to happen between the Criminals, </a:t>
            </a:r>
            <a:r>
              <a:rPr lang="en-GB" sz="3600" dirty="0" err="1">
                <a:solidFill>
                  <a:schemeClr val="tx1"/>
                </a:solidFill>
                <a:latin typeface="HfW cursive" panose="00000500000000000000" pitchFamily="2" charset="0"/>
              </a:rPr>
              <a:t>Sennapod</a:t>
            </a:r>
            <a:r>
              <a:rPr lang="en-GB" sz="3600" dirty="0">
                <a:solidFill>
                  <a:schemeClr val="tx1"/>
                </a:solidFill>
                <a:latin typeface="HfW cursive" panose="00000500000000000000" pitchFamily="2" charset="0"/>
              </a:rPr>
              <a:t> and </a:t>
            </a:r>
            <a:r>
              <a:rPr lang="en-GB" sz="3600" dirty="0" err="1">
                <a:solidFill>
                  <a:schemeClr val="tx1"/>
                </a:solidFill>
                <a:latin typeface="HfW cursive" panose="00000500000000000000" pitchFamily="2" charset="0"/>
              </a:rPr>
              <a:t>Serraphina</a:t>
            </a:r>
            <a:r>
              <a:rPr lang="en-GB" sz="3600" dirty="0">
                <a:latin typeface="HfW cursive" panose="00000500000000000000" pitchFamily="2" charset="0"/>
              </a:rPr>
              <a:t>.  </a:t>
            </a:r>
            <a:br>
              <a:rPr lang="en-GB" sz="3600" dirty="0">
                <a:latin typeface="HfW cursive" panose="00000500000000000000" pitchFamily="2" charset="0"/>
              </a:rPr>
            </a:br>
            <a:r>
              <a:rPr lang="en-GB" sz="3600" dirty="0">
                <a:latin typeface="HfW cursive" panose="00000500000000000000" pitchFamily="2" charset="0"/>
              </a:rPr>
              <a:t> </a:t>
            </a:r>
            <a:br>
              <a:rPr lang="en-GB" sz="3600" dirty="0">
                <a:latin typeface="HfW cursive" panose="00000500000000000000" pitchFamily="2" charset="0"/>
              </a:rPr>
            </a:br>
            <a:r>
              <a:rPr lang="en-GB" sz="3600" dirty="0" smtClean="0">
                <a:latin typeface="HfW cursive" panose="00000500000000000000" pitchFamily="2" charset="0"/>
              </a:rPr>
              <a:t>Do they think they are going to tie him up and steal his treasure?  </a:t>
            </a:r>
            <a:br>
              <a:rPr lang="en-GB" sz="3600" dirty="0" smtClean="0">
                <a:latin typeface="HfW cursive" panose="00000500000000000000" pitchFamily="2" charset="0"/>
              </a:rPr>
            </a:br>
            <a:r>
              <a:rPr lang="en-GB" sz="3600" dirty="0" smtClean="0">
                <a:latin typeface="HfW cursive" panose="00000500000000000000" pitchFamily="2" charset="0"/>
              </a:rPr>
              <a:t> </a:t>
            </a:r>
            <a:br>
              <a:rPr lang="en-GB" sz="3600" dirty="0" smtClean="0">
                <a:latin typeface="HfW cursive" panose="00000500000000000000" pitchFamily="2" charset="0"/>
              </a:rPr>
            </a:br>
            <a:r>
              <a:rPr lang="en-GB" sz="3600" dirty="0" smtClean="0">
                <a:latin typeface="HfW cursive" panose="00000500000000000000" pitchFamily="2" charset="0"/>
              </a:rPr>
              <a:t>Do they think Carrie and Ben are going to find them? </a:t>
            </a:r>
            <a:br>
              <a:rPr lang="en-GB" sz="3600" dirty="0" smtClean="0">
                <a:latin typeface="HfW cursive" panose="00000500000000000000" pitchFamily="2" charset="0"/>
              </a:rPr>
            </a:br>
            <a:r>
              <a:rPr lang="en-GB" sz="3600" dirty="0" smtClean="0">
                <a:latin typeface="HfW cursive" panose="00000500000000000000" pitchFamily="2" charset="0"/>
              </a:rPr>
              <a:t> </a:t>
            </a:r>
            <a:br>
              <a:rPr lang="en-GB" sz="3600" dirty="0" smtClean="0">
                <a:latin typeface="HfW cursive" panose="00000500000000000000" pitchFamily="2" charset="0"/>
              </a:rPr>
            </a:br>
            <a:r>
              <a:rPr lang="en-GB" sz="3600" dirty="0" smtClean="0">
                <a:latin typeface="HfW cursive" panose="00000500000000000000" pitchFamily="2" charset="0"/>
              </a:rPr>
              <a:t>Do they think </a:t>
            </a:r>
            <a:r>
              <a:rPr lang="en-GB" sz="3600" dirty="0" err="1" smtClean="0">
                <a:latin typeface="HfW cursive" panose="00000500000000000000" pitchFamily="2" charset="0"/>
              </a:rPr>
              <a:t>Tiddles</a:t>
            </a:r>
            <a:r>
              <a:rPr lang="en-GB" sz="3600" dirty="0" smtClean="0">
                <a:latin typeface="HfW cursive" panose="00000500000000000000" pitchFamily="2" charset="0"/>
              </a:rPr>
              <a:t> is going to save the day? </a:t>
            </a:r>
            <a:br>
              <a:rPr lang="en-GB" sz="3600" dirty="0" smtClean="0">
                <a:latin typeface="HfW cursive" panose="00000500000000000000" pitchFamily="2" charset="0"/>
              </a:rPr>
            </a:br>
            <a:r>
              <a:rPr lang="en-GB" sz="3600" dirty="0">
                <a:latin typeface="HfW cursive" panose="00000500000000000000" pitchFamily="2" charset="0"/>
              </a:rPr>
              <a:t/>
            </a:r>
            <a:br>
              <a:rPr lang="en-GB" sz="3600" dirty="0">
                <a:latin typeface="HfW cursive" panose="00000500000000000000" pitchFamily="2" charset="0"/>
              </a:rPr>
            </a:br>
            <a:r>
              <a:rPr lang="en-GB" sz="3600" dirty="0" smtClean="0">
                <a:solidFill>
                  <a:schemeClr val="tx1"/>
                </a:solidFill>
                <a:latin typeface="HfW cursive" panose="00000500000000000000" pitchFamily="2" charset="0"/>
              </a:rPr>
              <a:t>Write a sentence explaining your prediction underneath. </a:t>
            </a:r>
            <a:r>
              <a:rPr lang="en-GB" sz="3600" dirty="0">
                <a:latin typeface="HfW cursive" panose="00000500000000000000" pitchFamily="2" charset="0"/>
              </a:rPr>
              <a:t/>
            </a:r>
            <a:br>
              <a:rPr lang="en-GB" sz="3600" dirty="0">
                <a:latin typeface="HfW cursive" panose="00000500000000000000" pitchFamily="2" charset="0"/>
              </a:rPr>
            </a:br>
            <a:r>
              <a:rPr lang="en-GB" sz="1400" dirty="0">
                <a:latin typeface="HfW cursive" panose="00000500000000000000" pitchFamily="2" charset="0"/>
              </a:rPr>
              <a:t/>
            </a:r>
            <a:br>
              <a:rPr lang="en-GB" sz="1400" dirty="0">
                <a:latin typeface="HfW cursive" panose="00000500000000000000" pitchFamily="2" charset="0"/>
              </a:rPr>
            </a:br>
            <a:endParaRPr lang="en-GB" sz="1400" dirty="0">
              <a:latin typeface="HfW cursive" panose="00000500000000000000" pitchFamily="2" charset="0"/>
            </a:endParaRPr>
          </a:p>
        </p:txBody>
      </p:sp>
    </p:spTree>
    <p:extLst>
      <p:ext uri="{BB962C8B-B14F-4D97-AF65-F5344CB8AC3E}">
        <p14:creationId xmlns:p14="http://schemas.microsoft.com/office/powerpoint/2010/main" val="341240128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TM03457491[[fn=Metropolitan]]</Template>
  <TotalTime>3337</TotalTime>
  <Words>40</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 Light</vt:lpstr>
      <vt:lpstr>HfW cursive</vt:lpstr>
      <vt:lpstr>Twinkl Cursive Looped</vt:lpstr>
      <vt:lpstr>Metropolitan</vt:lpstr>
      <vt:lpstr>Thursday 30th September 2021</vt:lpstr>
      <vt:lpstr>Starter: How would you describe Senny’s character? </vt:lpstr>
      <vt:lpstr>Let’s read up page 93-94. “not far to go now”   </vt:lpstr>
      <vt:lpstr>    Your Task  Draw what you think is going to happen between the Criminals, Sennapod and Serraphina.     Do they think they are going to tie him up and steal his treasure?     Do they think Carrie and Ben are going to find them?    Do they think Tiddles is going to save the day?   Write a sentence explaining your prediction underneath.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3rd September 2021</dc:title>
  <dc:creator>alice watton</dc:creator>
  <cp:lastModifiedBy>Alice Watton</cp:lastModifiedBy>
  <cp:revision>27</cp:revision>
  <dcterms:created xsi:type="dcterms:W3CDTF">2021-08-21T13:21:36Z</dcterms:created>
  <dcterms:modified xsi:type="dcterms:W3CDTF">2021-09-26T09:56:07Z</dcterms:modified>
</cp:coreProperties>
</file>