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83" r:id="rId5"/>
    <p:sldId id="262" r:id="rId6"/>
    <p:sldId id="263" r:id="rId7"/>
    <p:sldId id="282" r:id="rId8"/>
    <p:sldId id="265" r:id="rId9"/>
    <p:sldId id="273" r:id="rId10"/>
    <p:sldId id="274" r:id="rId11"/>
    <p:sldId id="266" r:id="rId12"/>
    <p:sldId id="267" r:id="rId13"/>
    <p:sldId id="275" r:id="rId14"/>
    <p:sldId id="276" r:id="rId15"/>
    <p:sldId id="277" r:id="rId16"/>
    <p:sldId id="278" r:id="rId17"/>
    <p:sldId id="279" r:id="rId18"/>
    <p:sldId id="280" r:id="rId19"/>
    <p:sldId id="269" r:id="rId20"/>
    <p:sldId id="281" r:id="rId21"/>
    <p:sldId id="272" r:id="rId22"/>
    <p:sldId id="270" r:id="rId23"/>
    <p:sldId id="271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ily Fenner" initials="EF" lastIdx="1" clrIdx="0">
    <p:extLst>
      <p:ext uri="{19B8F6BF-5375-455C-9EA6-DF929625EA0E}">
        <p15:presenceInfo xmlns:p15="http://schemas.microsoft.com/office/powerpoint/2012/main" userId="S-1-5-21-445685737-710781008-2806010839-610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FDC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9AEF31-2804-E465-548A-004165E1C0A6}" v="17" dt="2021-08-27T10:30:15.9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7EF26-3B70-4284-B616-AD7003840B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70622A-E24A-45B1-9443-4DD86DFD86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5DE97E-C53B-40BC-92CC-43D9018E3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FD66-E032-43B3-ACB7-E7BE2BCC8F21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91B42-95CF-4FF2-BFE6-A404F0A10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AA7FD7-B9D5-40CA-A95F-63D7109A2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6C938-56C6-4896-8505-93D0A04D2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038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74AC4-F2A8-4A4E-A177-7759DBCF1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52058-D32D-43F0-BA2B-5DAE716224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B6D526-8BFE-4682-87C0-FFBB16CC6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FD66-E032-43B3-ACB7-E7BE2BCC8F21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44B098-AE18-4B27-AEBE-D24A35E81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CD6C3A-C6DB-4FFC-8C3B-39ECDB082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6C938-56C6-4896-8505-93D0A04D2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818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0F30BD-B4F3-4F74-A59D-00F24857E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E9821B-DFA5-4B03-9E1E-6A825E2EFC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4081B4-1762-411E-94CF-15FB2ADF5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FD66-E032-43B3-ACB7-E7BE2BCC8F21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AFCD8F-1DEA-4CD1-8B73-4514561768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114348-0F26-4DC8-BFA2-7111CBFA4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6C938-56C6-4896-8505-93D0A04D2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235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4CB5EB-1E0C-4265-A999-A6B7A17FC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E6E1D-1521-4842-B198-7B5D4FD414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E88403-ED00-4514-8432-C12D0AAD60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39D5E7-F1B7-4CEA-BA6C-C9C1CC1D0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FD66-E032-43B3-ACB7-E7BE2BCC8F21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2A23E5-D93C-472F-BCA2-718A87FA1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B0D8F9-6ABF-4F0D-80AC-519C9EDD3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6C938-56C6-4896-8505-93D0A04D2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826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7B1EB-46A2-4899-8AA6-1913A1D61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56F879-586D-4486-B682-6A2FA533E1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E85FCF-8FCB-48F6-94B1-85BBA8A9E9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C5B766-030C-459D-82F3-680225D729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637EF3-5AC3-46F1-A11B-AD678DB82F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2B3D59-1204-4188-B2CD-F088800F2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FD66-E032-43B3-ACB7-E7BE2BCC8F21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F73C6C-EC79-40A0-BF64-775479418D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8E846C7-C404-4965-A728-D8D5BF5B8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6C938-56C6-4896-8505-93D0A04D2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442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4A19B-A59D-4A88-B964-71F02AD4F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8BE9C2-5553-45CE-9436-5CE032656C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FD66-E032-43B3-ACB7-E7BE2BCC8F21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114441-760F-4DCC-8CC0-87500161CD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C23D94-C2B3-464C-BA69-4693AC7CF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6C938-56C6-4896-8505-93D0A04D2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889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F6D1D7-4A12-43C5-8F6B-E87497B66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FD66-E032-43B3-ACB7-E7BE2BCC8F21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F8B18FF-FEF6-4810-80B3-8C96BB984A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775777-50F6-495C-8C41-297C1174D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6C938-56C6-4896-8505-93D0A04D2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65477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A84C93-6F7F-4399-8CBA-6FBA7AF1C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EB74F3-6A69-41FC-BA86-B7AF09B826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739990-6486-458B-8F91-BEEE2BD6E6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B6A49E-63DB-4C51-8355-8665C4441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FD66-E032-43B3-ACB7-E7BE2BCC8F21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396033-18FD-4FEC-8C2B-9536FB6ED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944D2C-3983-4C38-ACA4-7F14A6435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6C938-56C6-4896-8505-93D0A04D2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659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9A8D03-F18D-42B7-8ED6-AAA8A8B7CB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14419D-1F1D-4275-8B8A-78A418D96C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437DAB-BE10-41E2-B03B-C7034A1878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BF24D1-B85F-47D6-95E1-F6D80FBE8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FD66-E032-43B3-ACB7-E7BE2BCC8F21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0A4BA9-847E-4D2C-8C4A-014E2CF1B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A329CD-6F37-46C5-A0C3-F58D15E50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6C938-56C6-4896-8505-93D0A04D2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516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34F36B-84AB-406E-BA58-5CFF74D513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AA1E0A-03F0-4757-8CA2-8C3EB3641F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1A16D5-ABF2-49B2-837F-384FE441E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FD66-E032-43B3-ACB7-E7BE2BCC8F21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3475BC-FB34-46D5-B8B6-57E9BD208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9414BD-4B62-481D-AB82-0C8B3F1A1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6C938-56C6-4896-8505-93D0A04D2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9433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F397A6D-935E-4A0F-A837-CC9B723DE5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33DF16-61CA-4483-9422-9A070E5029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04F26E-7C4A-48BC-8F4F-6546AC5D56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CFD66-E032-43B3-ACB7-E7BE2BCC8F21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9F9DD8-F2B8-433F-A2D5-115065265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2AE89B-CCF4-44A7-8B30-61AEB62B6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E6C938-56C6-4896-8505-93D0A04D2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823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DC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8E68F6-373A-47BF-859F-6E31C75B8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F3E24A-8276-4612-8543-3AFFC5E2D7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199F6B-273A-4615-871B-C2DDE86E59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ACFD66-E032-43B3-ACB7-E7BE2BCC8F21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DCA5B1-C15A-44B4-BFEC-205B2EBA54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67D651-E199-4FAA-9C34-25662F1A35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E6C938-56C6-4896-8505-93D0A04D23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576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7" Type="http://schemas.openxmlformats.org/officeDocument/2006/relationships/image" Target="../media/image28.pn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wmf"/><Relationship Id="rId4" Type="http://schemas.openxmlformats.org/officeDocument/2006/relationships/image" Target="../media/image25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wmf"/><Relationship Id="rId4" Type="http://schemas.openxmlformats.org/officeDocument/2006/relationships/image" Target="../media/image15.w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6.png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mage result for animals including humans pos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16042"/>
            <a:ext cx="41549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b="1" dirty="0">
                <a:latin typeface="Comic Sans MS" charset="0"/>
                <a:ea typeface="Comic Sans MS" charset="0"/>
                <a:cs typeface="Comic Sans MS" charset="0"/>
              </a:rPr>
              <a:t>Science</a:t>
            </a:r>
          </a:p>
        </p:txBody>
      </p:sp>
    </p:spTree>
    <p:extLst>
      <p:ext uri="{BB962C8B-B14F-4D97-AF65-F5344CB8AC3E}">
        <p14:creationId xmlns:p14="http://schemas.microsoft.com/office/powerpoint/2010/main" val="91655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endParaRPr lang="en-US" b="1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5760" y="2468880"/>
            <a:ext cx="11375135" cy="25545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000" b="1" u="sng" dirty="0">
                <a:latin typeface="Comic Sans MS"/>
                <a:ea typeface="Comic Sans MS" charset="0"/>
                <a:cs typeface="Comic Sans MS" charset="0"/>
              </a:rPr>
              <a:t>LO: </a:t>
            </a:r>
            <a:r>
              <a:rPr lang="en-US" sz="4000" u="sng">
                <a:latin typeface="Comic Sans MS"/>
                <a:ea typeface="Comic Sans MS" charset="0"/>
                <a:cs typeface="Comic Sans MS" charset="0"/>
              </a:rPr>
              <a:t>To </a:t>
            </a:r>
            <a:r>
              <a:rPr lang="en-US" sz="4000" u="sng" dirty="0" err="1">
                <a:latin typeface="Comic Sans MS"/>
                <a:ea typeface="Comic Sans MS" charset="0"/>
                <a:cs typeface="Comic Sans MS" charset="0"/>
              </a:rPr>
              <a:t>recognise</a:t>
            </a:r>
            <a:r>
              <a:rPr lang="en-US" sz="4000" u="sng" dirty="0">
                <a:latin typeface="Comic Sans MS"/>
                <a:ea typeface="Comic Sans MS" charset="0"/>
                <a:cs typeface="Comic Sans MS" charset="0"/>
              </a:rPr>
              <a:t> the different food groups and understand how they help our bodies</a:t>
            </a:r>
          </a:p>
          <a:p>
            <a:pPr algn="ctr"/>
            <a:endParaRPr lang="en-US" sz="4000" u="sng" dirty="0">
              <a:latin typeface="Comic Sans MS" charset="0"/>
              <a:ea typeface="Comic Sans MS" charset="0"/>
              <a:cs typeface="Comic Sans MS" charset="0"/>
            </a:endParaRPr>
          </a:p>
          <a:p>
            <a:pPr algn="ctr"/>
            <a:r>
              <a:rPr lang="en-US" sz="4000" b="1" u="sng" dirty="0">
                <a:latin typeface="Comic Sans MS"/>
                <a:ea typeface="Comic Sans MS" charset="0"/>
                <a:cs typeface="Comic Sans MS" charset="0"/>
              </a:rPr>
              <a:t>C: </a:t>
            </a:r>
            <a:r>
              <a:rPr lang="en-US" sz="4000" u="sng" dirty="0">
                <a:latin typeface="Comic Sans MS"/>
                <a:ea typeface="Comic Sans MS" charset="0"/>
                <a:cs typeface="Comic Sans MS" charset="0"/>
              </a:rPr>
              <a:t>Animals including humans</a:t>
            </a:r>
          </a:p>
        </p:txBody>
      </p:sp>
    </p:spTree>
    <p:extLst>
      <p:ext uri="{BB962C8B-B14F-4D97-AF65-F5344CB8AC3E}">
        <p14:creationId xmlns:p14="http://schemas.microsoft.com/office/powerpoint/2010/main" val="9591516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763" y="365125"/>
            <a:ext cx="11344275" cy="1325563"/>
          </a:xfrm>
        </p:spPr>
        <p:txBody>
          <a:bodyPr>
            <a:normAutofit/>
          </a:bodyPr>
          <a:lstStyle/>
          <a:p>
            <a:pPr algn="ctr"/>
            <a:r>
              <a:rPr lang="en-GB" sz="3800" dirty="0">
                <a:latin typeface="Comic Sans MS" panose="030F0702030302020204" pitchFamily="66" charset="0"/>
              </a:rPr>
              <a:t>What do humans need to grow and keep healthy?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72463" y="2920965"/>
            <a:ext cx="3919537" cy="3937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763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763" y="365125"/>
            <a:ext cx="11344275" cy="1325563"/>
          </a:xfrm>
        </p:spPr>
        <p:txBody>
          <a:bodyPr>
            <a:normAutofit/>
          </a:bodyPr>
          <a:lstStyle/>
          <a:p>
            <a:pPr algn="ctr"/>
            <a:r>
              <a:rPr lang="en-GB" sz="3800" dirty="0">
                <a:latin typeface="Comic Sans MS" panose="030F0702030302020204" pitchFamily="66" charset="0"/>
              </a:rPr>
              <a:t>What do humans need to grow and keep healthy?</a:t>
            </a:r>
          </a:p>
        </p:txBody>
      </p:sp>
      <p:pic>
        <p:nvPicPr>
          <p:cNvPr id="7170" name="Picture 2" descr="Image result for what do humans need to gr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0063" y="1916113"/>
            <a:ext cx="8316912" cy="4451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57397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Should we eat whatever we want to?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25563"/>
            <a:ext cx="6648100" cy="3739556"/>
          </a:xfrm>
          <a:prstGeom prst="rect">
            <a:avLst/>
          </a:prstGeom>
        </p:spPr>
      </p:pic>
      <p:pic>
        <p:nvPicPr>
          <p:cNvPr id="2054" name="Picture 6" descr="Image result for foo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538" y="3118444"/>
            <a:ext cx="5605462" cy="3739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76864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Should we eat whatever we want to?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817688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To keep healthy we need to eat a balanced diet.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What is a balanced diet?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 descr="Image result for balanced diet clipart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556" y="2328863"/>
            <a:ext cx="5994444" cy="452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95724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Should we eat whatever we want to?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3717925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To keep healthy we need to eat a balanced diet.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What is a balanced diet?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i="1" dirty="0">
                <a:solidFill>
                  <a:srgbClr val="0070C0"/>
                </a:solidFill>
                <a:latin typeface="Comic Sans MS" panose="030F0702030302020204" pitchFamily="66" charset="0"/>
              </a:rPr>
              <a:t>Eating a balanced diet just means that you choose foods in the right amounts from each of the food groups.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5439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29403" y="0"/>
            <a:ext cx="2452687" cy="3835400"/>
          </a:xfrm>
        </p:spPr>
        <p:txBody>
          <a:bodyPr>
            <a:norm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5 different types of food we should eat.</a:t>
            </a:r>
          </a:p>
        </p:txBody>
      </p:sp>
      <p:pic>
        <p:nvPicPr>
          <p:cNvPr id="1026" name="Picture 2" descr="Image result for eatwell pl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294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01000" y="6150078"/>
            <a:ext cx="4181089" cy="648929"/>
          </a:xfrm>
        </p:spPr>
        <p:txBody>
          <a:bodyPr>
            <a:normAutofit fontScale="925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Can you identify them?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2288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Different types of food help our bodies in different ways.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43149"/>
            <a:ext cx="10515600" cy="3833813"/>
          </a:xfrm>
        </p:spPr>
        <p:txBody>
          <a:bodyPr/>
          <a:lstStyle/>
          <a:p>
            <a:r>
              <a:rPr lang="en-GB" altLang="en-US" dirty="0">
                <a:latin typeface="Comic Sans MS" panose="030F0702030302020204" pitchFamily="66" charset="0"/>
              </a:rPr>
              <a:t>Our bodies need a variety of different foods so that they can keep working properly.</a:t>
            </a:r>
          </a:p>
          <a:p>
            <a:endParaRPr lang="en-GB" altLang="en-US" dirty="0">
              <a:latin typeface="Comic Sans MS" panose="030F0702030302020204" pitchFamily="66" charset="0"/>
            </a:endParaRPr>
          </a:p>
          <a:p>
            <a:r>
              <a:rPr lang="en-GB" altLang="en-US" dirty="0">
                <a:latin typeface="Comic Sans MS" panose="030F0702030302020204" pitchFamily="66" charset="0"/>
              </a:rPr>
              <a:t>Let’s look at the sort of foods we should be eating and why they are good for us.</a:t>
            </a:r>
          </a:p>
          <a:p>
            <a:endParaRPr lang="en-US" altLang="en-US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78494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Oval 4"/>
          <p:cNvSpPr>
            <a:spLocks noChangeArrowheads="1"/>
          </p:cNvSpPr>
          <p:nvPr/>
        </p:nvSpPr>
        <p:spPr bwMode="auto">
          <a:xfrm>
            <a:off x="1457326" y="142874"/>
            <a:ext cx="4062414" cy="1951037"/>
          </a:xfrm>
          <a:prstGeom prst="ellipse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5363" name="Text Box 5"/>
          <p:cNvSpPr txBox="1">
            <a:spLocks noChangeArrowheads="1"/>
          </p:cNvSpPr>
          <p:nvPr/>
        </p:nvSpPr>
        <p:spPr bwMode="auto">
          <a:xfrm>
            <a:off x="1796258" y="461962"/>
            <a:ext cx="3455987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b="1" dirty="0">
                <a:solidFill>
                  <a:srgbClr val="FF0000"/>
                </a:solidFill>
              </a:rPr>
              <a:t>Carbohydrates</a:t>
            </a:r>
            <a:r>
              <a:rPr lang="en-GB" altLang="en-US" dirty="0"/>
              <a:t> are in starchy and sugary foods.</a:t>
            </a:r>
            <a:endParaRPr lang="en-US" altLang="en-US" dirty="0"/>
          </a:p>
        </p:txBody>
      </p:sp>
      <p:sp>
        <p:nvSpPr>
          <p:cNvPr id="4102" name="Line 6"/>
          <p:cNvSpPr>
            <a:spLocks noChangeShapeType="1"/>
          </p:cNvSpPr>
          <p:nvPr/>
        </p:nvSpPr>
        <p:spPr bwMode="auto">
          <a:xfrm>
            <a:off x="5519738" y="908050"/>
            <a:ext cx="863600" cy="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103" name="Oval 7"/>
          <p:cNvSpPr>
            <a:spLocks noChangeArrowheads="1"/>
          </p:cNvSpPr>
          <p:nvPr/>
        </p:nvSpPr>
        <p:spPr bwMode="auto">
          <a:xfrm>
            <a:off x="6383338" y="260350"/>
            <a:ext cx="3744912" cy="1454150"/>
          </a:xfrm>
          <a:prstGeom prst="ellipse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6672263" y="404813"/>
            <a:ext cx="31686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dirty="0"/>
              <a:t>Carbohydrates give you energy.</a:t>
            </a:r>
            <a:endParaRPr lang="en-US" altLang="en-US" dirty="0"/>
          </a:p>
        </p:txBody>
      </p:sp>
      <p:sp>
        <p:nvSpPr>
          <p:cNvPr id="4105" name="Line 9"/>
          <p:cNvSpPr>
            <a:spLocks noChangeShapeType="1"/>
          </p:cNvSpPr>
          <p:nvPr/>
        </p:nvSpPr>
        <p:spPr bwMode="auto">
          <a:xfrm flipH="1">
            <a:off x="7608888" y="1557339"/>
            <a:ext cx="647700" cy="719137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106" name="Oval 10"/>
          <p:cNvSpPr>
            <a:spLocks noChangeArrowheads="1"/>
          </p:cNvSpPr>
          <p:nvPr/>
        </p:nvSpPr>
        <p:spPr bwMode="auto">
          <a:xfrm>
            <a:off x="3900488" y="2060575"/>
            <a:ext cx="4211637" cy="1296988"/>
          </a:xfrm>
          <a:prstGeom prst="ellipse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108" name="Text Box 12"/>
          <p:cNvSpPr txBox="1">
            <a:spLocks noChangeArrowheads="1"/>
          </p:cNvSpPr>
          <p:nvPr/>
        </p:nvSpPr>
        <p:spPr bwMode="auto">
          <a:xfrm>
            <a:off x="3971925" y="2297906"/>
            <a:ext cx="3960813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dirty="0"/>
              <a:t>These foods contain carbohydrates.</a:t>
            </a:r>
            <a:endParaRPr lang="en-US" altLang="en-US" dirty="0"/>
          </a:p>
        </p:txBody>
      </p:sp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1450976" y="3241676"/>
            <a:ext cx="8569325" cy="3400425"/>
            <a:chOff x="179388" y="3068638"/>
            <a:chExt cx="8569325" cy="3400425"/>
          </a:xfrm>
        </p:grpSpPr>
        <p:sp>
          <p:nvSpPr>
            <p:cNvPr id="15373" name="Line 14"/>
            <p:cNvSpPr>
              <a:spLocks noChangeShapeType="1"/>
            </p:cNvSpPr>
            <p:nvPr/>
          </p:nvSpPr>
          <p:spPr bwMode="auto">
            <a:xfrm flipH="1">
              <a:off x="2195513" y="3068638"/>
              <a:ext cx="936625" cy="865187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374" name="Line 15"/>
            <p:cNvSpPr>
              <a:spLocks noChangeShapeType="1"/>
            </p:cNvSpPr>
            <p:nvPr/>
          </p:nvSpPr>
          <p:spPr bwMode="auto">
            <a:xfrm flipH="1">
              <a:off x="3708400" y="3357563"/>
              <a:ext cx="503238" cy="1584325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375" name="Line 16"/>
            <p:cNvSpPr>
              <a:spLocks noChangeShapeType="1"/>
            </p:cNvSpPr>
            <p:nvPr/>
          </p:nvSpPr>
          <p:spPr bwMode="auto">
            <a:xfrm>
              <a:off x="5219700" y="3357563"/>
              <a:ext cx="647700" cy="2016125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376" name="Line 17"/>
            <p:cNvSpPr>
              <a:spLocks noChangeShapeType="1"/>
            </p:cNvSpPr>
            <p:nvPr/>
          </p:nvSpPr>
          <p:spPr bwMode="auto">
            <a:xfrm>
              <a:off x="6227763" y="3068638"/>
              <a:ext cx="1081087" cy="1081087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pic>
          <p:nvPicPr>
            <p:cNvPr id="15377" name="Picture 23" descr="potato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2988" y="3716338"/>
              <a:ext cx="1790700" cy="1422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8" name="Picture 24" descr="cereal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9113" y="4365625"/>
              <a:ext cx="1816100" cy="1397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79" name="Picture 25" descr="rice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025" y="3357563"/>
              <a:ext cx="1790700" cy="1422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80" name="Picture 26" descr="spaghetti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163" y="4868863"/>
              <a:ext cx="1816100" cy="1422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81" name="Text Box 27"/>
            <p:cNvSpPr txBox="1">
              <a:spLocks noChangeArrowheads="1"/>
            </p:cNvSpPr>
            <p:nvPr/>
          </p:nvSpPr>
          <p:spPr bwMode="auto">
            <a:xfrm>
              <a:off x="179388" y="4437063"/>
              <a:ext cx="1657350" cy="519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1pPr>
              <a:lvl2pPr marL="37931725" indent="-37474525"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2pPr>
              <a:lvl3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3pPr>
              <a:lvl4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4pPr>
              <a:lvl5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/>
                <a:t>potato</a:t>
              </a:r>
              <a:endParaRPr lang="en-US" altLang="en-US"/>
            </a:p>
          </p:txBody>
        </p:sp>
        <p:sp>
          <p:nvSpPr>
            <p:cNvPr id="15382" name="Text Box 28"/>
            <p:cNvSpPr txBox="1">
              <a:spLocks noChangeArrowheads="1"/>
            </p:cNvSpPr>
            <p:nvPr/>
          </p:nvSpPr>
          <p:spPr bwMode="auto">
            <a:xfrm>
              <a:off x="2771775" y="5589588"/>
              <a:ext cx="1728788" cy="519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1pPr>
              <a:lvl2pPr marL="37931725" indent="-37474525"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2pPr>
              <a:lvl3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3pPr>
              <a:lvl4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4pPr>
              <a:lvl5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/>
                <a:t>cereal</a:t>
              </a:r>
              <a:endParaRPr lang="en-US" altLang="en-US"/>
            </a:p>
          </p:txBody>
        </p:sp>
        <p:sp>
          <p:nvSpPr>
            <p:cNvPr id="15383" name="Text Box 29"/>
            <p:cNvSpPr txBox="1">
              <a:spLocks noChangeArrowheads="1"/>
            </p:cNvSpPr>
            <p:nvPr/>
          </p:nvSpPr>
          <p:spPr bwMode="auto">
            <a:xfrm>
              <a:off x="5940425" y="5949950"/>
              <a:ext cx="1584325" cy="519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1pPr>
              <a:lvl2pPr marL="37931725" indent="-37474525"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2pPr>
              <a:lvl3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3pPr>
              <a:lvl4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4pPr>
              <a:lvl5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/>
                <a:t>pasta</a:t>
              </a:r>
              <a:endParaRPr lang="en-US" altLang="en-US"/>
            </a:p>
          </p:txBody>
        </p:sp>
        <p:sp>
          <p:nvSpPr>
            <p:cNvPr id="15384" name="Text Box 30"/>
            <p:cNvSpPr txBox="1">
              <a:spLocks noChangeArrowheads="1"/>
            </p:cNvSpPr>
            <p:nvPr/>
          </p:nvSpPr>
          <p:spPr bwMode="auto">
            <a:xfrm>
              <a:off x="7380288" y="4581525"/>
              <a:ext cx="1368425" cy="519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1pPr>
              <a:lvl2pPr marL="37931725" indent="-37474525"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2pPr>
              <a:lvl3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3pPr>
              <a:lvl4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4pPr>
              <a:lvl5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/>
                <a:t>rice</a:t>
              </a:r>
              <a:endParaRPr lang="en-US" altLang="en-US"/>
            </a:p>
          </p:txBody>
        </p:sp>
      </p:grpSp>
      <p:pic>
        <p:nvPicPr>
          <p:cNvPr id="4127" name="Picture 31" descr="boy_bouncing_soccer_ball_knees_lg_clr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6606" y="666752"/>
            <a:ext cx="1757362" cy="251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022536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 animBg="1"/>
      <p:bldP spid="4104" grpId="0"/>
      <p:bldP spid="4106" grpId="0" animBg="1"/>
      <p:bldP spid="410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Oval 2"/>
          <p:cNvSpPr>
            <a:spLocks noChangeArrowheads="1"/>
          </p:cNvSpPr>
          <p:nvPr/>
        </p:nvSpPr>
        <p:spPr bwMode="auto">
          <a:xfrm>
            <a:off x="1774826" y="165101"/>
            <a:ext cx="3744913" cy="1584325"/>
          </a:xfrm>
          <a:prstGeom prst="ellipse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2057400" y="445998"/>
            <a:ext cx="3170237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dirty="0"/>
              <a:t>Meat &amp; Fish contain </a:t>
            </a:r>
            <a:r>
              <a:rPr lang="en-GB" altLang="en-US" b="1" dirty="0">
                <a:solidFill>
                  <a:srgbClr val="FF0000"/>
                </a:solidFill>
              </a:rPr>
              <a:t>protein</a:t>
            </a:r>
            <a:r>
              <a:rPr lang="en-GB" altLang="en-US" dirty="0"/>
              <a:t>.</a:t>
            </a:r>
            <a:endParaRPr lang="en-US" altLang="en-US" dirty="0"/>
          </a:p>
        </p:txBody>
      </p:sp>
      <p:sp>
        <p:nvSpPr>
          <p:cNvPr id="8196" name="Line 4"/>
          <p:cNvSpPr>
            <a:spLocks noChangeShapeType="1"/>
          </p:cNvSpPr>
          <p:nvPr/>
        </p:nvSpPr>
        <p:spPr bwMode="auto">
          <a:xfrm>
            <a:off x="5519738" y="908050"/>
            <a:ext cx="863600" cy="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8197" name="Oval 5"/>
          <p:cNvSpPr>
            <a:spLocks noChangeArrowheads="1"/>
          </p:cNvSpPr>
          <p:nvPr/>
        </p:nvSpPr>
        <p:spPr bwMode="auto">
          <a:xfrm>
            <a:off x="6383338" y="0"/>
            <a:ext cx="4284662" cy="1773238"/>
          </a:xfrm>
          <a:prstGeom prst="ellipse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6672263" y="304800"/>
            <a:ext cx="38163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dirty="0"/>
              <a:t>Proteins help your body grow and repair itself.</a:t>
            </a:r>
            <a:endParaRPr lang="en-US" altLang="en-US" dirty="0"/>
          </a:p>
        </p:txBody>
      </p:sp>
      <p:sp>
        <p:nvSpPr>
          <p:cNvPr id="8199" name="Line 7"/>
          <p:cNvSpPr>
            <a:spLocks noChangeShapeType="1"/>
          </p:cNvSpPr>
          <p:nvPr/>
        </p:nvSpPr>
        <p:spPr bwMode="auto">
          <a:xfrm flipH="1">
            <a:off x="8040688" y="1773239"/>
            <a:ext cx="215900" cy="503237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8200" name="Oval 8"/>
          <p:cNvSpPr>
            <a:spLocks noChangeArrowheads="1"/>
          </p:cNvSpPr>
          <p:nvPr/>
        </p:nvSpPr>
        <p:spPr bwMode="auto">
          <a:xfrm>
            <a:off x="3857625" y="1984378"/>
            <a:ext cx="4686300" cy="1450884"/>
          </a:xfrm>
          <a:prstGeom prst="ellipse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4165601" y="2190752"/>
            <a:ext cx="4176713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dirty="0"/>
              <a:t>Here are some good ways of getting protein.</a:t>
            </a:r>
            <a:endParaRPr lang="en-US" altLang="en-US" dirty="0"/>
          </a:p>
        </p:txBody>
      </p:sp>
      <p:pic>
        <p:nvPicPr>
          <p:cNvPr id="8217" name="Picture 25" descr="patient_improving_lg_cl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8826" y="1493839"/>
            <a:ext cx="1751012" cy="186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1774826" y="3314702"/>
            <a:ext cx="8586788" cy="3400425"/>
            <a:chOff x="381000" y="3068638"/>
            <a:chExt cx="8586788" cy="3400425"/>
          </a:xfrm>
        </p:grpSpPr>
        <p:pic>
          <p:nvPicPr>
            <p:cNvPr id="16397" name="Picture 27" descr="eg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3575" y="5013325"/>
              <a:ext cx="863600" cy="660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6398" name="Group 26"/>
            <p:cNvGrpSpPr>
              <a:grpSpLocks/>
            </p:cNvGrpSpPr>
            <p:nvPr/>
          </p:nvGrpSpPr>
          <p:grpSpPr bwMode="auto">
            <a:xfrm>
              <a:off x="381000" y="3068638"/>
              <a:ext cx="8586788" cy="3400425"/>
              <a:chOff x="381000" y="3068638"/>
              <a:chExt cx="8586788" cy="3400425"/>
            </a:xfrm>
          </p:grpSpPr>
          <p:sp>
            <p:nvSpPr>
              <p:cNvPr id="16399" name="Line 11"/>
              <p:cNvSpPr>
                <a:spLocks noChangeShapeType="1"/>
              </p:cNvSpPr>
              <p:nvPr/>
            </p:nvSpPr>
            <p:spPr bwMode="auto">
              <a:xfrm flipH="1">
                <a:off x="2195513" y="3068638"/>
                <a:ext cx="792162" cy="865187"/>
              </a:xfrm>
              <a:prstGeom prst="line">
                <a:avLst/>
              </a:prstGeom>
              <a:noFill/>
              <a:ln w="76200">
                <a:solidFill>
                  <a:srgbClr val="FF33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0" name="Line 12"/>
              <p:cNvSpPr>
                <a:spLocks noChangeShapeType="1"/>
              </p:cNvSpPr>
              <p:nvPr/>
            </p:nvSpPr>
            <p:spPr bwMode="auto">
              <a:xfrm flipH="1">
                <a:off x="3708400" y="3357563"/>
                <a:ext cx="503238" cy="1584325"/>
              </a:xfrm>
              <a:prstGeom prst="line">
                <a:avLst/>
              </a:prstGeom>
              <a:noFill/>
              <a:ln w="76200">
                <a:solidFill>
                  <a:srgbClr val="FF33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1" name="Line 13"/>
              <p:cNvSpPr>
                <a:spLocks noChangeShapeType="1"/>
              </p:cNvSpPr>
              <p:nvPr/>
            </p:nvSpPr>
            <p:spPr bwMode="auto">
              <a:xfrm>
                <a:off x="5219700" y="3357563"/>
                <a:ext cx="647700" cy="2016125"/>
              </a:xfrm>
              <a:prstGeom prst="line">
                <a:avLst/>
              </a:prstGeom>
              <a:noFill/>
              <a:ln w="76200">
                <a:solidFill>
                  <a:srgbClr val="FF33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2" name="Line 14"/>
              <p:cNvSpPr>
                <a:spLocks noChangeShapeType="1"/>
              </p:cNvSpPr>
              <p:nvPr/>
            </p:nvSpPr>
            <p:spPr bwMode="auto">
              <a:xfrm>
                <a:off x="6443663" y="3141663"/>
                <a:ext cx="865187" cy="1008062"/>
              </a:xfrm>
              <a:prstGeom prst="line">
                <a:avLst/>
              </a:prstGeom>
              <a:noFill/>
              <a:ln w="76200">
                <a:solidFill>
                  <a:srgbClr val="FF33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403" name="Text Box 19"/>
              <p:cNvSpPr txBox="1">
                <a:spLocks noChangeArrowheads="1"/>
              </p:cNvSpPr>
              <p:nvPr/>
            </p:nvSpPr>
            <p:spPr bwMode="auto">
              <a:xfrm>
                <a:off x="533400" y="5257800"/>
                <a:ext cx="1657350" cy="5191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 altLang="en-US"/>
                  <a:t>beef</a:t>
                </a:r>
                <a:endParaRPr lang="en-US" altLang="en-US"/>
              </a:p>
            </p:txBody>
          </p:sp>
          <p:sp>
            <p:nvSpPr>
              <p:cNvPr id="16404" name="Text Box 20"/>
              <p:cNvSpPr txBox="1">
                <a:spLocks noChangeArrowheads="1"/>
              </p:cNvSpPr>
              <p:nvPr/>
            </p:nvSpPr>
            <p:spPr bwMode="auto">
              <a:xfrm>
                <a:off x="2771775" y="5589588"/>
                <a:ext cx="1728788" cy="5191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 altLang="en-US"/>
                  <a:t>eggs</a:t>
                </a:r>
                <a:endParaRPr lang="en-US" altLang="en-US"/>
              </a:p>
            </p:txBody>
          </p:sp>
          <p:sp>
            <p:nvSpPr>
              <p:cNvPr id="16405" name="Text Box 21"/>
              <p:cNvSpPr txBox="1">
                <a:spLocks noChangeArrowheads="1"/>
              </p:cNvSpPr>
              <p:nvPr/>
            </p:nvSpPr>
            <p:spPr bwMode="auto">
              <a:xfrm>
                <a:off x="5940425" y="5949950"/>
                <a:ext cx="1584325" cy="519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 altLang="en-US"/>
                  <a:t>fish</a:t>
                </a:r>
                <a:endParaRPr lang="en-US" altLang="en-US"/>
              </a:p>
            </p:txBody>
          </p:sp>
          <p:sp>
            <p:nvSpPr>
              <p:cNvPr id="16406" name="Text Box 22"/>
              <p:cNvSpPr txBox="1">
                <a:spLocks noChangeArrowheads="1"/>
              </p:cNvSpPr>
              <p:nvPr/>
            </p:nvSpPr>
            <p:spPr bwMode="auto">
              <a:xfrm>
                <a:off x="7524750" y="4581525"/>
                <a:ext cx="1368425" cy="519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 altLang="en-US"/>
                  <a:t>nuts</a:t>
                </a:r>
                <a:endParaRPr lang="en-US" altLang="en-US"/>
              </a:p>
            </p:txBody>
          </p:sp>
          <p:pic>
            <p:nvPicPr>
              <p:cNvPr id="16407" name="Picture 26" descr="beef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1000" y="3657600"/>
                <a:ext cx="1854200" cy="142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408" name="Picture 28" descr="egg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283573">
                <a:off x="3419475" y="5084763"/>
                <a:ext cx="863600" cy="660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409" name="Picture 30" descr="nuts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80288" y="3429000"/>
                <a:ext cx="1587500" cy="12525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410" name="Picture 31" descr="fish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95963" y="4868863"/>
                <a:ext cx="1854200" cy="142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63925257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animBg="1"/>
      <p:bldP spid="8198" grpId="0"/>
      <p:bldP spid="8200" grpId="0" animBg="1"/>
      <p:bldP spid="820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Oval 2"/>
          <p:cNvSpPr>
            <a:spLocks noChangeArrowheads="1"/>
          </p:cNvSpPr>
          <p:nvPr/>
        </p:nvSpPr>
        <p:spPr bwMode="auto">
          <a:xfrm>
            <a:off x="1428752" y="50800"/>
            <a:ext cx="3995738" cy="2303462"/>
          </a:xfrm>
          <a:prstGeom prst="ellipse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1690689" y="352425"/>
            <a:ext cx="338455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b="1" dirty="0">
                <a:solidFill>
                  <a:srgbClr val="FF0000"/>
                </a:solidFill>
              </a:rPr>
              <a:t>Vitamins</a:t>
            </a:r>
            <a:r>
              <a:rPr lang="en-GB" altLang="en-US" b="1" dirty="0"/>
              <a:t> &amp; </a:t>
            </a:r>
            <a:r>
              <a:rPr lang="en-GB" altLang="en-US" b="1" dirty="0">
                <a:solidFill>
                  <a:srgbClr val="FF0000"/>
                </a:solidFill>
              </a:rPr>
              <a:t>Minerals </a:t>
            </a:r>
            <a:r>
              <a:rPr lang="en-GB" altLang="en-US" dirty="0"/>
              <a:t>are found in fruit &amp; vegetables </a:t>
            </a:r>
            <a:endParaRPr lang="en-US" altLang="en-US" dirty="0"/>
          </a:p>
        </p:txBody>
      </p:sp>
      <p:sp>
        <p:nvSpPr>
          <p:cNvPr id="7172" name="Line 4"/>
          <p:cNvSpPr>
            <a:spLocks noChangeShapeType="1"/>
          </p:cNvSpPr>
          <p:nvPr/>
        </p:nvSpPr>
        <p:spPr bwMode="auto">
          <a:xfrm>
            <a:off x="5375276" y="908050"/>
            <a:ext cx="792163" cy="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7173" name="Oval 5"/>
          <p:cNvSpPr>
            <a:spLocks noChangeArrowheads="1"/>
          </p:cNvSpPr>
          <p:nvPr/>
        </p:nvSpPr>
        <p:spPr bwMode="auto">
          <a:xfrm>
            <a:off x="6167438" y="188913"/>
            <a:ext cx="4500562" cy="1655762"/>
          </a:xfrm>
          <a:prstGeom prst="ellipse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endParaRPr lang="en-US" altLang="en-US" dirty="0"/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6456363" y="569914"/>
            <a:ext cx="3960812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dirty="0"/>
              <a:t>They help your bodies to work properly.</a:t>
            </a:r>
            <a:endParaRPr lang="en-US" altLang="en-US" dirty="0"/>
          </a:p>
        </p:txBody>
      </p:sp>
      <p:sp>
        <p:nvSpPr>
          <p:cNvPr id="7175" name="Line 7"/>
          <p:cNvSpPr>
            <a:spLocks noChangeShapeType="1"/>
          </p:cNvSpPr>
          <p:nvPr/>
        </p:nvSpPr>
        <p:spPr bwMode="auto">
          <a:xfrm flipH="1">
            <a:off x="7608888" y="1844675"/>
            <a:ext cx="647700" cy="4318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7176" name="Oval 8"/>
          <p:cNvSpPr>
            <a:spLocks noChangeArrowheads="1"/>
          </p:cNvSpPr>
          <p:nvPr/>
        </p:nvSpPr>
        <p:spPr bwMode="auto">
          <a:xfrm>
            <a:off x="4367213" y="2060575"/>
            <a:ext cx="3744912" cy="1296988"/>
          </a:xfrm>
          <a:prstGeom prst="ellipse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4295776" y="2276475"/>
            <a:ext cx="3744913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dirty="0"/>
              <a:t>These are really good for us.</a:t>
            </a:r>
            <a:endParaRPr lang="en-US" altLang="en-US" dirty="0"/>
          </a:p>
        </p:txBody>
      </p:sp>
      <p:pic>
        <p:nvPicPr>
          <p:cNvPr id="7193" name="Picture 25" descr="heart_ventricles_beating_lg_cl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0436" y="1341437"/>
            <a:ext cx="1711325" cy="171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1703389" y="3068639"/>
            <a:ext cx="8631237" cy="3400425"/>
            <a:chOff x="179388" y="3068638"/>
            <a:chExt cx="8631237" cy="3400425"/>
          </a:xfrm>
        </p:grpSpPr>
        <p:sp>
          <p:nvSpPr>
            <p:cNvPr id="17420" name="Line 11"/>
            <p:cNvSpPr>
              <a:spLocks noChangeShapeType="1"/>
            </p:cNvSpPr>
            <p:nvPr/>
          </p:nvSpPr>
          <p:spPr bwMode="auto">
            <a:xfrm flipH="1">
              <a:off x="2195513" y="3068638"/>
              <a:ext cx="936625" cy="865187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421" name="Line 12"/>
            <p:cNvSpPr>
              <a:spLocks noChangeShapeType="1"/>
            </p:cNvSpPr>
            <p:nvPr/>
          </p:nvSpPr>
          <p:spPr bwMode="auto">
            <a:xfrm flipH="1">
              <a:off x="3708400" y="3357563"/>
              <a:ext cx="503238" cy="1584325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422" name="Line 13"/>
            <p:cNvSpPr>
              <a:spLocks noChangeShapeType="1"/>
            </p:cNvSpPr>
            <p:nvPr/>
          </p:nvSpPr>
          <p:spPr bwMode="auto">
            <a:xfrm>
              <a:off x="5219700" y="3357563"/>
              <a:ext cx="720725" cy="1366837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423" name="Line 14"/>
            <p:cNvSpPr>
              <a:spLocks noChangeShapeType="1"/>
            </p:cNvSpPr>
            <p:nvPr/>
          </p:nvSpPr>
          <p:spPr bwMode="auto">
            <a:xfrm>
              <a:off x="6227763" y="3068638"/>
              <a:ext cx="1081087" cy="1081087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424" name="Text Box 19"/>
            <p:cNvSpPr txBox="1">
              <a:spLocks noChangeArrowheads="1"/>
            </p:cNvSpPr>
            <p:nvPr/>
          </p:nvSpPr>
          <p:spPr bwMode="auto">
            <a:xfrm>
              <a:off x="179388" y="4437063"/>
              <a:ext cx="1657350" cy="519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1pPr>
              <a:lvl2pPr marL="37931725" indent="-37474525"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2pPr>
              <a:lvl3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3pPr>
              <a:lvl4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4pPr>
              <a:lvl5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/>
                <a:t>carrot</a:t>
              </a:r>
              <a:endParaRPr lang="en-US" altLang="en-US"/>
            </a:p>
          </p:txBody>
        </p:sp>
        <p:sp>
          <p:nvSpPr>
            <p:cNvPr id="17425" name="Text Box 20"/>
            <p:cNvSpPr txBox="1">
              <a:spLocks noChangeArrowheads="1"/>
            </p:cNvSpPr>
            <p:nvPr/>
          </p:nvSpPr>
          <p:spPr bwMode="auto">
            <a:xfrm>
              <a:off x="2700338" y="5949950"/>
              <a:ext cx="1728787" cy="519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1pPr>
              <a:lvl2pPr marL="37931725" indent="-37474525"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2pPr>
              <a:lvl3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3pPr>
              <a:lvl4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4pPr>
              <a:lvl5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/>
                <a:t>apple</a:t>
              </a:r>
              <a:endParaRPr lang="en-US" altLang="en-US"/>
            </a:p>
          </p:txBody>
        </p:sp>
        <p:sp>
          <p:nvSpPr>
            <p:cNvPr id="17426" name="Text Box 21"/>
            <p:cNvSpPr txBox="1">
              <a:spLocks noChangeArrowheads="1"/>
            </p:cNvSpPr>
            <p:nvPr/>
          </p:nvSpPr>
          <p:spPr bwMode="auto">
            <a:xfrm>
              <a:off x="5940425" y="5949950"/>
              <a:ext cx="1584325" cy="519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1pPr>
              <a:lvl2pPr marL="37931725" indent="-37474525"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2pPr>
              <a:lvl3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3pPr>
              <a:lvl4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4pPr>
              <a:lvl5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/>
                <a:t>corn</a:t>
              </a:r>
              <a:endParaRPr lang="en-US" altLang="en-US"/>
            </a:p>
          </p:txBody>
        </p:sp>
        <p:sp>
          <p:nvSpPr>
            <p:cNvPr id="17427" name="Text Box 22"/>
            <p:cNvSpPr txBox="1">
              <a:spLocks noChangeArrowheads="1"/>
            </p:cNvSpPr>
            <p:nvPr/>
          </p:nvSpPr>
          <p:spPr bwMode="auto">
            <a:xfrm>
              <a:off x="7380288" y="4581525"/>
              <a:ext cx="1368425" cy="519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1pPr>
              <a:lvl2pPr marL="37931725" indent="-37474525"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2pPr>
              <a:lvl3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3pPr>
              <a:lvl4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4pPr>
              <a:lvl5pPr eaLnBrk="0" hangingPunct="0"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Comic Sans MS" panose="030F0702030302020204" pitchFamily="66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/>
                <a:t>grapes</a:t>
              </a:r>
              <a:endParaRPr lang="en-US" altLang="en-US"/>
            </a:p>
          </p:txBody>
        </p:sp>
        <p:pic>
          <p:nvPicPr>
            <p:cNvPr id="17428" name="Picture 26" descr="carrot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61441">
              <a:off x="1476375" y="3429000"/>
              <a:ext cx="1790700" cy="1422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9" name="Picture 27" descr="apple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3213" y="4941888"/>
              <a:ext cx="1296987" cy="1030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0" name="Picture 28" descr="corn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063" y="4652963"/>
              <a:ext cx="1790700" cy="1422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31" name="Picture 29" descr="grapes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19925" y="3141663"/>
              <a:ext cx="1790700" cy="1435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3746492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4" grpId="0"/>
      <p:bldP spid="7176" grpId="0" animBg="1"/>
      <p:bldP spid="717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1774826" y="188914"/>
            <a:ext cx="3744913" cy="1296987"/>
          </a:xfrm>
          <a:prstGeom prst="ellipse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2135188" y="333375"/>
            <a:ext cx="29527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dirty="0"/>
              <a:t>Foods containing </a:t>
            </a:r>
            <a:r>
              <a:rPr lang="en-GB" altLang="en-US" b="1" dirty="0">
                <a:solidFill>
                  <a:srgbClr val="FF0000"/>
                </a:solidFill>
              </a:rPr>
              <a:t>fats and oils.</a:t>
            </a:r>
            <a:endParaRPr lang="en-US" altLang="en-US" b="1" dirty="0">
              <a:solidFill>
                <a:srgbClr val="FF0000"/>
              </a:solidFill>
            </a:endParaRPr>
          </a:p>
        </p:txBody>
      </p:sp>
      <p:sp>
        <p:nvSpPr>
          <p:cNvPr id="9220" name="Line 4"/>
          <p:cNvSpPr>
            <a:spLocks noChangeShapeType="1"/>
          </p:cNvSpPr>
          <p:nvPr/>
        </p:nvSpPr>
        <p:spPr bwMode="auto">
          <a:xfrm>
            <a:off x="5519738" y="908050"/>
            <a:ext cx="863600" cy="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9221" name="Oval 5"/>
          <p:cNvSpPr>
            <a:spLocks noChangeArrowheads="1"/>
          </p:cNvSpPr>
          <p:nvPr/>
        </p:nvSpPr>
        <p:spPr bwMode="auto">
          <a:xfrm>
            <a:off x="6383338" y="260350"/>
            <a:ext cx="3960812" cy="1512888"/>
          </a:xfrm>
          <a:prstGeom prst="ellipse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6816725" y="493714"/>
            <a:ext cx="31686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dirty="0"/>
              <a:t>Used as an energy store.</a:t>
            </a:r>
            <a:endParaRPr lang="en-US" altLang="en-US" dirty="0"/>
          </a:p>
        </p:txBody>
      </p:sp>
      <p:sp>
        <p:nvSpPr>
          <p:cNvPr id="9223" name="Line 7"/>
          <p:cNvSpPr>
            <a:spLocks noChangeShapeType="1"/>
          </p:cNvSpPr>
          <p:nvPr/>
        </p:nvSpPr>
        <p:spPr bwMode="auto">
          <a:xfrm flipH="1">
            <a:off x="7608888" y="1773239"/>
            <a:ext cx="647700" cy="503237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9224" name="Oval 8"/>
          <p:cNvSpPr>
            <a:spLocks noChangeArrowheads="1"/>
          </p:cNvSpPr>
          <p:nvPr/>
        </p:nvSpPr>
        <p:spPr bwMode="auto">
          <a:xfrm>
            <a:off x="3719513" y="1924051"/>
            <a:ext cx="5040312" cy="2176462"/>
          </a:xfrm>
          <a:prstGeom prst="ellipse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4055668" y="2175167"/>
            <a:ext cx="43211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dirty="0"/>
              <a:t>Although they taste good these foods can be bad for you if you eat too many!</a:t>
            </a:r>
            <a:endParaRPr lang="en-US" altLang="en-US" dirty="0"/>
          </a:p>
        </p:txBody>
      </p:sp>
      <p:pic>
        <p:nvPicPr>
          <p:cNvPr id="18442" name="Picture 24" descr="charlie_licking_sweets_lg_cl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019" y="1265238"/>
            <a:ext cx="1644650" cy="201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5" name="Picture 29" descr="overweight_man_with_popcorn_lg_cl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7743" y="1052514"/>
            <a:ext cx="1779587" cy="222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54"/>
          <p:cNvGrpSpPr>
            <a:grpSpLocks/>
          </p:cNvGrpSpPr>
          <p:nvPr/>
        </p:nvGrpSpPr>
        <p:grpSpPr bwMode="auto">
          <a:xfrm>
            <a:off x="1820862" y="3751264"/>
            <a:ext cx="8569325" cy="3159125"/>
            <a:chOff x="323850" y="3698875"/>
            <a:chExt cx="8569325" cy="3159125"/>
          </a:xfrm>
        </p:grpSpPr>
        <p:grpSp>
          <p:nvGrpSpPr>
            <p:cNvPr id="18446" name="Group 25"/>
            <p:cNvGrpSpPr>
              <a:grpSpLocks/>
            </p:cNvGrpSpPr>
            <p:nvPr/>
          </p:nvGrpSpPr>
          <p:grpSpPr bwMode="auto">
            <a:xfrm>
              <a:off x="323850" y="3698875"/>
              <a:ext cx="8569325" cy="3159125"/>
              <a:chOff x="323850" y="3068638"/>
              <a:chExt cx="8569325" cy="3159125"/>
            </a:xfrm>
          </p:grpSpPr>
          <p:sp>
            <p:nvSpPr>
              <p:cNvPr id="18449" name="Line 11"/>
              <p:cNvSpPr>
                <a:spLocks noChangeShapeType="1"/>
              </p:cNvSpPr>
              <p:nvPr/>
            </p:nvSpPr>
            <p:spPr bwMode="auto">
              <a:xfrm flipH="1">
                <a:off x="2195513" y="3068638"/>
                <a:ext cx="936625" cy="865187"/>
              </a:xfrm>
              <a:prstGeom prst="line">
                <a:avLst/>
              </a:prstGeom>
              <a:noFill/>
              <a:ln w="76200">
                <a:solidFill>
                  <a:srgbClr val="FF33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450" name="Line 12"/>
              <p:cNvSpPr>
                <a:spLocks noChangeShapeType="1"/>
              </p:cNvSpPr>
              <p:nvPr/>
            </p:nvSpPr>
            <p:spPr bwMode="auto">
              <a:xfrm flipH="1">
                <a:off x="3886200" y="3357564"/>
                <a:ext cx="325438" cy="965200"/>
              </a:xfrm>
              <a:prstGeom prst="line">
                <a:avLst/>
              </a:prstGeom>
              <a:noFill/>
              <a:ln w="76200">
                <a:solidFill>
                  <a:srgbClr val="FF33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451" name="Line 13"/>
              <p:cNvSpPr>
                <a:spLocks noChangeShapeType="1"/>
              </p:cNvSpPr>
              <p:nvPr/>
            </p:nvSpPr>
            <p:spPr bwMode="auto">
              <a:xfrm>
                <a:off x="5219700" y="3357564"/>
                <a:ext cx="419100" cy="1041400"/>
              </a:xfrm>
              <a:prstGeom prst="line">
                <a:avLst/>
              </a:prstGeom>
              <a:noFill/>
              <a:ln w="76200">
                <a:solidFill>
                  <a:srgbClr val="FF33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452" name="Line 14"/>
              <p:cNvSpPr>
                <a:spLocks noChangeShapeType="1"/>
              </p:cNvSpPr>
              <p:nvPr/>
            </p:nvSpPr>
            <p:spPr bwMode="auto">
              <a:xfrm>
                <a:off x="6227763" y="3068638"/>
                <a:ext cx="1081087" cy="1081087"/>
              </a:xfrm>
              <a:prstGeom prst="line">
                <a:avLst/>
              </a:prstGeom>
              <a:noFill/>
              <a:ln w="76200">
                <a:solidFill>
                  <a:srgbClr val="FF33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453" name="Text Box 19"/>
              <p:cNvSpPr txBox="1">
                <a:spLocks noChangeArrowheads="1"/>
              </p:cNvSpPr>
              <p:nvPr/>
            </p:nvSpPr>
            <p:spPr bwMode="auto">
              <a:xfrm>
                <a:off x="323850" y="4856163"/>
                <a:ext cx="1657350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 altLang="en-US"/>
                  <a:t>Oil</a:t>
                </a:r>
                <a:endParaRPr lang="en-US" altLang="en-US"/>
              </a:p>
            </p:txBody>
          </p:sp>
          <p:sp>
            <p:nvSpPr>
              <p:cNvPr id="18454" name="Text Box 20"/>
              <p:cNvSpPr txBox="1">
                <a:spLocks noChangeArrowheads="1"/>
              </p:cNvSpPr>
              <p:nvPr/>
            </p:nvSpPr>
            <p:spPr bwMode="auto">
              <a:xfrm>
                <a:off x="2667000" y="5708650"/>
                <a:ext cx="1728787" cy="519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 altLang="en-US"/>
                  <a:t>cheese</a:t>
                </a:r>
                <a:endParaRPr lang="en-US" altLang="en-US"/>
              </a:p>
            </p:txBody>
          </p:sp>
          <p:sp>
            <p:nvSpPr>
              <p:cNvPr id="18455" name="Text Box 21"/>
              <p:cNvSpPr txBox="1">
                <a:spLocks noChangeArrowheads="1"/>
              </p:cNvSpPr>
              <p:nvPr/>
            </p:nvSpPr>
            <p:spPr bwMode="auto">
              <a:xfrm>
                <a:off x="5257800" y="5313363"/>
                <a:ext cx="1584325" cy="519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 altLang="en-US"/>
                  <a:t>butter</a:t>
                </a:r>
                <a:endParaRPr lang="en-US" altLang="en-US"/>
              </a:p>
            </p:txBody>
          </p:sp>
          <p:sp>
            <p:nvSpPr>
              <p:cNvPr id="18456" name="Text Box 22"/>
              <p:cNvSpPr txBox="1">
                <a:spLocks noChangeArrowheads="1"/>
              </p:cNvSpPr>
              <p:nvPr/>
            </p:nvSpPr>
            <p:spPr bwMode="auto">
              <a:xfrm>
                <a:off x="7380288" y="5229225"/>
                <a:ext cx="1512887" cy="519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1pPr>
                <a:lvl2pPr marL="37931725" indent="-37474525"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2pPr>
                <a:lvl3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3pPr>
                <a:lvl4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4pPr>
                <a:lvl5pPr eaLnBrk="0" hangingPunct="0"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GB" altLang="en-US"/>
                  <a:t>chips</a:t>
                </a:r>
                <a:endParaRPr lang="en-US" altLang="en-US"/>
              </a:p>
            </p:txBody>
          </p:sp>
          <p:pic>
            <p:nvPicPr>
              <p:cNvPr id="18457" name="Picture 27" descr="cheese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67000" y="4246563"/>
                <a:ext cx="1816100" cy="1422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458" name="Picture 28" descr="butter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00600" y="4094163"/>
                <a:ext cx="1816100" cy="14478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8447" name="Picture 50"/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7600" y="4377320"/>
              <a:ext cx="1181100" cy="1490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8" name="Picture 5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1000" y="3810000"/>
              <a:ext cx="1676400" cy="1565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8663408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animBg="1"/>
      <p:bldP spid="9222" grpId="0"/>
      <p:bldP spid="9224" grpId="0" animBg="1"/>
      <p:bldP spid="92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7"/>
          <p:cNvSpPr txBox="1">
            <a:spLocks noChangeArrowheads="1"/>
          </p:cNvSpPr>
          <p:nvPr/>
        </p:nvSpPr>
        <p:spPr bwMode="auto">
          <a:xfrm>
            <a:off x="1774826" y="2060576"/>
            <a:ext cx="41052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19459" name="Text Box 8"/>
          <p:cNvSpPr txBox="1">
            <a:spLocks noChangeArrowheads="1"/>
          </p:cNvSpPr>
          <p:nvPr/>
        </p:nvSpPr>
        <p:spPr bwMode="auto">
          <a:xfrm>
            <a:off x="1703389" y="2060576"/>
            <a:ext cx="43211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19460" name="Oval 2"/>
          <p:cNvSpPr>
            <a:spLocks noChangeArrowheads="1"/>
          </p:cNvSpPr>
          <p:nvPr/>
        </p:nvSpPr>
        <p:spPr bwMode="auto">
          <a:xfrm>
            <a:off x="1774826" y="188914"/>
            <a:ext cx="3744913" cy="1296987"/>
          </a:xfrm>
          <a:prstGeom prst="ellipse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9461" name="Text Box 3"/>
          <p:cNvSpPr txBox="1">
            <a:spLocks noChangeArrowheads="1"/>
          </p:cNvSpPr>
          <p:nvPr/>
        </p:nvSpPr>
        <p:spPr bwMode="auto">
          <a:xfrm>
            <a:off x="2135188" y="542926"/>
            <a:ext cx="2952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We also need…</a:t>
            </a:r>
            <a:endParaRPr lang="en-US" altLang="en-US" b="1">
              <a:solidFill>
                <a:srgbClr val="FF0000"/>
              </a:solidFill>
            </a:endParaRPr>
          </a:p>
        </p:txBody>
      </p:sp>
      <p:sp>
        <p:nvSpPr>
          <p:cNvPr id="19462" name="Text Box 10"/>
          <p:cNvSpPr txBox="1">
            <a:spLocks noChangeArrowheads="1"/>
          </p:cNvSpPr>
          <p:nvPr/>
        </p:nvSpPr>
        <p:spPr bwMode="auto">
          <a:xfrm>
            <a:off x="2362200" y="2209801"/>
            <a:ext cx="2057400" cy="523875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Fibre</a:t>
            </a:r>
            <a:endParaRPr lang="en-US" altLang="en-US"/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2286000" y="5562601"/>
            <a:ext cx="2057400" cy="523875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Water</a:t>
            </a:r>
            <a:endParaRPr lang="en-US" altLang="en-US"/>
          </a:p>
        </p:txBody>
      </p:sp>
      <p:pic>
        <p:nvPicPr>
          <p:cNvPr id="2048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600200"/>
            <a:ext cx="2057400" cy="210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4495800"/>
            <a:ext cx="2489200" cy="210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Box 9"/>
          <p:cNvSpPr txBox="1">
            <a:spLocks noChangeArrowheads="1"/>
          </p:cNvSpPr>
          <p:nvPr/>
        </p:nvSpPr>
        <p:spPr bwMode="auto">
          <a:xfrm>
            <a:off x="7696200" y="1981200"/>
            <a:ext cx="2743200" cy="1384300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Helps to clean your digestive system</a:t>
            </a:r>
            <a:endParaRPr lang="en-US" altLang="en-US"/>
          </a:p>
        </p:txBody>
      </p:sp>
      <p:sp>
        <p:nvSpPr>
          <p:cNvPr id="21" name="Text Box 9"/>
          <p:cNvSpPr txBox="1">
            <a:spLocks noChangeArrowheads="1"/>
          </p:cNvSpPr>
          <p:nvPr/>
        </p:nvSpPr>
        <p:spPr bwMode="auto">
          <a:xfrm>
            <a:off x="7696200" y="4876800"/>
            <a:ext cx="2743200" cy="1816100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Needed for chemical reactions in your body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0045110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 animBg="1"/>
      <p:bldP spid="17" grpId="0" animBg="1"/>
      <p:bldP spid="20" grpId="0" animBg="1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10"/>
          <p:cNvSpPr txBox="1">
            <a:spLocks noChangeArrowheads="1"/>
          </p:cNvSpPr>
          <p:nvPr/>
        </p:nvSpPr>
        <p:spPr bwMode="auto">
          <a:xfrm>
            <a:off x="6858000" y="2362201"/>
            <a:ext cx="2922588" cy="523875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 Give us energy.</a:t>
            </a:r>
            <a:endParaRPr lang="en-US" altLang="en-US"/>
          </a:p>
        </p:txBody>
      </p:sp>
      <p:sp>
        <p:nvSpPr>
          <p:cNvPr id="20483" name="Text Box 14"/>
          <p:cNvSpPr txBox="1">
            <a:spLocks noChangeArrowheads="1"/>
          </p:cNvSpPr>
          <p:nvPr/>
        </p:nvSpPr>
        <p:spPr bwMode="auto">
          <a:xfrm>
            <a:off x="6248401" y="4572000"/>
            <a:ext cx="4176713" cy="954088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Help your body to work and grow.</a:t>
            </a:r>
            <a:endParaRPr lang="en-US" altLang="en-US"/>
          </a:p>
        </p:txBody>
      </p:sp>
      <p:sp>
        <p:nvSpPr>
          <p:cNvPr id="20484" name="Text Box 19"/>
          <p:cNvSpPr txBox="1">
            <a:spLocks noChangeArrowheads="1"/>
          </p:cNvSpPr>
          <p:nvPr/>
        </p:nvSpPr>
        <p:spPr bwMode="auto">
          <a:xfrm>
            <a:off x="6629400" y="3276600"/>
            <a:ext cx="3671888" cy="954088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Help our bodies to grow.</a:t>
            </a:r>
            <a:endParaRPr lang="en-US" altLang="en-US"/>
          </a:p>
        </p:txBody>
      </p:sp>
      <p:pic>
        <p:nvPicPr>
          <p:cNvPr id="20485" name="Picture 24" descr="cere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38400"/>
            <a:ext cx="18161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27" descr="app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5486400"/>
            <a:ext cx="1296988" cy="103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7" name="Text Box 9"/>
          <p:cNvSpPr txBox="1">
            <a:spLocks noChangeArrowheads="1"/>
          </p:cNvSpPr>
          <p:nvPr/>
        </p:nvSpPr>
        <p:spPr bwMode="auto">
          <a:xfrm>
            <a:off x="6400801" y="5715000"/>
            <a:ext cx="3744913" cy="954088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Help your body get better.</a:t>
            </a:r>
            <a:endParaRPr lang="en-US" altLang="en-US"/>
          </a:p>
        </p:txBody>
      </p:sp>
      <p:sp>
        <p:nvSpPr>
          <p:cNvPr id="20488" name="Text Box 13"/>
          <p:cNvSpPr txBox="1">
            <a:spLocks noChangeArrowheads="1"/>
          </p:cNvSpPr>
          <p:nvPr/>
        </p:nvSpPr>
        <p:spPr bwMode="auto">
          <a:xfrm>
            <a:off x="5988050" y="1447801"/>
            <a:ext cx="4679950" cy="523875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Acts as an energy store</a:t>
            </a:r>
            <a:endParaRPr lang="en-US" altLang="en-US"/>
          </a:p>
        </p:txBody>
      </p:sp>
      <p:pic>
        <p:nvPicPr>
          <p:cNvPr id="20489" name="Picture 26" descr="bee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1066800"/>
            <a:ext cx="185420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1752600" y="4267201"/>
            <a:ext cx="2667000" cy="523875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Carbohydrates</a:t>
            </a:r>
            <a:endParaRPr lang="en-US" altLang="en-US"/>
          </a:p>
        </p:txBody>
      </p:sp>
      <p:sp>
        <p:nvSpPr>
          <p:cNvPr id="20491" name="Text Box 10"/>
          <p:cNvSpPr txBox="1">
            <a:spLocks noChangeArrowheads="1"/>
          </p:cNvSpPr>
          <p:nvPr/>
        </p:nvSpPr>
        <p:spPr bwMode="auto">
          <a:xfrm>
            <a:off x="1828800" y="1219201"/>
            <a:ext cx="1981200" cy="523875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Protein</a:t>
            </a:r>
            <a:endParaRPr lang="en-US" altLang="en-US"/>
          </a:p>
        </p:txBody>
      </p:sp>
      <p:sp>
        <p:nvSpPr>
          <p:cNvPr id="20492" name="Text Box 10"/>
          <p:cNvSpPr txBox="1">
            <a:spLocks noChangeArrowheads="1"/>
          </p:cNvSpPr>
          <p:nvPr/>
        </p:nvSpPr>
        <p:spPr bwMode="auto">
          <a:xfrm>
            <a:off x="1752600" y="2438400"/>
            <a:ext cx="2667000" cy="954088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Vitamins &amp; Minerals</a:t>
            </a:r>
            <a:endParaRPr lang="en-US" altLang="en-US"/>
          </a:p>
        </p:txBody>
      </p:sp>
      <p:sp>
        <p:nvSpPr>
          <p:cNvPr id="20493" name="Text Box 10"/>
          <p:cNvSpPr txBox="1">
            <a:spLocks noChangeArrowheads="1"/>
          </p:cNvSpPr>
          <p:nvPr/>
        </p:nvSpPr>
        <p:spPr bwMode="auto">
          <a:xfrm>
            <a:off x="1828800" y="5638801"/>
            <a:ext cx="2057400" cy="523875"/>
          </a:xfrm>
          <a:prstGeom prst="rect">
            <a:avLst/>
          </a:prstGeom>
          <a:solidFill>
            <a:srgbClr val="FFFFCC"/>
          </a:solidFill>
          <a:ln w="57150" cmpd="thinThick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Fats &amp; Oils</a:t>
            </a:r>
            <a:endParaRPr lang="en-US" altLang="en-US"/>
          </a:p>
        </p:txBody>
      </p:sp>
      <p:pic>
        <p:nvPicPr>
          <p:cNvPr id="20494" name="Picture 27" descr="chees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810000"/>
            <a:ext cx="181610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5" name="Rectangle 14"/>
          <p:cNvSpPr>
            <a:spLocks noChangeArrowheads="1"/>
          </p:cNvSpPr>
          <p:nvPr/>
        </p:nvSpPr>
        <p:spPr bwMode="auto">
          <a:xfrm>
            <a:off x="1524000" y="0"/>
            <a:ext cx="9144000" cy="990600"/>
          </a:xfrm>
          <a:prstGeom prst="rect">
            <a:avLst/>
          </a:prstGeom>
          <a:solidFill>
            <a:srgbClr val="FF6600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20496" name="TextBox 15"/>
          <p:cNvSpPr txBox="1">
            <a:spLocks noChangeArrowheads="1"/>
          </p:cNvSpPr>
          <p:nvPr/>
        </p:nvSpPr>
        <p:spPr bwMode="auto">
          <a:xfrm>
            <a:off x="3048000" y="228600"/>
            <a:ext cx="60198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2pPr>
            <a:lvl3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3pPr>
            <a:lvl4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4pPr>
            <a:lvl5pPr eaLnBrk="0" hangingPunct="0"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omic Sans MS" panose="030F0702030302020204" pitchFamily="66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>
                <a:solidFill>
                  <a:srgbClr val="FFFFFF"/>
                </a:solidFill>
              </a:rPr>
              <a:t>Check your understanding!</a:t>
            </a:r>
          </a:p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3362552"/>
      </p:ext>
    </p:extLst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Think of something you ate last night – can you identify which food group it comes from?</a:t>
            </a:r>
          </a:p>
        </p:txBody>
      </p:sp>
      <p:pic>
        <p:nvPicPr>
          <p:cNvPr id="4" name="Picture 2" descr="Image result for eatwell plat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25" b="3958"/>
          <a:stretch/>
        </p:blipFill>
        <p:spPr bwMode="auto">
          <a:xfrm>
            <a:off x="1028700" y="1857374"/>
            <a:ext cx="9729403" cy="500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82985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8738" y="274638"/>
            <a:ext cx="9572625" cy="1143000"/>
          </a:xfrm>
        </p:spPr>
        <p:txBody>
          <a:bodyPr>
            <a:noAutofit/>
          </a:bodyPr>
          <a:lstStyle/>
          <a:p>
            <a:pPr algn="ctr"/>
            <a:r>
              <a:rPr lang="en-US" sz="5400" dirty="0">
                <a:latin typeface="Comic Sans MS" panose="030F0702030302020204" pitchFamily="66" charset="0"/>
              </a:rPr>
              <a:t>So how much should you eat?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381625" y="1305722"/>
            <a:ext cx="74941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Comic Sans MS" panose="030F0702030302020204" pitchFamily="66" charset="0"/>
              </a:rPr>
              <a:t>The </a:t>
            </a:r>
            <a:r>
              <a:rPr lang="en-US" sz="2800" dirty="0" err="1">
                <a:latin typeface="Comic Sans MS" panose="030F0702030302020204" pitchFamily="66" charset="0"/>
              </a:rPr>
              <a:t>eatwell</a:t>
            </a:r>
            <a:r>
              <a:rPr lang="en-US" sz="2800" dirty="0">
                <a:latin typeface="Comic Sans MS" panose="030F0702030302020204" pitchFamily="66" charset="0"/>
              </a:rPr>
              <a:t> plate shows you how much of each food group you should eat each day…</a:t>
            </a:r>
            <a:endParaRPr lang="en-US" sz="2800" dirty="0">
              <a:solidFill>
                <a:schemeClr val="bg1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181" b="100000" l="4297" r="90234">
                        <a14:foregroundMark x1="66406" y1="80997" x2="66406" y2="80997"/>
                        <a14:foregroundMark x1="70117" y1="82243" x2="70117" y2="82243"/>
                        <a14:foregroundMark x1="79492" y1="82866" x2="79492" y2="82866"/>
                        <a14:foregroundMark x1="43555" y1="95950" x2="43555" y2="95950"/>
                        <a14:foregroundMark x1="35156" y1="91277" x2="35156" y2="91277"/>
                        <a14:foregroundMark x1="10547" y1="70717" x2="10547" y2="70717"/>
                        <a14:foregroundMark x1="24805" y1="71340" x2="24805" y2="71340"/>
                        <a14:foregroundMark x1="13477" y1="72274" x2="13477" y2="72274"/>
                        <a14:foregroundMark x1="14648" y1="72274" x2="14648" y2="72274"/>
                        <a14:backgroundMark x1="21875" y1="74455" x2="21875" y2="74455"/>
                        <a14:backgroundMark x1="16797" y1="73832" x2="16797" y2="7383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44800" y="2259828"/>
            <a:ext cx="6502400" cy="407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0442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www.safefood.eu/SafeFood/media/SafeFoodLibrary/Images/Healthy%20Eating/Food_Diet/Food_pyramid_transp_landscape_640.gif?ext=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9403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71462"/>
            <a:ext cx="3173263" cy="6586537"/>
          </a:xfrm>
        </p:spPr>
        <p:txBody>
          <a:bodyPr>
            <a:noAutofit/>
          </a:bodyPr>
          <a:lstStyle/>
          <a:p>
            <a:r>
              <a:rPr lang="en-GB" sz="2200" dirty="0">
                <a:latin typeface="Comic Sans MS" panose="030F0702030302020204" pitchFamily="66" charset="0"/>
              </a:rPr>
              <a:t>We can use the food pyramid to help us know how much of each food group we should be eating.</a:t>
            </a:r>
          </a:p>
          <a:p>
            <a:endParaRPr lang="en-GB" sz="2200" dirty="0">
              <a:latin typeface="Comic Sans MS" panose="030F0702030302020204" pitchFamily="66" charset="0"/>
            </a:endParaRPr>
          </a:p>
          <a:p>
            <a:r>
              <a:rPr lang="en-GB" sz="2200" dirty="0">
                <a:latin typeface="Comic Sans MS" panose="030F0702030302020204" pitchFamily="66" charset="0"/>
              </a:rPr>
              <a:t>Which food group should we be eating the most from? 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Why?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How do you know?</a:t>
            </a:r>
          </a:p>
          <a:p>
            <a:endParaRPr lang="en-GB" sz="2200" dirty="0">
              <a:latin typeface="Comic Sans MS" panose="030F0702030302020204" pitchFamily="66" charset="0"/>
            </a:endParaRPr>
          </a:p>
          <a:p>
            <a:r>
              <a:rPr lang="en-GB" sz="2200" dirty="0">
                <a:latin typeface="Comic Sans MS" panose="030F0702030302020204" pitchFamily="66" charset="0"/>
              </a:rPr>
              <a:t>Which food group should we be eating the least from?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Why?</a:t>
            </a:r>
            <a:br>
              <a:rPr lang="en-GB" sz="2200" dirty="0">
                <a:latin typeface="Comic Sans MS" panose="030F0702030302020204" pitchFamily="66" charset="0"/>
              </a:rPr>
            </a:br>
            <a:r>
              <a:rPr lang="en-GB" sz="2200" dirty="0">
                <a:latin typeface="Comic Sans MS" panose="030F0702030302020204" pitchFamily="66" charset="0"/>
              </a:rPr>
              <a:t>How do you know?</a:t>
            </a:r>
          </a:p>
        </p:txBody>
      </p:sp>
      <p:pic>
        <p:nvPicPr>
          <p:cNvPr id="4098" name="Picture 2" descr="https://www.safefood.eu/SafeFood/media/SafeFoodLibrary/Images/Healthy%20Eating/Food_Diet/Food_pyramid_transp_landscape_640.gif?ext=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263" y="271462"/>
            <a:ext cx="9018737" cy="645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57987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1579120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301273604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47610958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446775529"/>
                    </a:ext>
                  </a:extLst>
                </a:gridCol>
              </a:tblGrid>
              <a:tr h="176083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Paddling</a:t>
                      </a:r>
                    </a:p>
                    <a:p>
                      <a:endParaRPr lang="en-GB" sz="2000" b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Snorkelling</a:t>
                      </a:r>
                    </a:p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Diving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0373932"/>
                  </a:ext>
                </a:extLst>
              </a:tr>
              <a:tr h="509716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kern="120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Drawpictures</a:t>
                      </a:r>
                      <a:r>
                        <a:rPr lang="en-GB" sz="1600" kern="120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6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of food into the different categories on the healthy eating plate.</a:t>
                      </a:r>
                    </a:p>
                    <a:p>
                      <a:pPr marL="0" algn="l" defTabSz="914400" rtl="0" eaLnBrk="1" latinLnBrk="0" hangingPunct="1"/>
                      <a:endParaRPr lang="en-GB" sz="16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6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6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6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6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6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6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6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6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6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6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600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1600" dirty="0"/>
                    </a:p>
                    <a:p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why</a:t>
                      </a:r>
                      <a:r>
                        <a:rPr lang="en-GB" sz="16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do we need to eat different types of food?</a:t>
                      </a:r>
                      <a:endParaRPr lang="en-GB" sz="1600" b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Create a healthy packed lunch for Robin Hood – making sure you have created a</a:t>
                      </a:r>
                      <a:r>
                        <a:rPr lang="en-GB" sz="1600" kern="1200" baseline="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balanced meal</a:t>
                      </a:r>
                      <a:r>
                        <a:rPr lang="en-GB" sz="16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for him!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Label the food groups.</a:t>
                      </a:r>
                    </a:p>
                    <a:p>
                      <a:endParaRPr lang="en-GB" sz="16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how do the different food groups help our bodies?</a:t>
                      </a:r>
                      <a:endParaRPr lang="en-GB" sz="16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Comic Sans MS" panose="030F0702030302020204" pitchFamily="66" charset="0"/>
                        </a:rPr>
                        <a:t>Create a healthy eating</a:t>
                      </a:r>
                      <a:r>
                        <a:rPr lang="en-GB" sz="1600" baseline="0" dirty="0">
                          <a:latin typeface="Comic Sans MS" panose="030F0702030302020204" pitchFamily="66" charset="0"/>
                        </a:rPr>
                        <a:t> menu for Robin Hood and his merry men – making sure you create a balanced diet for them!</a:t>
                      </a:r>
                    </a:p>
                    <a:p>
                      <a:r>
                        <a:rPr lang="en-GB" sz="1600" baseline="0" dirty="0">
                          <a:latin typeface="Comic Sans MS" panose="030F0702030302020204" pitchFamily="66" charset="0"/>
                        </a:rPr>
                        <a:t>Label the food groups.</a:t>
                      </a:r>
                      <a:endParaRPr lang="en-GB" sz="1600" dirty="0"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Red Pen: </a:t>
                      </a:r>
                      <a:r>
                        <a:rPr lang="en-GB" sz="1600" b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how do the different food groups help our bodies?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What would happen if we didn’t eat one of the food groups?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6103788"/>
                  </a:ext>
                </a:extLst>
              </a:tr>
            </a:tbl>
          </a:graphicData>
        </a:graphic>
      </p:graphicFrame>
      <p:pic>
        <p:nvPicPr>
          <p:cNvPr id="1026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8" t="19212" r="57764" b="52567"/>
          <a:stretch/>
        </p:blipFill>
        <p:spPr bwMode="auto">
          <a:xfrm>
            <a:off x="2328203" y="0"/>
            <a:ext cx="1688123" cy="168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EFA"/>
              </a:clrFrom>
              <a:clrTo>
                <a:srgbClr val="FFFE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07" t="40143" r="29254" b="40749"/>
          <a:stretch/>
        </p:blipFill>
        <p:spPr bwMode="auto">
          <a:xfrm>
            <a:off x="4867422" y="432538"/>
            <a:ext cx="2575560" cy="125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10" t="69775" r="7871" b="8304"/>
          <a:stretch/>
        </p:blipFill>
        <p:spPr bwMode="auto">
          <a:xfrm>
            <a:off x="9228406" y="546470"/>
            <a:ext cx="2082018" cy="115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494" t="30141" r="38929" b="11592"/>
          <a:stretch/>
        </p:blipFill>
        <p:spPr>
          <a:xfrm>
            <a:off x="4867422" y="2920180"/>
            <a:ext cx="2218484" cy="30824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8406" y="2920180"/>
            <a:ext cx="1785953" cy="27563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l="17543" t="15827" r="19433" b="5746"/>
          <a:stretch/>
        </p:blipFill>
        <p:spPr>
          <a:xfrm>
            <a:off x="103236" y="2698955"/>
            <a:ext cx="3824229" cy="2675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8468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1453CD-6FAC-4273-B169-D01ED0166B6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7762F12-D492-4915-B05A-D3A25E061430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A365806-84AA-44AB-B51A-D695C147833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550</Words>
  <Application>Microsoft Office PowerPoint</Application>
  <PresentationFormat>Widescreen</PresentationFormat>
  <Paragraphs>129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ＭＳ Ｐゴシック</vt:lpstr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What do humans need to grow and keep healthy?</vt:lpstr>
      <vt:lpstr>What do humans need to grow and keep healthy?</vt:lpstr>
      <vt:lpstr>Should we eat whatever we want to?</vt:lpstr>
      <vt:lpstr>Should we eat whatever we want to?</vt:lpstr>
      <vt:lpstr>Should we eat whatever we want to?</vt:lpstr>
      <vt:lpstr>There are 5 different types of food we should eat.</vt:lpstr>
      <vt:lpstr>Different types of food help our bodies in different ways.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Think of something you ate last night – can you identify which food group it comes from?</vt:lpstr>
      <vt:lpstr>So how much should you eat?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Rachael Norman</cp:lastModifiedBy>
  <cp:revision>7</cp:revision>
  <dcterms:created xsi:type="dcterms:W3CDTF">2020-10-22T12:55:30Z</dcterms:created>
  <dcterms:modified xsi:type="dcterms:W3CDTF">2021-09-03T14:17:17Z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