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57" r:id="rId4"/>
    <p:sldId id="258" r:id="rId5"/>
    <p:sldId id="261" r:id="rId6"/>
    <p:sldId id="262" r:id="rId7"/>
    <p:sldId id="263" r:id="rId8"/>
    <p:sldId id="264" r:id="rId9"/>
    <p:sldId id="265" r:id="rId10"/>
    <p:sldId id="266" r:id="rId11"/>
    <p:sldId id="267" r:id="rId12"/>
    <p:sldId id="268" r:id="rId13"/>
    <p:sldId id="269" r:id="rId14"/>
    <p:sldId id="270" r:id="rId15"/>
    <p:sldId id="271" r:id="rId16"/>
    <p:sldId id="260" r:id="rId17"/>
    <p:sldId id="27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32"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5E9DEC2-7EA7-4CA0-AA2B-9972520DB3E9}"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585449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E9DEC2-7EA7-4CA0-AA2B-9972520DB3E9}"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499071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E9DEC2-7EA7-4CA0-AA2B-9972520DB3E9}"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626620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5E9DEC2-7EA7-4CA0-AA2B-9972520DB3E9}"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2674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5E9DEC2-7EA7-4CA0-AA2B-9972520DB3E9}" type="datetimeFigureOut">
              <a:rPr lang="en-GB" smtClean="0"/>
              <a:t>28/11/2021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348657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5E9DEC2-7EA7-4CA0-AA2B-9972520DB3E9}" type="datetimeFigureOut">
              <a:rPr lang="en-GB" smtClean="0"/>
              <a:t>28/11/2021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937444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E9DEC2-7EA7-4CA0-AA2B-9972520DB3E9}" type="datetimeFigureOut">
              <a:rPr lang="en-GB" smtClean="0"/>
              <a:t>28/11/2021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3470182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E9DEC2-7EA7-4CA0-AA2B-9972520DB3E9}"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955633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E9DEC2-7EA7-4CA0-AA2B-9972520DB3E9}" type="datetimeFigureOut">
              <a:rPr lang="en-GB" smtClean="0"/>
              <a:t>28/11/2021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3927134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E9DEC2-7EA7-4CA0-AA2B-9972520DB3E9}"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1732649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5E9DEC2-7EA7-4CA0-AA2B-9972520DB3E9}" type="datetimeFigureOut">
              <a:rPr lang="en-GB" smtClean="0"/>
              <a:t>28/11/2021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676823-613F-4BDE-84DD-9162F0FCC483}" type="slidenum">
              <a:rPr lang="en-GB" smtClean="0"/>
              <a:t>‹#›</a:t>
            </a:fld>
            <a:endParaRPr lang="en-GB"/>
          </a:p>
        </p:txBody>
      </p:sp>
    </p:spTree>
    <p:extLst>
      <p:ext uri="{BB962C8B-B14F-4D97-AF65-F5344CB8AC3E}">
        <p14:creationId xmlns:p14="http://schemas.microsoft.com/office/powerpoint/2010/main" val="4040968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9DEC2-7EA7-4CA0-AA2B-9972520DB3E9}" type="datetimeFigureOut">
              <a:rPr lang="en-GB" smtClean="0"/>
              <a:t>28/11/2021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676823-613F-4BDE-84DD-9162F0FCC483}" type="slidenum">
              <a:rPr lang="en-GB" smtClean="0"/>
              <a:t>‹#›</a:t>
            </a:fld>
            <a:endParaRPr lang="en-GB"/>
          </a:p>
        </p:txBody>
      </p:sp>
    </p:spTree>
    <p:extLst>
      <p:ext uri="{BB962C8B-B14F-4D97-AF65-F5344CB8AC3E}">
        <p14:creationId xmlns:p14="http://schemas.microsoft.com/office/powerpoint/2010/main" val="19788948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bitesize/topics/zqtf34j/articles/z9j4kqt"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clips/zn2mhyc"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TextBox 3"/>
          <p:cNvSpPr txBox="1"/>
          <p:nvPr/>
        </p:nvSpPr>
        <p:spPr>
          <a:xfrm>
            <a:off x="1902691" y="1320800"/>
            <a:ext cx="8617527" cy="5355312"/>
          </a:xfrm>
          <a:prstGeom prst="rect">
            <a:avLst/>
          </a:prstGeom>
          <a:noFill/>
        </p:spPr>
        <p:txBody>
          <a:bodyPr wrap="square" rtlCol="0">
            <a:spAutoFit/>
          </a:bodyPr>
          <a:lstStyle/>
          <a:p>
            <a:endParaRPr lang="en-GB" sz="2400" dirty="0" smtClean="0">
              <a:latin typeface="Comic Sans MS" panose="030F0702030302020204" pitchFamily="66" charset="0"/>
            </a:endParaRPr>
          </a:p>
          <a:p>
            <a:pPr fontAlgn="base"/>
            <a:r>
              <a:rPr lang="en-GB" sz="2400" dirty="0" smtClean="0">
                <a:latin typeface="Comic Sans MS" panose="030F0702030302020204" pitchFamily="66" charset="0"/>
              </a:rPr>
              <a:t>LO:  </a:t>
            </a:r>
            <a:r>
              <a:rPr lang="en-GB" sz="2400" u="sng" dirty="0" smtClean="0">
                <a:latin typeface="Comic Sans MS" panose="030F0702030302020204" pitchFamily="66" charset="0"/>
              </a:rPr>
              <a:t>To write with purpose</a:t>
            </a:r>
          </a:p>
          <a:p>
            <a:pPr fontAlgn="base"/>
            <a:r>
              <a:rPr lang="en-GB" sz="2400" dirty="0" smtClean="0">
                <a:latin typeface="Comic Sans MS" panose="030F0702030302020204" pitchFamily="66" charset="0"/>
              </a:rPr>
              <a:t> </a:t>
            </a:r>
          </a:p>
          <a:p>
            <a:pPr fontAlgn="base"/>
            <a:r>
              <a:rPr lang="en-GB" sz="2400" u="sng" dirty="0" smtClean="0">
                <a:latin typeface="Comic Sans MS" panose="030F0702030302020204" pitchFamily="66" charset="0"/>
              </a:rPr>
              <a:t>To use sentences appropriately</a:t>
            </a:r>
          </a:p>
          <a:p>
            <a:pPr fontAlgn="base"/>
            <a:r>
              <a:rPr lang="en-GB" sz="2400" dirty="0" smtClean="0">
                <a:latin typeface="Comic Sans MS" panose="030F0702030302020204" pitchFamily="66" charset="0"/>
              </a:rPr>
              <a:t> </a:t>
            </a:r>
          </a:p>
          <a:p>
            <a:pPr fontAlgn="base"/>
            <a:r>
              <a:rPr lang="en-GB" sz="2400" u="sng" dirty="0" smtClean="0">
                <a:latin typeface="Comic Sans MS" panose="030F0702030302020204" pitchFamily="66" charset="0"/>
              </a:rPr>
              <a:t>Organise writing appropriately</a:t>
            </a: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endParaRPr lang="en-GB" sz="2400" dirty="0" smtClean="0">
              <a:latin typeface="Comic Sans MS" panose="030F0702030302020204" pitchFamily="66" charset="0"/>
            </a:endParaRPr>
          </a:p>
          <a:p>
            <a:pPr fontAlgn="base"/>
            <a:r>
              <a:rPr lang="en-GB" sz="2400" u="sng" dirty="0" smtClean="0">
                <a:latin typeface="Comic Sans MS" panose="030F0702030302020204" pitchFamily="66" charset="0"/>
              </a:rPr>
              <a:t>C: Non-Chronological Report</a:t>
            </a:r>
          </a:p>
          <a:p>
            <a:endParaRPr lang="en-GB" dirty="0" smtClean="0"/>
          </a:p>
          <a:p>
            <a:endParaRPr lang="en-GB" dirty="0" smtClean="0"/>
          </a:p>
          <a:p>
            <a:endParaRPr lang="en-GB" dirty="0"/>
          </a:p>
        </p:txBody>
      </p:sp>
      <p:sp>
        <p:nvSpPr>
          <p:cNvPr id="5" name="Rectangle 4"/>
          <p:cNvSpPr/>
          <p:nvPr/>
        </p:nvSpPr>
        <p:spPr>
          <a:xfrm>
            <a:off x="2923609" y="3881689"/>
            <a:ext cx="6096000" cy="830997"/>
          </a:xfrm>
          <a:prstGeom prst="rect">
            <a:avLst/>
          </a:prstGeom>
        </p:spPr>
        <p:txBody>
          <a:bodyPr>
            <a:spAutoFit/>
          </a:bodyPr>
          <a:lstStyle/>
          <a:p>
            <a:pPr algn="ctr" fontAlgn="base">
              <a:spcAft>
                <a:spcPts val="0"/>
              </a:spcAft>
            </a:pPr>
            <a:r>
              <a:rPr lang="en-GB" sz="2400" b="1" dirty="0">
                <a:solidFill>
                  <a:srgbClr val="FF0000"/>
                </a:solidFill>
                <a:latin typeface="Comic Sans MS" panose="030F0702030302020204" pitchFamily="66" charset="0"/>
                <a:ea typeface="Times New Roman" panose="02020603050405020304" pitchFamily="18" charset="0"/>
                <a:cs typeface="Arial" panose="020B0604020202020204" pitchFamily="34" charset="0"/>
              </a:rPr>
              <a:t>Link with History</a:t>
            </a:r>
            <a:endParaRPr lang="en-GB" sz="2400" dirty="0" smtClean="0">
              <a:effectLst/>
              <a:latin typeface="Times New Roman" panose="02020603050405020304" pitchFamily="18" charset="0"/>
              <a:ea typeface="Times New Roman" panose="02020603050405020304" pitchFamily="18" charset="0"/>
            </a:endParaRPr>
          </a:p>
          <a:p>
            <a:pPr algn="ctr" fontAlgn="base">
              <a:spcAft>
                <a:spcPts val="0"/>
              </a:spcAft>
            </a:pPr>
            <a:r>
              <a:rPr lang="en-GB" sz="2400" dirty="0">
                <a:latin typeface="Comic Sans MS" panose="030F0702030302020204" pitchFamily="66" charset="0"/>
                <a:ea typeface="Times New Roman" panose="02020603050405020304" pitchFamily="18" charset="0"/>
                <a:cs typeface="Arial" panose="020B0604020202020204" pitchFamily="34" charset="0"/>
              </a:rPr>
              <a:t>Build an overview of world history </a:t>
            </a:r>
            <a:endParaRPr lang="en-GB" sz="2400"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5971609" y="611970"/>
            <a:ext cx="5115503" cy="523220"/>
          </a:xfrm>
          <a:prstGeom prst="rect">
            <a:avLst/>
          </a:prstGeom>
        </p:spPr>
        <p:txBody>
          <a:bodyPr wrap="none">
            <a:spAutoFit/>
          </a:bodyPr>
          <a:lstStyle/>
          <a:p>
            <a:r>
              <a:rPr lang="en-GB" sz="2800" u="sng" dirty="0">
                <a:latin typeface="Comic Sans MS" panose="030F0702030302020204" pitchFamily="66" charset="0"/>
              </a:rPr>
              <a:t>Wednesday 1 December 2021</a:t>
            </a:r>
          </a:p>
        </p:txBody>
      </p:sp>
    </p:spTree>
    <p:extLst>
      <p:ext uri="{BB962C8B-B14F-4D97-AF65-F5344CB8AC3E}">
        <p14:creationId xmlns:p14="http://schemas.microsoft.com/office/powerpoint/2010/main" val="2655890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1252070" y="596766"/>
            <a:ext cx="8884118" cy="3539430"/>
          </a:xfrm>
          <a:prstGeom prst="rect">
            <a:avLst/>
          </a:prstGeom>
          <a:noFill/>
        </p:spPr>
        <p:txBody>
          <a:bodyPr wrap="square" rtlCol="0">
            <a:spAutoFit/>
          </a:bodyPr>
          <a:lstStyle/>
          <a:p>
            <a:r>
              <a:rPr lang="en-GB" sz="2800" dirty="0" smtClean="0">
                <a:latin typeface="Comic Sans MS" panose="030F0702030302020204" pitchFamily="66" charset="0"/>
              </a:rPr>
              <a:t>Over the next two weeks, we are going to be gathering information about why the Romans were successful and why they invaded Britain, in order to write a non-chronological report.</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We will need to be like detectives and pick out the most important information to write as paragraphs under subheadings.</a:t>
            </a:r>
            <a:endParaRPr lang="en-GB" sz="2800" dirty="0">
              <a:latin typeface="Comic Sans MS" panose="030F0702030302020204" pitchFamily="66" charset="0"/>
            </a:endParaRPr>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99138" y="3833500"/>
            <a:ext cx="2212240" cy="2947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458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550160" y="5903575"/>
            <a:ext cx="7711440" cy="1938992"/>
          </a:xfrm>
          <a:prstGeom prst="rect">
            <a:avLst/>
          </a:prstGeom>
        </p:spPr>
        <p:txBody>
          <a:bodyPr wrap="square">
            <a:spAutoFit/>
          </a:bodyPr>
          <a:lstStyle/>
          <a:p>
            <a:pPr fontAlgn="base">
              <a:spcAft>
                <a:spcPts val="0"/>
              </a:spcAft>
            </a:pPr>
            <a:r>
              <a:rPr lang="en-US" sz="2400"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How the Romans conquered Britain - BBC </a:t>
            </a:r>
            <a:r>
              <a:rPr lang="en-US" sz="2400"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endParaRPr lang="en-GB" sz="2400" dirty="0">
              <a:latin typeface="Times New Roman" panose="02020603050405020304" pitchFamily="18" charset="0"/>
              <a:ea typeface="Times New Roman" panose="02020603050405020304" pitchFamily="18" charset="0"/>
            </a:endParaRPr>
          </a:p>
          <a:p>
            <a:pPr fontAlgn="base">
              <a:spcAft>
                <a:spcPts val="0"/>
              </a:spcAft>
            </a:pPr>
            <a:r>
              <a:rPr lang="en-US" sz="2400" dirty="0">
                <a:latin typeface="Cambria" panose="02040503050406030204" pitchFamily="18" charset="0"/>
                <a:ea typeface="Cambria" panose="02040503050406030204" pitchFamily="18" charset="0"/>
                <a:cs typeface="Times New Roman" panose="02020603050405020304" pitchFamily="18" charset="0"/>
              </a:rPr>
              <a:t> </a:t>
            </a:r>
            <a:endParaRPr lang="en-US" sz="2400" dirty="0" smtClean="0">
              <a:latin typeface="Cambria" panose="02040503050406030204" pitchFamily="18" charset="0"/>
              <a:ea typeface="Cambria" panose="02040503050406030204" pitchFamily="18" charset="0"/>
              <a:cs typeface="Times New Roman" panose="02020603050405020304" pitchFamily="18" charset="0"/>
            </a:endParaRPr>
          </a:p>
          <a:p>
            <a:pPr fontAlgn="base">
              <a:spcAft>
                <a:spcPts val="0"/>
              </a:spcAft>
            </a:pPr>
            <a:endParaRPr lang="en-US" dirty="0">
              <a:latin typeface="Cambria" panose="02040503050406030204" pitchFamily="18" charset="0"/>
              <a:ea typeface="Cambria" panose="02040503050406030204" pitchFamily="18" charset="0"/>
              <a:cs typeface="Times New Roman" panose="02020603050405020304" pitchFamily="18" charset="0"/>
            </a:endParaRPr>
          </a:p>
          <a:p>
            <a:pPr fontAlgn="base">
              <a:spcAft>
                <a:spcPts val="0"/>
              </a:spcAft>
            </a:pPr>
            <a:endParaRPr lang="en-US" dirty="0" smtClean="0">
              <a:latin typeface="Cambria" panose="02040503050406030204" pitchFamily="18" charset="0"/>
              <a:ea typeface="Cambria" panose="02040503050406030204" pitchFamily="18" charset="0"/>
              <a:cs typeface="Times New Roman" panose="02020603050405020304" pitchFamily="18" charset="0"/>
            </a:endParaRPr>
          </a:p>
          <a:p>
            <a:pPr fontAlgn="base">
              <a:spcAft>
                <a:spcPts val="0"/>
              </a:spcAft>
            </a:pPr>
            <a:endParaRPr lang="en-US" dirty="0">
              <a:latin typeface="Cambria" panose="02040503050406030204" pitchFamily="18" charset="0"/>
              <a:ea typeface="Cambria" panose="02040503050406030204" pitchFamily="18" charset="0"/>
              <a:cs typeface="Times New Roman" panose="02020603050405020304" pitchFamily="18" charset="0"/>
            </a:endParaRPr>
          </a:p>
          <a:p>
            <a:pPr fontAlgn="base">
              <a:spcAft>
                <a:spcPts val="0"/>
              </a:spcAft>
            </a:pPr>
            <a:endParaRPr lang="en-GB" dirty="0">
              <a:latin typeface="Times New Roman" panose="02020603050405020304" pitchFamily="18" charset="0"/>
              <a:ea typeface="Times New Roman" panose="02020603050405020304" pitchFamily="18" charset="0"/>
            </a:endParaRPr>
          </a:p>
        </p:txBody>
      </p:sp>
      <p:sp>
        <p:nvSpPr>
          <p:cNvPr id="4" name="Rectangle 3"/>
          <p:cNvSpPr/>
          <p:nvPr/>
        </p:nvSpPr>
        <p:spPr>
          <a:xfrm>
            <a:off x="574040" y="1362645"/>
            <a:ext cx="10932160" cy="4154984"/>
          </a:xfrm>
          <a:prstGeom prst="rect">
            <a:avLst/>
          </a:prstGeom>
        </p:spPr>
        <p:txBody>
          <a:bodyPr wrap="square">
            <a:spAutoFit/>
          </a:bodyPr>
          <a:lstStyle/>
          <a:p>
            <a:r>
              <a:rPr lang="en-GB" sz="2400" b="0" i="0" dirty="0" smtClean="0">
                <a:solidFill>
                  <a:srgbClr val="231F20"/>
                </a:solidFill>
                <a:effectLst/>
                <a:latin typeface="Comic Sans MS" panose="030F0702030302020204" pitchFamily="66" charset="0"/>
              </a:rPr>
              <a:t>Around 2,000 years ago, Britain was ruled by tribes of people called the </a:t>
            </a:r>
            <a:r>
              <a:rPr lang="en-GB" sz="2400" b="1" i="0" dirty="0" smtClean="0">
                <a:solidFill>
                  <a:srgbClr val="231F20"/>
                </a:solidFill>
                <a:effectLst/>
                <a:latin typeface="Comic Sans MS" panose="030F0702030302020204" pitchFamily="66" charset="0"/>
              </a:rPr>
              <a:t>Celts</a:t>
            </a:r>
            <a:r>
              <a:rPr lang="en-GB" sz="2400" b="0" i="0" dirty="0" smtClean="0">
                <a:solidFill>
                  <a:srgbClr val="231F20"/>
                </a:solidFill>
                <a:effectLst/>
                <a:latin typeface="Comic Sans MS" panose="030F0702030302020204" pitchFamily="66" charset="0"/>
              </a:rPr>
              <a:t>. But this was about to change. For around a century, the Roman army had been building an Empire across Europe. Now it was coming for Britain!</a:t>
            </a:r>
          </a:p>
          <a:p>
            <a:r>
              <a:rPr lang="en-GB" sz="2400" b="0" i="0" dirty="0" smtClean="0">
                <a:solidFill>
                  <a:srgbClr val="231F20"/>
                </a:solidFill>
                <a:effectLst/>
                <a:latin typeface="Comic Sans MS" panose="030F0702030302020204" pitchFamily="66" charset="0"/>
              </a:rPr>
              <a:t>In </a:t>
            </a:r>
            <a:r>
              <a:rPr lang="en-GB" sz="2400" b="1" i="0" dirty="0" smtClean="0">
                <a:solidFill>
                  <a:srgbClr val="231F20"/>
                </a:solidFill>
                <a:effectLst/>
                <a:latin typeface="Comic Sans MS" panose="030F0702030302020204" pitchFamily="66" charset="0"/>
              </a:rPr>
              <a:t>AD43</a:t>
            </a:r>
            <a:r>
              <a:rPr lang="en-GB" sz="2400" b="0" i="0" dirty="0" smtClean="0">
                <a:solidFill>
                  <a:srgbClr val="231F20"/>
                </a:solidFill>
                <a:effectLst/>
                <a:latin typeface="Comic Sans MS" panose="030F0702030302020204" pitchFamily="66" charset="0"/>
              </a:rPr>
              <a:t>, the full might of the Roman army landed on the beaches in Kent. Over the next year it battled inland, storming through hillforts and chopping down anyone who stood in their way.</a:t>
            </a:r>
          </a:p>
          <a:p>
            <a:endParaRPr lang="en-GB" sz="2400" b="0" i="0" dirty="0" smtClean="0">
              <a:solidFill>
                <a:srgbClr val="231F20"/>
              </a:solidFill>
              <a:effectLst/>
              <a:latin typeface="Comic Sans MS" panose="030F0702030302020204" pitchFamily="66" charset="0"/>
            </a:endParaRPr>
          </a:p>
          <a:p>
            <a:r>
              <a:rPr lang="en-GB" sz="2400" b="0" i="0" dirty="0" smtClean="0">
                <a:solidFill>
                  <a:srgbClr val="231F20"/>
                </a:solidFill>
                <a:effectLst/>
                <a:latin typeface="Comic Sans MS" panose="030F0702030302020204" pitchFamily="66" charset="0"/>
              </a:rPr>
              <a:t>The Romans wanted Britain's precious metals. However, they weren't just a destructive force - they built new forts, new settlements and roads. They spread their culture, language and laws.</a:t>
            </a:r>
            <a:endParaRPr lang="en-GB" sz="2400" b="0" i="0" dirty="0">
              <a:solidFill>
                <a:srgbClr val="231F20"/>
              </a:solidFill>
              <a:effectLst/>
              <a:latin typeface="Comic Sans MS" panose="030F0702030302020204" pitchFamily="66" charset="0"/>
            </a:endParaRPr>
          </a:p>
        </p:txBody>
      </p:sp>
      <p:sp>
        <p:nvSpPr>
          <p:cNvPr id="5" name="Rectangle 4"/>
          <p:cNvSpPr/>
          <p:nvPr/>
        </p:nvSpPr>
        <p:spPr>
          <a:xfrm>
            <a:off x="1554480" y="515035"/>
            <a:ext cx="10043160" cy="461665"/>
          </a:xfrm>
          <a:prstGeom prst="rect">
            <a:avLst/>
          </a:prstGeom>
        </p:spPr>
        <p:txBody>
          <a:bodyPr wrap="square">
            <a:spAutoFit/>
          </a:bodyPr>
          <a:lstStyle/>
          <a:p>
            <a:pPr fontAlgn="base">
              <a:spcAft>
                <a:spcPts val="0"/>
              </a:spcAft>
            </a:pPr>
            <a:r>
              <a:rPr lang="en-GB" sz="2400" b="1" u="sng" dirty="0">
                <a:latin typeface="Comic Sans MS" panose="030F0702030302020204" pitchFamily="66" charset="0"/>
                <a:ea typeface="Times New Roman" panose="02020603050405020304" pitchFamily="18" charset="0"/>
                <a:cs typeface="Comic Sans MS" panose="030F0702030302020204" pitchFamily="66" charset="0"/>
              </a:rPr>
              <a:t>Why the Romans were successful and why they invaded Britain</a:t>
            </a:r>
            <a:endParaRPr lang="en-GB"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43801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4059339" y="4582245"/>
            <a:ext cx="4208075" cy="369332"/>
          </a:xfrm>
          <a:prstGeom prst="rect">
            <a:avLst/>
          </a:prstGeom>
        </p:spPr>
        <p:txBody>
          <a:bodyPr wrap="none">
            <a:spAutoFit/>
          </a:bodyPr>
          <a:lstStyle/>
          <a:p>
            <a:pPr fontAlgn="base">
              <a:spcAft>
                <a:spcPts val="0"/>
              </a:spcAft>
            </a:pPr>
            <a:r>
              <a:rPr lang="en-US" dirty="0" smtClean="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Roman army - KS2 History - BBC </a:t>
            </a:r>
            <a:r>
              <a:rPr lang="en-US" dirty="0" err="1" smtClean="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endParaRPr lang="en-GB" dirty="0">
              <a:latin typeface="Times New Roman" panose="02020603050405020304" pitchFamily="18" charset="0"/>
              <a:ea typeface="Times New Roman" panose="02020603050405020304" pitchFamily="18" charset="0"/>
            </a:endParaRPr>
          </a:p>
        </p:txBody>
      </p:sp>
      <p:sp>
        <p:nvSpPr>
          <p:cNvPr id="3" name="Rectangle 2"/>
          <p:cNvSpPr/>
          <p:nvPr/>
        </p:nvSpPr>
        <p:spPr>
          <a:xfrm>
            <a:off x="1636295" y="1690921"/>
            <a:ext cx="8749364" cy="1815882"/>
          </a:xfrm>
          <a:prstGeom prst="rect">
            <a:avLst/>
          </a:prstGeom>
        </p:spPr>
        <p:txBody>
          <a:bodyPr wrap="square">
            <a:spAutoFit/>
          </a:bodyPr>
          <a:lstStyle/>
          <a:p>
            <a:pPr algn="ctr"/>
            <a:r>
              <a:rPr lang="en-GB" sz="2800" dirty="0" smtClean="0">
                <a:latin typeface="Comic Sans MS" panose="030F0702030302020204" pitchFamily="66" charset="0"/>
              </a:rPr>
              <a:t>The Roman Army</a:t>
            </a:r>
          </a:p>
          <a:p>
            <a:pPr algn="ctr"/>
            <a:endParaRPr lang="en-GB" sz="2800" dirty="0">
              <a:latin typeface="Comic Sans MS" panose="030F0702030302020204" pitchFamily="66" charset="0"/>
            </a:endParaRPr>
          </a:p>
          <a:p>
            <a:pPr algn="ctr"/>
            <a:r>
              <a:rPr lang="en-GB" sz="2800" dirty="0" smtClean="0">
                <a:latin typeface="Comic Sans MS" panose="030F0702030302020204" pitchFamily="66" charset="0"/>
              </a:rPr>
              <a:t>A precise military machine. Disciplined and well-trained, with superior armour and weaponry.</a:t>
            </a:r>
            <a:endParaRPr lang="en-GB" sz="2800" dirty="0" smtClean="0">
              <a:latin typeface="Comic Sans MS" panose="030F0702030302020204" pitchFamily="66" charset="0"/>
            </a:endParaRPr>
          </a:p>
        </p:txBody>
      </p:sp>
    </p:spTree>
    <p:extLst>
      <p:ext uri="{BB962C8B-B14F-4D97-AF65-F5344CB8AC3E}">
        <p14:creationId xmlns:p14="http://schemas.microsoft.com/office/powerpoint/2010/main" val="86712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529389" y="612845"/>
            <a:ext cx="11144451" cy="5909310"/>
          </a:xfrm>
          <a:prstGeom prst="rect">
            <a:avLst/>
          </a:prstGeom>
        </p:spPr>
        <p:txBody>
          <a:bodyPr wrap="square">
            <a:spAutoFit/>
          </a:bodyPr>
          <a:lstStyle/>
          <a:p>
            <a:pPr algn="ctr" fontAlgn="base"/>
            <a:r>
              <a:rPr lang="en-GB" sz="3600" b="1" i="0" u="none" strike="noStrike" dirty="0" smtClean="0">
                <a:effectLst/>
                <a:latin typeface="Comic Sans MS" panose="030F0702030302020204" pitchFamily="66" charset="0"/>
              </a:rPr>
              <a:t>What Armour Did The Romans Wear?</a:t>
            </a:r>
          </a:p>
          <a:p>
            <a:pPr algn="ctr" fontAlgn="base"/>
            <a:endParaRPr lang="en-GB" sz="3600" b="1" i="0" u="none" strike="noStrike" dirty="0" smtClean="0">
              <a:effectLst/>
              <a:latin typeface="Comic Sans MS" panose="030F0702030302020204" pitchFamily="66" charset="0"/>
            </a:endParaRPr>
          </a:p>
          <a:p>
            <a:pPr algn="ctr" fontAlgn="base"/>
            <a:r>
              <a:rPr lang="en-GB" b="0" i="0" dirty="0" smtClean="0">
                <a:effectLst/>
                <a:latin typeface="Comic Sans MS" panose="030F0702030302020204" pitchFamily="66" charset="0"/>
              </a:rPr>
              <a:t>The first type of Roman armour used was the </a:t>
            </a:r>
            <a:r>
              <a:rPr lang="en-GB" b="0" i="1" dirty="0" smtClean="0">
                <a:effectLst/>
                <a:latin typeface="Comic Sans MS" panose="030F0702030302020204" pitchFamily="66" charset="0"/>
              </a:rPr>
              <a:t>lorica </a:t>
            </a:r>
            <a:r>
              <a:rPr lang="en-GB" b="0" i="1" dirty="0" err="1" smtClean="0">
                <a:effectLst/>
                <a:latin typeface="Comic Sans MS" panose="030F0702030302020204" pitchFamily="66" charset="0"/>
              </a:rPr>
              <a:t>segmentata</a:t>
            </a:r>
            <a:r>
              <a:rPr lang="en-GB" b="0" i="0" dirty="0" smtClean="0">
                <a:effectLst/>
                <a:latin typeface="Comic Sans MS" panose="030F0702030302020204" pitchFamily="66" charset="0"/>
              </a:rPr>
              <a:t>. It was made in a hooped metal arrangement. The </a:t>
            </a:r>
            <a:r>
              <a:rPr lang="en-GB" b="0" i="1" dirty="0" smtClean="0">
                <a:effectLst/>
                <a:latin typeface="Comic Sans MS" panose="030F0702030302020204" pitchFamily="66" charset="0"/>
              </a:rPr>
              <a:t>lorica </a:t>
            </a:r>
            <a:r>
              <a:rPr lang="en-GB" b="0" i="1" dirty="0" err="1" smtClean="0">
                <a:effectLst/>
                <a:latin typeface="Comic Sans MS" panose="030F0702030302020204" pitchFamily="66" charset="0"/>
              </a:rPr>
              <a:t>segmentata</a:t>
            </a:r>
            <a:r>
              <a:rPr lang="en-GB" b="0" i="0" dirty="0" smtClean="0">
                <a:effectLst/>
                <a:latin typeface="Comic Sans MS" panose="030F0702030302020204" pitchFamily="66" charset="0"/>
              </a:rPr>
              <a:t> armour was used primarily in the early Roman Empire and was perfect because it was compact, making it easy to store.</a:t>
            </a:r>
          </a:p>
          <a:p>
            <a:pPr algn="ctr" fontAlgn="base"/>
            <a:endParaRPr lang="en-GB" dirty="0">
              <a:latin typeface="Comic Sans MS" panose="030F0702030302020204" pitchFamily="66" charset="0"/>
            </a:endParaRPr>
          </a:p>
          <a:p>
            <a:pPr algn="ctr"/>
            <a:r>
              <a:rPr lang="en-GB" b="1" u="sng" dirty="0" smtClean="0">
                <a:solidFill>
                  <a:srgbClr val="FF0000"/>
                </a:solidFill>
                <a:latin typeface="Comic Sans MS" panose="030F0702030302020204" pitchFamily="66" charset="0"/>
              </a:rPr>
              <a:t>lorica </a:t>
            </a:r>
            <a:r>
              <a:rPr lang="en-GB" b="1" u="sng" dirty="0" err="1" smtClean="0">
                <a:solidFill>
                  <a:srgbClr val="FF0000"/>
                </a:solidFill>
                <a:latin typeface="Comic Sans MS" panose="030F0702030302020204" pitchFamily="66" charset="0"/>
              </a:rPr>
              <a:t>segmentata</a:t>
            </a:r>
            <a:endParaRPr lang="en-GB" b="1" u="sng" dirty="0" smtClean="0">
              <a:solidFill>
                <a:srgbClr val="FF0000"/>
              </a:solidFill>
              <a:latin typeface="Comic Sans MS" panose="030F0702030302020204" pitchFamily="66" charset="0"/>
            </a:endParaRPr>
          </a:p>
          <a:p>
            <a:pPr algn="ctr"/>
            <a:r>
              <a:rPr lang="en-GB" dirty="0">
                <a:latin typeface="Comic Sans MS" panose="030F0702030302020204" pitchFamily="66" charset="0"/>
              </a:rPr>
              <a:t>A type of personal armour that was used by soldiers of the Roman Empire, consisting of metal strips fashioned into circular bands, fastened to internal leather straps.</a:t>
            </a:r>
          </a:p>
          <a:p>
            <a:pPr algn="ctr" fontAlgn="base"/>
            <a:endParaRPr lang="en-GB" b="0" i="0" dirty="0" smtClean="0">
              <a:effectLst/>
              <a:latin typeface="Comic Sans MS" panose="030F0702030302020204" pitchFamily="66" charset="0"/>
            </a:endParaRPr>
          </a:p>
          <a:p>
            <a:pPr algn="ctr" fontAlgn="base"/>
            <a:r>
              <a:rPr lang="en-GB" b="0" i="0" dirty="0" smtClean="0">
                <a:effectLst/>
                <a:latin typeface="Comic Sans MS" panose="030F0702030302020204" pitchFamily="66" charset="0"/>
              </a:rPr>
              <a:t>There were two types of soldier in the Roman Army: the Roman legionary and the auxiliaries. The legionaries were the very best soldiers and the auxiliaries were actually non-Roman citizens.</a:t>
            </a:r>
          </a:p>
          <a:p>
            <a:pPr algn="ctr" fontAlgn="base"/>
            <a:endParaRPr lang="en-GB" b="0" i="0" dirty="0" smtClean="0">
              <a:effectLst/>
              <a:latin typeface="Comic Sans MS" panose="030F0702030302020204" pitchFamily="66" charset="0"/>
            </a:endParaRPr>
          </a:p>
          <a:p>
            <a:pPr algn="ctr" fontAlgn="base"/>
            <a:r>
              <a:rPr lang="en-GB" b="0" i="0" dirty="0" smtClean="0">
                <a:effectLst/>
                <a:latin typeface="Comic Sans MS" panose="030F0702030302020204" pitchFamily="66" charset="0"/>
              </a:rPr>
              <a:t>Legionaries wore an undershirt made of linen and a woollen tunic. The linen helped the soldiers to stay cool while the wool helped to trap heat, keeping the soldiers warm.</a:t>
            </a:r>
          </a:p>
          <a:p>
            <a:pPr algn="ctr" fontAlgn="base"/>
            <a:r>
              <a:rPr lang="en-GB" b="0" i="0" dirty="0" smtClean="0">
                <a:effectLst/>
                <a:latin typeface="Comic Sans MS" panose="030F0702030302020204" pitchFamily="66" charset="0"/>
              </a:rPr>
              <a:t>To protect their heads from arrows, swords and injury they also wore Cassis-helmets. These were metal, with cheek pieces to cover most of their face. On the front of the helmet is a 3" rim that protrudes out to protect the forehead. These features of the helmet help to protect the soldier's skull from sword blows, arrows and injury.</a:t>
            </a:r>
            <a:endParaRPr lang="en-GB" b="0" i="0" dirty="0">
              <a:effectLst/>
              <a:latin typeface="Comic Sans MS" panose="030F0702030302020204" pitchFamily="66" charset="0"/>
            </a:endParaRPr>
          </a:p>
        </p:txBody>
      </p:sp>
    </p:spTree>
    <p:extLst>
      <p:ext uri="{BB962C8B-B14F-4D97-AF65-F5344CB8AC3E}">
        <p14:creationId xmlns:p14="http://schemas.microsoft.com/office/powerpoint/2010/main" val="26622990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260090" y="1012825"/>
            <a:ext cx="5667493" cy="4158615"/>
          </a:xfrm>
          <a:prstGeom prst="rect">
            <a:avLst/>
          </a:prstGeom>
        </p:spPr>
      </p:pic>
    </p:spTree>
    <p:extLst>
      <p:ext uri="{BB962C8B-B14F-4D97-AF65-F5344CB8AC3E}">
        <p14:creationId xmlns:p14="http://schemas.microsoft.com/office/powerpoint/2010/main" val="41095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497840" y="1004789"/>
            <a:ext cx="10922000" cy="4796571"/>
          </a:xfrm>
          <a:prstGeom prst="rect">
            <a:avLst/>
          </a:prstGeom>
        </p:spPr>
        <p:txBody>
          <a:bodyPr wrap="square">
            <a:spAutoFit/>
          </a:bodyPr>
          <a:lstStyle/>
          <a:p>
            <a:pPr fontAlgn="base"/>
            <a:r>
              <a:rPr lang="en-GB" b="0" i="0" dirty="0" smtClean="0">
                <a:solidFill>
                  <a:srgbClr val="333333"/>
                </a:solidFill>
                <a:effectLst/>
                <a:latin typeface="Inter"/>
              </a:rPr>
              <a:t>Like the helmets, the Romans wore metallic body armour that protected their flesh from being wounded. For the most effective protection, the armour was made up of overlapping iron strips. The overlapping strips allowed for swifter movement.  These strips were fastened with laces and hooks, and were hinged on at the back for maximum strength. This allows for flexibility so the solider can bend and move.  To cover all of the soldier's body,  metal plates protected their back and front. For their shoulders,  metal pieces curved round their shoulders, protecting them from sword blows.</a:t>
            </a:r>
          </a:p>
          <a:p>
            <a:pPr fontAlgn="base"/>
            <a:endParaRPr lang="en-GB" b="0" i="0" dirty="0" smtClean="0">
              <a:solidFill>
                <a:srgbClr val="333333"/>
              </a:solidFill>
              <a:effectLst/>
              <a:latin typeface="Inter"/>
            </a:endParaRPr>
          </a:p>
          <a:p>
            <a:pPr fontAlgn="base"/>
            <a:r>
              <a:rPr lang="en-GB" b="0" i="0" dirty="0" smtClean="0">
                <a:solidFill>
                  <a:srgbClr val="333333"/>
                </a:solidFill>
                <a:effectLst/>
                <a:latin typeface="Inter"/>
              </a:rPr>
              <a:t>The second type of armour is known as </a:t>
            </a:r>
            <a:r>
              <a:rPr lang="en-GB" b="0" i="1" dirty="0" smtClean="0">
                <a:solidFill>
                  <a:srgbClr val="333333"/>
                </a:solidFill>
                <a:effectLst/>
                <a:latin typeface="Inter"/>
              </a:rPr>
              <a:t>lorica </a:t>
            </a:r>
            <a:r>
              <a:rPr lang="en-GB" b="0" i="1" dirty="0" err="1" smtClean="0">
                <a:solidFill>
                  <a:srgbClr val="333333"/>
                </a:solidFill>
                <a:effectLst/>
                <a:latin typeface="Inter"/>
              </a:rPr>
              <a:t>hamata</a:t>
            </a:r>
            <a:r>
              <a:rPr lang="en-GB" b="0" i="0" dirty="0" smtClean="0">
                <a:solidFill>
                  <a:srgbClr val="333333"/>
                </a:solidFill>
                <a:effectLst/>
                <a:latin typeface="Inter"/>
              </a:rPr>
              <a:t>, used during the Roman Republic. This armour was worn by both legionaries (primary) and </a:t>
            </a:r>
            <a:r>
              <a:rPr lang="en-GB" b="0" i="0" dirty="0" err="1" smtClean="0">
                <a:solidFill>
                  <a:srgbClr val="333333"/>
                </a:solidFill>
                <a:effectLst/>
                <a:latin typeface="Inter"/>
              </a:rPr>
              <a:t>auxilary</a:t>
            </a:r>
            <a:r>
              <a:rPr lang="en-GB" b="0" i="0" dirty="0" smtClean="0">
                <a:solidFill>
                  <a:srgbClr val="333333"/>
                </a:solidFill>
                <a:effectLst/>
                <a:latin typeface="Inter"/>
              </a:rPr>
              <a:t> (secondary) soldiers. </a:t>
            </a:r>
            <a:r>
              <a:rPr lang="en-GB" b="0" i="1" dirty="0" smtClean="0">
                <a:solidFill>
                  <a:srgbClr val="333333"/>
                </a:solidFill>
                <a:effectLst/>
                <a:latin typeface="Inter"/>
              </a:rPr>
              <a:t>Lorica </a:t>
            </a:r>
            <a:r>
              <a:rPr lang="en-GB" b="0" i="1" dirty="0" err="1" smtClean="0">
                <a:solidFill>
                  <a:srgbClr val="333333"/>
                </a:solidFill>
                <a:effectLst/>
                <a:latin typeface="Inter"/>
              </a:rPr>
              <a:t>hamata</a:t>
            </a:r>
            <a:r>
              <a:rPr lang="en-GB" b="0" i="0" dirty="0" smtClean="0">
                <a:solidFill>
                  <a:srgbClr val="333333"/>
                </a:solidFill>
                <a:effectLst/>
                <a:latin typeface="Inter"/>
              </a:rPr>
              <a:t> was a type of chain mail armour, where lots of small interlocking metal rings linked together. Mail was durable and took months to construct, however a single shirt lasted for decades, making it sustainable and reliable.</a:t>
            </a:r>
          </a:p>
          <a:p>
            <a:pPr fontAlgn="base"/>
            <a:endParaRPr lang="en-GB" b="0" i="0" dirty="0" smtClean="0">
              <a:solidFill>
                <a:srgbClr val="333333"/>
              </a:solidFill>
              <a:effectLst/>
              <a:latin typeface="Inter"/>
            </a:endParaRPr>
          </a:p>
          <a:p>
            <a:pPr fontAlgn="base"/>
            <a:r>
              <a:rPr lang="en-GB" b="0" i="0" dirty="0" smtClean="0">
                <a:solidFill>
                  <a:srgbClr val="333333"/>
                </a:solidFill>
                <a:effectLst/>
                <a:latin typeface="Inter"/>
              </a:rPr>
              <a:t>The last type of Roman armour used was the </a:t>
            </a:r>
            <a:r>
              <a:rPr lang="en-GB" b="0" i="1" dirty="0" smtClean="0">
                <a:solidFill>
                  <a:srgbClr val="333333"/>
                </a:solidFill>
                <a:effectLst/>
                <a:latin typeface="Inter"/>
              </a:rPr>
              <a:t>lorica </a:t>
            </a:r>
            <a:r>
              <a:rPr lang="en-GB" b="0" i="1" dirty="0" err="1" smtClean="0">
                <a:solidFill>
                  <a:srgbClr val="333333"/>
                </a:solidFill>
                <a:effectLst/>
                <a:latin typeface="Inter"/>
              </a:rPr>
              <a:t>squamata</a:t>
            </a:r>
            <a:r>
              <a:rPr lang="en-GB" b="0" i="0" dirty="0" smtClean="0">
                <a:solidFill>
                  <a:srgbClr val="333333"/>
                </a:solidFill>
                <a:effectLst/>
                <a:latin typeface="Inter"/>
              </a:rPr>
              <a:t>. This was made of scaled metal plates that look like the skin of a fish.  A fabric shirt provided the base for this armour where hundreds of iron or bronze metal plates were sewn into the shirt. Unlike the other two armours, this uniform was light and flexible as the metal was never thicker than 0.8mm. The overlapping plates provided the material with enough strength and resistance.</a:t>
            </a:r>
            <a:endParaRPr lang="en-GB" b="0" i="0" dirty="0">
              <a:solidFill>
                <a:srgbClr val="333333"/>
              </a:solidFill>
              <a:effectLst/>
              <a:latin typeface="Inter"/>
            </a:endParaRPr>
          </a:p>
        </p:txBody>
      </p:sp>
    </p:spTree>
    <p:extLst>
      <p:ext uri="{BB962C8B-B14F-4D97-AF65-F5344CB8AC3E}">
        <p14:creationId xmlns:p14="http://schemas.microsoft.com/office/powerpoint/2010/main" val="2953484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798320" y="1317119"/>
            <a:ext cx="8849360" cy="4154984"/>
          </a:xfrm>
          <a:prstGeom prst="rect">
            <a:avLst/>
          </a:prstGeom>
        </p:spPr>
        <p:txBody>
          <a:bodyPr wrap="square">
            <a:spAutoFit/>
          </a:bodyPr>
          <a:lstStyle/>
          <a:p>
            <a:pPr algn="ctr" fontAlgn="base"/>
            <a:r>
              <a:rPr lang="en-GB" sz="2400" b="1" i="0" u="none" strike="noStrike" dirty="0" smtClean="0">
                <a:solidFill>
                  <a:srgbClr val="000000"/>
                </a:solidFill>
                <a:effectLst/>
                <a:latin typeface="Comic Sans MS" panose="030F0702030302020204" pitchFamily="66" charset="0"/>
              </a:rPr>
              <a:t>Why Was Roman Body Armour Useful?</a:t>
            </a:r>
          </a:p>
          <a:p>
            <a:pPr algn="ctr" fontAlgn="base"/>
            <a:endParaRPr lang="en-GB" sz="2400" b="1" i="0" u="none" strike="noStrike" dirty="0" smtClean="0">
              <a:solidFill>
                <a:srgbClr val="000000"/>
              </a:solidFill>
              <a:effectLst/>
              <a:latin typeface="Comic Sans MS" panose="030F0702030302020204" pitchFamily="66" charset="0"/>
            </a:endParaRPr>
          </a:p>
          <a:p>
            <a:pPr algn="ctr" fontAlgn="base"/>
            <a:r>
              <a:rPr lang="en-GB" sz="2400" b="0" i="0" dirty="0" smtClean="0">
                <a:solidFill>
                  <a:srgbClr val="333333"/>
                </a:solidFill>
                <a:effectLst/>
                <a:latin typeface="Comic Sans MS" panose="030F0702030302020204" pitchFamily="66" charset="0"/>
              </a:rPr>
              <a:t>Roman soldier armour was useful because it covered most of the body through roman breastplate, leather straps, chain mail armour and heavy metallic material. This also prevented deadly sword blows to the body.  The Roman army uniform is known for its consistency, resilience and protection. Although Roman armour was known for its uniformity, often roman soldiers could add to their uniform. This meant that richer soldiers would buy their own gear to use and embellish their armour.</a:t>
            </a:r>
            <a:endParaRPr lang="en-GB" sz="2400" b="0" i="0" dirty="0">
              <a:solidFill>
                <a:srgbClr val="333333"/>
              </a:solidFill>
              <a:effectLst/>
              <a:latin typeface="Comic Sans MS" panose="030F0702030302020204" pitchFamily="66" charset="0"/>
            </a:endParaRPr>
          </a:p>
        </p:txBody>
      </p:sp>
    </p:spTree>
    <p:extLst>
      <p:ext uri="{BB962C8B-B14F-4D97-AF65-F5344CB8AC3E}">
        <p14:creationId xmlns:p14="http://schemas.microsoft.com/office/powerpoint/2010/main" val="989980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25265" y="307378"/>
            <a:ext cx="7059295" cy="6123902"/>
          </a:xfrm>
          <a:prstGeom prst="rect">
            <a:avLst/>
          </a:prstGeom>
        </p:spPr>
      </p:pic>
      <p:sp>
        <p:nvSpPr>
          <p:cNvPr id="4" name="TextBox 3"/>
          <p:cNvSpPr txBox="1"/>
          <p:nvPr/>
        </p:nvSpPr>
        <p:spPr>
          <a:xfrm>
            <a:off x="1016000" y="2661443"/>
            <a:ext cx="2905760" cy="707886"/>
          </a:xfrm>
          <a:prstGeom prst="rect">
            <a:avLst/>
          </a:prstGeom>
          <a:noFill/>
        </p:spPr>
        <p:txBody>
          <a:bodyPr wrap="square" rtlCol="0">
            <a:spAutoFit/>
          </a:bodyPr>
          <a:lstStyle/>
          <a:p>
            <a:r>
              <a:rPr lang="en-GB" sz="4000" dirty="0" smtClean="0">
                <a:solidFill>
                  <a:srgbClr val="FF0000"/>
                </a:solidFill>
                <a:latin typeface="Comic Sans MS" panose="030F0702030302020204" pitchFamily="66" charset="0"/>
              </a:rPr>
              <a:t>Footwear</a:t>
            </a:r>
            <a:endParaRPr lang="en-GB" sz="40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77140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9125" y="1086167"/>
            <a:ext cx="10936370" cy="4349433"/>
          </a:xfrm>
          <a:prstGeom prst="rect">
            <a:avLst/>
          </a:prstGeom>
        </p:spPr>
      </p:pic>
    </p:spTree>
    <p:extLst>
      <p:ext uri="{BB962C8B-B14F-4D97-AF65-F5344CB8AC3E}">
        <p14:creationId xmlns:p14="http://schemas.microsoft.com/office/powerpoint/2010/main" val="2948890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14107" y="535304"/>
            <a:ext cx="10254525" cy="5164455"/>
          </a:xfrm>
          <a:prstGeom prst="rect">
            <a:avLst/>
          </a:prstGeom>
        </p:spPr>
      </p:pic>
      <p:sp>
        <p:nvSpPr>
          <p:cNvPr id="3" name="Rectangle 2"/>
          <p:cNvSpPr/>
          <p:nvPr/>
        </p:nvSpPr>
        <p:spPr>
          <a:xfrm>
            <a:off x="4588642" y="5875774"/>
            <a:ext cx="3578224" cy="461665"/>
          </a:xfrm>
          <a:prstGeom prst="rect">
            <a:avLst/>
          </a:prstGeom>
        </p:spPr>
        <p:txBody>
          <a:bodyPr wrap="none">
            <a:spAutoFit/>
          </a:bodyPr>
          <a:lstStyle/>
          <a:p>
            <a:r>
              <a:rPr lang="en-GB" sz="2400" dirty="0">
                <a:latin typeface="Comic Sans MS" panose="030F0702030302020204" pitchFamily="66" charset="0"/>
              </a:rPr>
              <a:t>hobnailed leather boots</a:t>
            </a:r>
          </a:p>
        </p:txBody>
      </p:sp>
    </p:spTree>
    <p:extLst>
      <p:ext uri="{BB962C8B-B14F-4D97-AF65-F5344CB8AC3E}">
        <p14:creationId xmlns:p14="http://schemas.microsoft.com/office/powerpoint/2010/main" val="1103218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738" y="298382"/>
            <a:ext cx="11847188" cy="6285298"/>
          </a:xfrm>
          <a:prstGeom prst="rect">
            <a:avLst/>
          </a:prstGeom>
        </p:spPr>
      </p:pic>
    </p:spTree>
    <p:extLst>
      <p:ext uri="{BB962C8B-B14F-4D97-AF65-F5344CB8AC3E}">
        <p14:creationId xmlns:p14="http://schemas.microsoft.com/office/powerpoint/2010/main" val="3377823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245" y="341095"/>
            <a:ext cx="11976835" cy="6155957"/>
          </a:xfrm>
          <a:prstGeom prst="rect">
            <a:avLst/>
          </a:prstGeom>
        </p:spPr>
      </p:pic>
    </p:spTree>
    <p:extLst>
      <p:ext uri="{BB962C8B-B14F-4D97-AF65-F5344CB8AC3E}">
        <p14:creationId xmlns:p14="http://schemas.microsoft.com/office/powerpoint/2010/main" val="3309001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3996" y="362551"/>
            <a:ext cx="11656516" cy="6038249"/>
          </a:xfrm>
          <a:prstGeom prst="rect">
            <a:avLst/>
          </a:prstGeom>
        </p:spPr>
      </p:pic>
    </p:spTree>
    <p:extLst>
      <p:ext uri="{BB962C8B-B14F-4D97-AF65-F5344CB8AC3E}">
        <p14:creationId xmlns:p14="http://schemas.microsoft.com/office/powerpoint/2010/main" val="1187907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pic>
        <p:nvPicPr>
          <p:cNvPr id="2050" name="Picture 2" descr="Visual search query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3249" y="308008"/>
            <a:ext cx="7699991" cy="6549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417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Oval 1"/>
          <p:cNvSpPr/>
          <p:nvPr/>
        </p:nvSpPr>
        <p:spPr>
          <a:xfrm>
            <a:off x="2700421" y="2807509"/>
            <a:ext cx="6898640" cy="151384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How </a:t>
            </a:r>
            <a:endParaRPr lang="en-GB" dirty="0"/>
          </a:p>
        </p:txBody>
      </p:sp>
      <p:sp>
        <p:nvSpPr>
          <p:cNvPr id="3" name="TextBox 2"/>
          <p:cNvSpPr txBox="1"/>
          <p:nvPr/>
        </p:nvSpPr>
        <p:spPr>
          <a:xfrm>
            <a:off x="3627120" y="3309927"/>
            <a:ext cx="4968240" cy="461665"/>
          </a:xfrm>
          <a:prstGeom prst="rect">
            <a:avLst/>
          </a:prstGeom>
          <a:noFill/>
        </p:spPr>
        <p:txBody>
          <a:bodyPr wrap="square" rtlCol="0">
            <a:spAutoFit/>
          </a:bodyPr>
          <a:lstStyle/>
          <a:p>
            <a:r>
              <a:rPr lang="en-GB" sz="2400" dirty="0" smtClean="0">
                <a:latin typeface="Comic Sans MS" panose="030F0702030302020204" pitchFamily="66" charset="0"/>
              </a:rPr>
              <a:t>How organised were the Romans?</a:t>
            </a:r>
            <a:endParaRPr lang="en-GB" sz="2400" dirty="0">
              <a:latin typeface="Comic Sans MS" panose="030F0702030302020204" pitchFamily="66" charset="0"/>
            </a:endParaRPr>
          </a:p>
        </p:txBody>
      </p:sp>
      <p:sp>
        <p:nvSpPr>
          <p:cNvPr id="4" name="TextBox 3"/>
          <p:cNvSpPr txBox="1"/>
          <p:nvPr/>
        </p:nvSpPr>
        <p:spPr>
          <a:xfrm>
            <a:off x="0" y="419406"/>
            <a:ext cx="4368800" cy="461665"/>
          </a:xfrm>
          <a:prstGeom prst="rect">
            <a:avLst/>
          </a:prstGeom>
          <a:noFill/>
        </p:spPr>
        <p:txBody>
          <a:bodyPr wrap="square" rtlCol="0">
            <a:spAutoFit/>
          </a:bodyPr>
          <a:lstStyle/>
          <a:p>
            <a:pPr algn="ctr"/>
            <a:r>
              <a:rPr lang="en-GB" sz="2400" u="sng" dirty="0">
                <a:latin typeface="Comic Sans MS" panose="030F0702030302020204" pitchFamily="66" charset="0"/>
              </a:rPr>
              <a:t>M</a:t>
            </a:r>
            <a:r>
              <a:rPr lang="en-GB" sz="2400" u="sng" dirty="0" smtClean="0">
                <a:latin typeface="Comic Sans MS" panose="030F0702030302020204" pitchFamily="66" charset="0"/>
              </a:rPr>
              <a:t>ilitary manoeuvres </a:t>
            </a:r>
            <a:endParaRPr lang="en-GB" sz="2400" u="sng" dirty="0">
              <a:latin typeface="Comic Sans MS" panose="030F0702030302020204" pitchFamily="66" charset="0"/>
            </a:endParaRPr>
          </a:p>
        </p:txBody>
      </p:sp>
      <p:sp>
        <p:nvSpPr>
          <p:cNvPr id="5" name="TextBox 4"/>
          <p:cNvSpPr txBox="1"/>
          <p:nvPr/>
        </p:nvSpPr>
        <p:spPr>
          <a:xfrm>
            <a:off x="7447280" y="460507"/>
            <a:ext cx="4368800" cy="461665"/>
          </a:xfrm>
          <a:prstGeom prst="rect">
            <a:avLst/>
          </a:prstGeom>
          <a:noFill/>
        </p:spPr>
        <p:txBody>
          <a:bodyPr wrap="square" rtlCol="0">
            <a:spAutoFit/>
          </a:bodyPr>
          <a:lstStyle/>
          <a:p>
            <a:pPr algn="ctr"/>
            <a:r>
              <a:rPr lang="en-GB" sz="2400" u="sng" dirty="0" smtClean="0">
                <a:latin typeface="Comic Sans MS" panose="030F0702030302020204" pitchFamily="66" charset="0"/>
              </a:rPr>
              <a:t>Clothes and armour</a:t>
            </a:r>
            <a:endParaRPr lang="en-GB" sz="2400" u="sng" dirty="0">
              <a:latin typeface="Comic Sans MS" panose="030F0702030302020204" pitchFamily="66" charset="0"/>
            </a:endParaRPr>
          </a:p>
        </p:txBody>
      </p:sp>
      <p:sp>
        <p:nvSpPr>
          <p:cNvPr id="6" name="TextBox 5"/>
          <p:cNvSpPr txBox="1"/>
          <p:nvPr/>
        </p:nvSpPr>
        <p:spPr>
          <a:xfrm>
            <a:off x="701040" y="5059680"/>
            <a:ext cx="4368800" cy="461665"/>
          </a:xfrm>
          <a:prstGeom prst="rect">
            <a:avLst/>
          </a:prstGeom>
          <a:noFill/>
        </p:spPr>
        <p:txBody>
          <a:bodyPr wrap="square" rtlCol="0">
            <a:spAutoFit/>
          </a:bodyPr>
          <a:lstStyle/>
          <a:p>
            <a:pPr algn="ctr"/>
            <a:r>
              <a:rPr lang="en-GB" sz="2400" u="sng" dirty="0" smtClean="0">
                <a:latin typeface="Comic Sans MS" panose="030F0702030302020204" pitchFamily="66" charset="0"/>
              </a:rPr>
              <a:t>Organisation and skills</a:t>
            </a:r>
            <a:endParaRPr lang="en-GB" sz="2400" u="sng" dirty="0">
              <a:latin typeface="Comic Sans MS" panose="030F0702030302020204" pitchFamily="66" charset="0"/>
            </a:endParaRPr>
          </a:p>
        </p:txBody>
      </p:sp>
      <p:sp>
        <p:nvSpPr>
          <p:cNvPr id="8" name="TextBox 7"/>
          <p:cNvSpPr txBox="1"/>
          <p:nvPr/>
        </p:nvSpPr>
        <p:spPr>
          <a:xfrm>
            <a:off x="7376160" y="5087927"/>
            <a:ext cx="4368800" cy="461665"/>
          </a:xfrm>
          <a:prstGeom prst="rect">
            <a:avLst/>
          </a:prstGeom>
          <a:noFill/>
        </p:spPr>
        <p:txBody>
          <a:bodyPr wrap="square" rtlCol="0">
            <a:spAutoFit/>
          </a:bodyPr>
          <a:lstStyle/>
          <a:p>
            <a:pPr algn="ctr"/>
            <a:r>
              <a:rPr lang="en-GB" sz="2400" u="sng" dirty="0" smtClean="0">
                <a:latin typeface="Comic Sans MS" panose="030F0702030302020204" pitchFamily="66" charset="0"/>
              </a:rPr>
              <a:t>Hierarchy</a:t>
            </a:r>
            <a:endParaRPr lang="en-GB" sz="2400" u="sng" dirty="0">
              <a:latin typeface="Comic Sans MS" panose="030F0702030302020204" pitchFamily="66" charset="0"/>
            </a:endParaRPr>
          </a:p>
        </p:txBody>
      </p:sp>
      <p:cxnSp>
        <p:nvCxnSpPr>
          <p:cNvPr id="10" name="Straight Connector 9"/>
          <p:cNvCxnSpPr/>
          <p:nvPr/>
        </p:nvCxnSpPr>
        <p:spPr>
          <a:xfrm>
            <a:off x="3017520" y="1137920"/>
            <a:ext cx="1849120" cy="145288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8595360" y="4040946"/>
            <a:ext cx="1036320" cy="782821"/>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6624320" y="977089"/>
            <a:ext cx="30480" cy="147431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8595360" y="1020059"/>
            <a:ext cx="1280160" cy="1665894"/>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2428240" y="4163060"/>
            <a:ext cx="914400" cy="79532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5265019" y="346509"/>
            <a:ext cx="2377440" cy="461665"/>
          </a:xfrm>
          <a:prstGeom prst="rect">
            <a:avLst/>
          </a:prstGeom>
          <a:noFill/>
        </p:spPr>
        <p:txBody>
          <a:bodyPr wrap="square" rtlCol="0">
            <a:spAutoFit/>
          </a:bodyPr>
          <a:lstStyle/>
          <a:p>
            <a:pPr algn="ctr"/>
            <a:r>
              <a:rPr lang="en-GB" sz="2400" u="sng" dirty="0">
                <a:latin typeface="Comic Sans MS" panose="030F0702030302020204" pitchFamily="66" charset="0"/>
              </a:rPr>
              <a:t>W</a:t>
            </a:r>
            <a:r>
              <a:rPr lang="en-GB" sz="2400" u="sng" dirty="0" smtClean="0">
                <a:latin typeface="Comic Sans MS" panose="030F0702030302020204" pitchFamily="66" charset="0"/>
              </a:rPr>
              <a:t>eapons</a:t>
            </a:r>
            <a:endParaRPr lang="en-GB" sz="2400" u="sng" dirty="0">
              <a:latin typeface="Comic Sans MS" panose="030F0702030302020204" pitchFamily="66" charset="0"/>
            </a:endParaRPr>
          </a:p>
        </p:txBody>
      </p:sp>
      <p:sp>
        <p:nvSpPr>
          <p:cNvPr id="22" name="Rectangle 21"/>
          <p:cNvSpPr/>
          <p:nvPr/>
        </p:nvSpPr>
        <p:spPr>
          <a:xfrm>
            <a:off x="827773" y="5700929"/>
            <a:ext cx="9779267" cy="707886"/>
          </a:xfrm>
          <a:prstGeom prst="rect">
            <a:avLst/>
          </a:prstGeom>
        </p:spPr>
        <p:txBody>
          <a:bodyPr wrap="square">
            <a:spAutoFit/>
          </a:bodyPr>
          <a:lstStyle/>
          <a:p>
            <a:pPr algn="ctr" fontAlgn="base">
              <a:spcAft>
                <a:spcPts val="0"/>
              </a:spcAft>
            </a:pPr>
            <a:r>
              <a:rPr lang="en-GB" sz="2000" b="1" dirty="0" smtClean="0">
                <a:solidFill>
                  <a:srgbClr val="0070C0"/>
                </a:solidFill>
                <a:latin typeface="Comic Sans MS" panose="030F0702030302020204" pitchFamily="66" charset="0"/>
                <a:ea typeface="Times New Roman" panose="02020603050405020304" pitchFamily="18" charset="0"/>
                <a:cs typeface="Comic Sans MS" panose="030F0702030302020204" pitchFamily="66" charset="0"/>
              </a:rPr>
              <a:t>Today, we are going to bubble </a:t>
            </a:r>
            <a:r>
              <a:rPr lang="en-GB" sz="2000" b="1" dirty="0">
                <a:solidFill>
                  <a:srgbClr val="0070C0"/>
                </a:solidFill>
                <a:latin typeface="Comic Sans MS" panose="030F0702030302020204" pitchFamily="66" charset="0"/>
                <a:ea typeface="Times New Roman" panose="02020603050405020304" pitchFamily="18" charset="0"/>
                <a:cs typeface="Comic Sans MS" panose="030F0702030302020204" pitchFamily="66" charset="0"/>
              </a:rPr>
              <a:t>map </a:t>
            </a:r>
            <a:r>
              <a:rPr lang="en-GB" sz="2000" b="1" dirty="0" smtClean="0">
                <a:solidFill>
                  <a:srgbClr val="0070C0"/>
                </a:solidFill>
                <a:latin typeface="Comic Sans MS" panose="030F0702030302020204" pitchFamily="66" charset="0"/>
                <a:ea typeface="Times New Roman" panose="02020603050405020304" pitchFamily="18" charset="0"/>
                <a:cs typeface="Comic Sans MS" panose="030F0702030302020204" pitchFamily="66" charset="0"/>
              </a:rPr>
              <a:t>this key </a:t>
            </a:r>
            <a:r>
              <a:rPr lang="en-GB" sz="2000" b="1" dirty="0">
                <a:solidFill>
                  <a:srgbClr val="0070C0"/>
                </a:solidFill>
                <a:latin typeface="Comic Sans MS" panose="030F0702030302020204" pitchFamily="66" charset="0"/>
                <a:ea typeface="Times New Roman" panose="02020603050405020304" pitchFamily="18" charset="0"/>
                <a:cs typeface="Comic Sans MS" panose="030F0702030302020204" pitchFamily="66" charset="0"/>
              </a:rPr>
              <a:t>information relating to how organised the Romans were. </a:t>
            </a:r>
            <a:endParaRPr lang="en-GB" sz="2000" dirty="0">
              <a:solidFill>
                <a:srgbClr val="0070C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03726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424539" y="663152"/>
            <a:ext cx="9529009" cy="2092881"/>
          </a:xfrm>
          <a:prstGeom prst="rect">
            <a:avLst/>
          </a:prstGeom>
        </p:spPr>
        <p:txBody>
          <a:bodyPr wrap="square">
            <a:spAutoFit/>
          </a:bodyPr>
          <a:lstStyle/>
          <a:p>
            <a:pPr fontAlgn="base">
              <a:spcAft>
                <a:spcPts val="0"/>
              </a:spcAft>
            </a:pPr>
            <a:r>
              <a:rPr lang="en-GB" dirty="0">
                <a:latin typeface="Comic Sans MS" panose="030F0702030302020204" pitchFamily="66" charset="0"/>
                <a:ea typeface="Times New Roman" panose="02020603050405020304" pitchFamily="18" charset="0"/>
                <a:cs typeface="Comic Sans MS" panose="030F0702030302020204" pitchFamily="66" charset="0"/>
              </a:rPr>
              <a:t> </a:t>
            </a:r>
            <a:endParaRPr lang="en-GB" sz="2800" dirty="0" smtClean="0">
              <a:effectLst/>
              <a:latin typeface="Times New Roman" panose="02020603050405020304" pitchFamily="18" charset="0"/>
              <a:ea typeface="Times New Roman" panose="02020603050405020304" pitchFamily="18" charset="0"/>
            </a:endParaRPr>
          </a:p>
          <a:p>
            <a:pPr fontAlgn="base">
              <a:spcAft>
                <a:spcPts val="0"/>
              </a:spcAft>
            </a:pP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Write </a:t>
            </a:r>
            <a:r>
              <a:rPr lang="en-GB" sz="2800" dirty="0">
                <a:latin typeface="Comic Sans MS" panose="030F0702030302020204" pitchFamily="66" charset="0"/>
                <a:ea typeface="Times New Roman" panose="02020603050405020304" pitchFamily="18" charset="0"/>
                <a:cs typeface="Comic Sans MS" panose="030F0702030302020204" pitchFamily="66" charset="0"/>
              </a:rPr>
              <a:t>a short paragraph for </a:t>
            </a:r>
            <a:r>
              <a:rPr lang="en-GB" sz="2800" dirty="0" smtClean="0">
                <a:latin typeface="Comic Sans MS" panose="030F0702030302020204" pitchFamily="66" charset="0"/>
                <a:ea typeface="Times New Roman" panose="02020603050405020304" pitchFamily="18" charset="0"/>
                <a:cs typeface="Comic Sans MS" panose="030F0702030302020204" pitchFamily="66" charset="0"/>
              </a:rPr>
              <a:t>each idea. Include a </a:t>
            </a:r>
            <a:r>
              <a:rPr lang="en-GB" sz="2800" dirty="0">
                <a:latin typeface="Comic Sans MS" panose="030F0702030302020204" pitchFamily="66" charset="0"/>
                <a:ea typeface="Times New Roman" panose="02020603050405020304" pitchFamily="18" charset="0"/>
                <a:cs typeface="Comic Sans MS" panose="030F0702030302020204" pitchFamily="66" charset="0"/>
              </a:rPr>
              <a:t>mixture of simple, complex and compound sentences. Include a variety of conjunctions, adverbs/ adverbial phrases. </a:t>
            </a:r>
            <a:endParaRPr lang="en-GB" sz="2800" dirty="0">
              <a:effectLst/>
              <a:latin typeface="Times New Roman" panose="02020603050405020304" pitchFamily="18" charset="0"/>
              <a:ea typeface="Times New Roman" panose="02020603050405020304" pitchFamily="18" charset="0"/>
            </a:endParaRPr>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9626" y="3141043"/>
            <a:ext cx="5638833" cy="3164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51108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273</Words>
  <Application>Microsoft Office PowerPoint</Application>
  <PresentationFormat>Widescreen</PresentationFormat>
  <Paragraphs>63</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Calibri</vt:lpstr>
      <vt:lpstr>Calibri Light</vt:lpstr>
      <vt:lpstr>Cambria</vt:lpstr>
      <vt:lpstr>Comic Sans MS</vt:lpstr>
      <vt:lpstr>Inter</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1</cp:revision>
  <dcterms:created xsi:type="dcterms:W3CDTF">2021-11-28T22:08:40Z</dcterms:created>
  <dcterms:modified xsi:type="dcterms:W3CDTF">2021-11-28T23:22:40Z</dcterms:modified>
</cp:coreProperties>
</file>