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89" r:id="rId3"/>
    <p:sldId id="290" r:id="rId4"/>
    <p:sldId id="291" r:id="rId5"/>
    <p:sldId id="258" r:id="rId6"/>
    <p:sldId id="259" r:id="rId7"/>
    <p:sldId id="260" r:id="rId8"/>
    <p:sldId id="261" r:id="rId9"/>
    <p:sldId id="262" r:id="rId10"/>
    <p:sldId id="263" r:id="rId11"/>
    <p:sldId id="264" r:id="rId12"/>
    <p:sldId id="292" r:id="rId13"/>
    <p:sldId id="293" r:id="rId14"/>
    <p:sldId id="266" r:id="rId15"/>
    <p:sldId id="267" r:id="rId16"/>
    <p:sldId id="268" r:id="rId17"/>
    <p:sldId id="269" r:id="rId18"/>
    <p:sldId id="270" r:id="rId19"/>
    <p:sldId id="271" r:id="rId20"/>
    <p:sldId id="272" r:id="rId21"/>
    <p:sldId id="273" r:id="rId22"/>
    <p:sldId id="294" r:id="rId23"/>
    <p:sldId id="295" r:id="rId24"/>
    <p:sldId id="296" r:id="rId25"/>
    <p:sldId id="297" r:id="rId26"/>
    <p:sldId id="298" r:id="rId27"/>
    <p:sldId id="299" r:id="rId28"/>
    <p:sldId id="300" r:id="rId29"/>
    <p:sldId id="274" r:id="rId30"/>
    <p:sldId id="275" r:id="rId31"/>
    <p:sldId id="276" r:id="rId32"/>
    <p:sldId id="277" r:id="rId33"/>
    <p:sldId id="278" r:id="rId34"/>
    <p:sldId id="279" r:id="rId35"/>
    <p:sldId id="280" r:id="rId3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7E8DE22-CD21-4FCA-98F3-17E0792EAD7F}"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1E548-0A4F-4F47-9692-CDE518DAD46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46630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E8DE22-CD21-4FCA-98F3-17E0792EAD7F}"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1E548-0A4F-4F47-9692-CDE518DAD469}" type="slidenum">
              <a:rPr lang="en-GB" smtClean="0"/>
              <a:t>‹#›</a:t>
            </a:fld>
            <a:endParaRPr lang="en-GB"/>
          </a:p>
        </p:txBody>
      </p:sp>
    </p:spTree>
    <p:extLst>
      <p:ext uri="{BB962C8B-B14F-4D97-AF65-F5344CB8AC3E}">
        <p14:creationId xmlns:p14="http://schemas.microsoft.com/office/powerpoint/2010/main" val="41130486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7E8DE22-CD21-4FCA-98F3-17E0792EAD7F}"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1E548-0A4F-4F47-9692-CDE518DAD469}"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0928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7E8DE22-CD21-4FCA-98F3-17E0792EAD7F}"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A1E548-0A4F-4F47-9692-CDE518DAD469}" type="slidenum">
              <a:rPr lang="en-GB" smtClean="0"/>
              <a:t>‹#›</a:t>
            </a:fld>
            <a:endParaRPr lang="en-GB"/>
          </a:p>
        </p:txBody>
      </p:sp>
    </p:spTree>
    <p:extLst>
      <p:ext uri="{BB962C8B-B14F-4D97-AF65-F5344CB8AC3E}">
        <p14:creationId xmlns:p14="http://schemas.microsoft.com/office/powerpoint/2010/main" val="9313747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7E8DE22-CD21-4FCA-98F3-17E0792EAD7F}" type="datetimeFigureOut">
              <a:rPr lang="en-GB" smtClean="0"/>
              <a:t>13/05/2021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A1E548-0A4F-4F47-9692-CDE518DAD469}" type="slidenum">
              <a:rPr lang="en-GB" smtClean="0"/>
              <a:t>‹#›</a:t>
            </a:fld>
            <a:endParaRPr lang="en-GB"/>
          </a:p>
        </p:txBody>
      </p:sp>
    </p:spTree>
    <p:extLst>
      <p:ext uri="{BB962C8B-B14F-4D97-AF65-F5344CB8AC3E}">
        <p14:creationId xmlns:p14="http://schemas.microsoft.com/office/powerpoint/2010/main" val="34778336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7E8DE22-CD21-4FCA-98F3-17E0792EAD7F}" type="datetimeFigureOut">
              <a:rPr lang="en-GB" smtClean="0"/>
              <a:t>13/05/2021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A1E548-0A4F-4F47-9692-CDE518DAD469}" type="slidenum">
              <a:rPr lang="en-GB" smtClean="0"/>
              <a:t>‹#›</a:t>
            </a:fld>
            <a:endParaRPr lang="en-GB"/>
          </a:p>
        </p:txBody>
      </p:sp>
    </p:spTree>
    <p:extLst>
      <p:ext uri="{BB962C8B-B14F-4D97-AF65-F5344CB8AC3E}">
        <p14:creationId xmlns:p14="http://schemas.microsoft.com/office/powerpoint/2010/main" val="38138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E7E8DE22-CD21-4FCA-98F3-17E0792EAD7F}" type="datetimeFigureOut">
              <a:rPr lang="en-GB" smtClean="0"/>
              <a:t>13/05/2021</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33A1E548-0A4F-4F47-9692-CDE518DAD469}" type="slidenum">
              <a:rPr lang="en-GB" smtClean="0"/>
              <a:t>‹#›</a:t>
            </a:fld>
            <a:endParaRPr lang="en-GB"/>
          </a:p>
        </p:txBody>
      </p:sp>
    </p:spTree>
    <p:extLst>
      <p:ext uri="{BB962C8B-B14F-4D97-AF65-F5344CB8AC3E}">
        <p14:creationId xmlns:p14="http://schemas.microsoft.com/office/powerpoint/2010/main" val="10264580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E7E8DE22-CD21-4FCA-98F3-17E0792EAD7F}" type="datetimeFigureOut">
              <a:rPr lang="en-GB" smtClean="0"/>
              <a:t>13/05/2021</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3A1E548-0A4F-4F47-9692-CDE518DAD469}" type="slidenum">
              <a:rPr lang="en-GB" smtClean="0"/>
              <a:t>‹#›</a:t>
            </a:fld>
            <a:endParaRPr lang="en-GB"/>
          </a:p>
        </p:txBody>
      </p:sp>
    </p:spTree>
    <p:extLst>
      <p:ext uri="{BB962C8B-B14F-4D97-AF65-F5344CB8AC3E}">
        <p14:creationId xmlns:p14="http://schemas.microsoft.com/office/powerpoint/2010/main" val="2194658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E7E8DE22-CD21-4FCA-98F3-17E0792EAD7F}" type="datetimeFigureOut">
              <a:rPr lang="en-GB" smtClean="0"/>
              <a:t>13/05/2021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A1E548-0A4F-4F47-9692-CDE518DAD469}" type="slidenum">
              <a:rPr lang="en-GB" smtClean="0"/>
              <a:t>‹#›</a:t>
            </a:fld>
            <a:endParaRPr lang="en-GB"/>
          </a:p>
        </p:txBody>
      </p:sp>
    </p:spTree>
    <p:extLst>
      <p:ext uri="{BB962C8B-B14F-4D97-AF65-F5344CB8AC3E}">
        <p14:creationId xmlns:p14="http://schemas.microsoft.com/office/powerpoint/2010/main" val="29729647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E8DE22-CD21-4FCA-98F3-17E0792EAD7F}"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1E548-0A4F-4F47-9692-CDE518DAD469}" type="slidenum">
              <a:rPr lang="en-GB" smtClean="0"/>
              <a:t>‹#›</a:t>
            </a:fld>
            <a:endParaRPr lang="en-GB"/>
          </a:p>
        </p:txBody>
      </p:sp>
    </p:spTree>
    <p:extLst>
      <p:ext uri="{BB962C8B-B14F-4D97-AF65-F5344CB8AC3E}">
        <p14:creationId xmlns:p14="http://schemas.microsoft.com/office/powerpoint/2010/main" val="1111995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7E8DE22-CD21-4FCA-98F3-17E0792EAD7F}" type="datetimeFigureOut">
              <a:rPr lang="en-GB" smtClean="0"/>
              <a:t>13/05/2021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A1E548-0A4F-4F47-9692-CDE518DAD469}" type="slidenum">
              <a:rPr lang="en-GB" smtClean="0"/>
              <a:t>‹#›</a:t>
            </a:fld>
            <a:endParaRPr lang="en-GB"/>
          </a:p>
        </p:txBody>
      </p:sp>
    </p:spTree>
    <p:extLst>
      <p:ext uri="{BB962C8B-B14F-4D97-AF65-F5344CB8AC3E}">
        <p14:creationId xmlns:p14="http://schemas.microsoft.com/office/powerpoint/2010/main" val="25466575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6B4475F8-0294-4917-BC91-B612F4B17DF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364757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6B4475F8-0294-4917-BC91-B612F4B17DF1}"/>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35563131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E7E8DE22-CD21-4FCA-98F3-17E0792EAD7F}" type="datetimeFigureOut">
              <a:rPr lang="en-GB" smtClean="0"/>
              <a:t>13/05/2021</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33A1E548-0A4F-4F47-9692-CDE518DAD469}"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0490503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8F781-A96C-4F52-886D-9852E3807C13}"/>
              </a:ext>
            </a:extLst>
          </p:cNvPr>
          <p:cNvSpPr>
            <a:spLocks noGrp="1"/>
          </p:cNvSpPr>
          <p:nvPr>
            <p:ph type="ctrTitle"/>
          </p:nvPr>
        </p:nvSpPr>
        <p:spPr/>
        <p:txBody>
          <a:bodyPr>
            <a:normAutofit/>
          </a:bodyPr>
          <a:lstStyle/>
          <a:p>
            <a:r>
              <a:rPr lang="en-GB" sz="7200" dirty="0">
                <a:latin typeface="Comic Sans MS" panose="030F0702030302020204" pitchFamily="66" charset="0"/>
              </a:rPr>
              <a:t>Monday 17</a:t>
            </a:r>
            <a:r>
              <a:rPr lang="en-GB" sz="7200" baseline="30000" dirty="0">
                <a:latin typeface="Comic Sans MS" panose="030F0702030302020204" pitchFamily="66" charset="0"/>
              </a:rPr>
              <a:t>th</a:t>
            </a:r>
            <a:r>
              <a:rPr lang="en-GB" sz="7200" dirty="0">
                <a:latin typeface="Comic Sans MS" panose="030F0702030302020204" pitchFamily="66" charset="0"/>
              </a:rPr>
              <a:t> May 2021</a:t>
            </a:r>
          </a:p>
        </p:txBody>
      </p:sp>
      <p:sp>
        <p:nvSpPr>
          <p:cNvPr id="3" name="Subtitle 2">
            <a:extLst>
              <a:ext uri="{FF2B5EF4-FFF2-40B4-BE49-F238E27FC236}">
                <a16:creationId xmlns:a16="http://schemas.microsoft.com/office/drawing/2014/main" id="{174CD12D-AE49-403C-8075-F1D958F19364}"/>
              </a:ext>
            </a:extLst>
          </p:cNvPr>
          <p:cNvSpPr>
            <a:spLocks noGrp="1"/>
          </p:cNvSpPr>
          <p:nvPr>
            <p:ph type="subTitle" idx="1"/>
          </p:nvPr>
        </p:nvSpPr>
        <p:spPr>
          <a:xfrm>
            <a:off x="1100051" y="4455620"/>
            <a:ext cx="10058400" cy="1895483"/>
          </a:xfrm>
        </p:spPr>
        <p:txBody>
          <a:bodyPr>
            <a:normAutofit lnSpcReduction="1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sentences appropriately</a:t>
            </a:r>
          </a:p>
          <a:p>
            <a:r>
              <a:rPr lang="en-GB" cap="none" dirty="0">
                <a:latin typeface="Comic Sans MS" panose="030F0702030302020204" pitchFamily="66" charset="0"/>
              </a:rPr>
              <a:t>C: Non-Chronological Reports</a:t>
            </a:r>
          </a:p>
        </p:txBody>
      </p:sp>
    </p:spTree>
    <p:extLst>
      <p:ext uri="{BB962C8B-B14F-4D97-AF65-F5344CB8AC3E}">
        <p14:creationId xmlns:p14="http://schemas.microsoft.com/office/powerpoint/2010/main" val="1847527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A704E04-D7D2-4C1C-935C-A9B897371632}"/>
              </a:ext>
            </a:extLst>
          </p:cNvPr>
          <p:cNvPicPr>
            <a:picLocks noChangeAspect="1"/>
          </p:cNvPicPr>
          <p:nvPr/>
        </p:nvPicPr>
        <p:blipFill rotWithShape="1">
          <a:blip r:embed="rId2"/>
          <a:srcRect l="21685" t="18261" r="23206" b="6377"/>
          <a:stretch/>
        </p:blipFill>
        <p:spPr>
          <a:xfrm>
            <a:off x="0" y="-1"/>
            <a:ext cx="12192000" cy="6865645"/>
          </a:xfrm>
          <a:prstGeom prst="rect">
            <a:avLst/>
          </a:prstGeom>
        </p:spPr>
      </p:pic>
    </p:spTree>
    <p:extLst>
      <p:ext uri="{BB962C8B-B14F-4D97-AF65-F5344CB8AC3E}">
        <p14:creationId xmlns:p14="http://schemas.microsoft.com/office/powerpoint/2010/main" val="14981912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D431F7-C45B-4BFE-848E-377E29C0A761}"/>
              </a:ext>
            </a:extLst>
          </p:cNvPr>
          <p:cNvPicPr>
            <a:picLocks noChangeAspect="1"/>
          </p:cNvPicPr>
          <p:nvPr/>
        </p:nvPicPr>
        <p:blipFill rotWithShape="1">
          <a:blip r:embed="rId2"/>
          <a:srcRect l="21766" t="18116" r="23207" b="6377"/>
          <a:stretch/>
        </p:blipFill>
        <p:spPr>
          <a:xfrm>
            <a:off x="0" y="-1"/>
            <a:ext cx="12192000" cy="6866027"/>
          </a:xfrm>
          <a:prstGeom prst="rect">
            <a:avLst/>
          </a:prstGeom>
        </p:spPr>
      </p:pic>
    </p:spTree>
    <p:extLst>
      <p:ext uri="{BB962C8B-B14F-4D97-AF65-F5344CB8AC3E}">
        <p14:creationId xmlns:p14="http://schemas.microsoft.com/office/powerpoint/2010/main" val="2955480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5D9D704-7B8E-44AF-A566-A24A40F375D9}"/>
              </a:ext>
            </a:extLst>
          </p:cNvPr>
          <p:cNvPicPr>
            <a:picLocks noChangeAspect="1"/>
          </p:cNvPicPr>
          <p:nvPr/>
        </p:nvPicPr>
        <p:blipFill rotWithShape="1">
          <a:blip r:embed="rId2"/>
          <a:srcRect l="21766" t="17971" r="23043" b="6377"/>
          <a:stretch/>
        </p:blipFill>
        <p:spPr>
          <a:xfrm>
            <a:off x="0" y="-1"/>
            <a:ext cx="12192000" cy="6858881"/>
          </a:xfrm>
          <a:prstGeom prst="rect">
            <a:avLst/>
          </a:prstGeom>
        </p:spPr>
      </p:pic>
    </p:spTree>
    <p:extLst>
      <p:ext uri="{BB962C8B-B14F-4D97-AF65-F5344CB8AC3E}">
        <p14:creationId xmlns:p14="http://schemas.microsoft.com/office/powerpoint/2010/main" val="39726441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9697E-FB33-415F-9BFA-DB1C8F3D17C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E74229DA-65FA-4F0A-8AC0-5F2B7C1943D2}"/>
              </a:ext>
            </a:extLst>
          </p:cNvPr>
          <p:cNvSpPr>
            <a:spLocks noGrp="1"/>
          </p:cNvSpPr>
          <p:nvPr>
            <p:ph idx="1"/>
          </p:nvPr>
        </p:nvSpPr>
        <p:spPr/>
        <p:txBody>
          <a:bodyPr>
            <a:normAutofit/>
          </a:bodyPr>
          <a:lstStyle/>
          <a:p>
            <a:r>
              <a:rPr lang="en-GB" sz="2200" dirty="0">
                <a:latin typeface="Comic Sans MS" panose="030F0702030302020204" pitchFamily="66" charset="0"/>
              </a:rPr>
              <a:t>Look at the simple sentences below.</a:t>
            </a:r>
          </a:p>
          <a:p>
            <a:r>
              <a:rPr lang="en-GB" sz="2200" dirty="0">
                <a:latin typeface="Comic Sans MS" panose="030F0702030302020204" pitchFamily="66" charset="0"/>
              </a:rPr>
              <a:t>Can you turn it into a compound sentence?</a:t>
            </a:r>
          </a:p>
          <a:p>
            <a:r>
              <a:rPr lang="en-GB" sz="2200" dirty="0">
                <a:latin typeface="Comic Sans MS" panose="030F0702030302020204" pitchFamily="66" charset="0"/>
              </a:rPr>
              <a:t>A complex sentence?</a:t>
            </a:r>
          </a:p>
          <a:p>
            <a:endParaRPr lang="en-GB" sz="2200" dirty="0">
              <a:latin typeface="Comic Sans MS" panose="030F0702030302020204" pitchFamily="66" charset="0"/>
            </a:endParaRPr>
          </a:p>
          <a:p>
            <a:pPr algn="ctr"/>
            <a:r>
              <a:rPr lang="en-GB" sz="2200" i="1" dirty="0">
                <a:latin typeface="Comic Sans MS" panose="030F0702030302020204" pitchFamily="66" charset="0"/>
              </a:rPr>
              <a:t>The bright, burning sun was shining,</a:t>
            </a:r>
          </a:p>
          <a:p>
            <a:pPr algn="ctr"/>
            <a:r>
              <a:rPr lang="en-GB" sz="2200" i="1" dirty="0">
                <a:latin typeface="Comic Sans MS" panose="030F0702030302020204" pitchFamily="66" charset="0"/>
              </a:rPr>
              <a:t>I clumsily fell over. </a:t>
            </a:r>
          </a:p>
          <a:p>
            <a:pPr algn="ctr"/>
            <a:r>
              <a:rPr lang="en-GB" sz="2200" i="1" dirty="0">
                <a:latin typeface="Comic Sans MS" panose="030F0702030302020204" pitchFamily="66" charset="0"/>
              </a:rPr>
              <a:t>My miniscule, timid cat was meowing loudly. </a:t>
            </a:r>
          </a:p>
        </p:txBody>
      </p:sp>
    </p:spTree>
    <p:extLst>
      <p:ext uri="{BB962C8B-B14F-4D97-AF65-F5344CB8AC3E}">
        <p14:creationId xmlns:p14="http://schemas.microsoft.com/office/powerpoint/2010/main" val="16513298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4FD0BA-80D3-483A-A912-9C939D84451E}"/>
              </a:ext>
            </a:extLst>
          </p:cNvPr>
          <p:cNvSpPr>
            <a:spLocks noGrp="1"/>
          </p:cNvSpPr>
          <p:nvPr>
            <p:ph type="title"/>
          </p:nvPr>
        </p:nvSpPr>
        <p:spPr/>
        <p:txBody>
          <a:bodyPr/>
          <a:lstStyle/>
          <a:p>
            <a:r>
              <a:rPr lang="en-GB" dirty="0">
                <a:latin typeface="Comic Sans MS" panose="030F0702030302020204" pitchFamily="66" charset="0"/>
              </a:rPr>
              <a:t>Challenge </a:t>
            </a:r>
          </a:p>
        </p:txBody>
      </p:sp>
      <p:sp>
        <p:nvSpPr>
          <p:cNvPr id="3" name="Content Placeholder 2">
            <a:extLst>
              <a:ext uri="{FF2B5EF4-FFF2-40B4-BE49-F238E27FC236}">
                <a16:creationId xmlns:a16="http://schemas.microsoft.com/office/drawing/2014/main" id="{9D6EBCB0-AEE0-41B9-B6E7-F5F674188B28}"/>
              </a:ext>
            </a:extLst>
          </p:cNvPr>
          <p:cNvSpPr>
            <a:spLocks noGrp="1"/>
          </p:cNvSpPr>
          <p:nvPr>
            <p:ph idx="1"/>
          </p:nvPr>
        </p:nvSpPr>
        <p:spPr>
          <a:xfrm>
            <a:off x="1097280" y="1845733"/>
            <a:ext cx="10058400" cy="4455675"/>
          </a:xfrm>
        </p:spPr>
        <p:txBody>
          <a:bodyPr>
            <a:noAutofit/>
          </a:bodyPr>
          <a:lstStyle/>
          <a:p>
            <a:r>
              <a:rPr lang="en-GB" sz="2100" dirty="0">
                <a:latin typeface="Comic Sans MS" panose="030F0702030302020204" pitchFamily="66" charset="0"/>
              </a:rPr>
              <a:t>Can you identify the simple sentence (independent clause) in these compound and complex sentences?</a:t>
            </a:r>
          </a:p>
          <a:p>
            <a:endParaRPr lang="en-GB" sz="2100" dirty="0">
              <a:latin typeface="Comic Sans MS" panose="030F0702030302020204" pitchFamily="66" charset="0"/>
            </a:endParaRPr>
          </a:p>
          <a:p>
            <a:pPr algn="ctr"/>
            <a:r>
              <a:rPr lang="en-GB" sz="2100" i="1" dirty="0">
                <a:latin typeface="Comic Sans MS" panose="030F0702030302020204" pitchFamily="66" charset="0"/>
              </a:rPr>
              <a:t>The boisterous, playful dog came rushing in, so the nervous, slim cat ran quickly upstairs.</a:t>
            </a:r>
          </a:p>
          <a:p>
            <a:pPr algn="ctr"/>
            <a:r>
              <a:rPr lang="en-GB" sz="2100" i="1" dirty="0">
                <a:latin typeface="Comic Sans MS" panose="030F0702030302020204" pitchFamily="66" charset="0"/>
              </a:rPr>
              <a:t>My thoughtful, generous friend kindly gave me a lift, because it was raining heavily.</a:t>
            </a:r>
          </a:p>
          <a:p>
            <a:pPr algn="ctr"/>
            <a:r>
              <a:rPr lang="en-GB" sz="2100" i="1" dirty="0">
                <a:latin typeface="Comic Sans MS" panose="030F0702030302020204" pitchFamily="66" charset="0"/>
              </a:rPr>
              <a:t>When the delicious, chocolate cake is brown, remove it from the hot oven. </a:t>
            </a:r>
          </a:p>
          <a:p>
            <a:pPr algn="ctr"/>
            <a:r>
              <a:rPr lang="en-GB" sz="2100" i="1" dirty="0">
                <a:latin typeface="Comic Sans MS" panose="030F0702030302020204" pitchFamily="66" charset="0"/>
              </a:rPr>
              <a:t>You will definitely lose, if you don’t try. </a:t>
            </a:r>
          </a:p>
          <a:p>
            <a:pPr algn="ctr"/>
            <a:r>
              <a:rPr lang="en-GB" sz="2100" i="1" dirty="0">
                <a:latin typeface="Comic Sans MS" panose="030F0702030302020204" pitchFamily="66" charset="0"/>
              </a:rPr>
              <a:t>Although it was hard work, I enjoyed volunteering at the library.</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4074202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761292-6CDC-43FB-B3E8-795155EF345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E59A357-0499-4693-90F6-F47D9C3BA582}"/>
              </a:ext>
            </a:extLst>
          </p:cNvPr>
          <p:cNvSpPr>
            <a:spLocks noGrp="1"/>
          </p:cNvSpPr>
          <p:nvPr>
            <p:ph idx="1"/>
          </p:nvPr>
        </p:nvSpPr>
        <p:spPr/>
        <p:txBody>
          <a:bodyPr>
            <a:normAutofit/>
          </a:bodyPr>
          <a:lstStyle/>
          <a:p>
            <a:r>
              <a:rPr lang="en-GB" sz="2200" dirty="0">
                <a:latin typeface="Comic Sans MS" panose="030F0702030302020204" pitchFamily="66" charset="0"/>
              </a:rPr>
              <a:t>Look back at your sub-heading bubble maps from last week.</a:t>
            </a:r>
          </a:p>
          <a:p>
            <a:endParaRPr lang="en-GB" sz="2200" dirty="0">
              <a:latin typeface="Comic Sans MS" panose="030F0702030302020204" pitchFamily="66" charset="0"/>
            </a:endParaRPr>
          </a:p>
          <a:p>
            <a:r>
              <a:rPr lang="en-GB" sz="2200" dirty="0">
                <a:latin typeface="Comic Sans MS" panose="030F0702030302020204" pitchFamily="66" charset="0"/>
              </a:rPr>
              <a:t>What sub-headings are you going to use in your non-chronological reports?</a:t>
            </a:r>
          </a:p>
          <a:p>
            <a:r>
              <a:rPr lang="en-GB" sz="2200" dirty="0">
                <a:latin typeface="Comic Sans MS" panose="030F0702030302020204" pitchFamily="66" charset="0"/>
              </a:rPr>
              <a:t>What information are you going to include in these paragraphs?</a:t>
            </a:r>
          </a:p>
        </p:txBody>
      </p:sp>
    </p:spTree>
    <p:extLst>
      <p:ext uri="{BB962C8B-B14F-4D97-AF65-F5344CB8AC3E}">
        <p14:creationId xmlns:p14="http://schemas.microsoft.com/office/powerpoint/2010/main" val="8836176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6A2EBB6-6CB8-48F4-A9B4-07DD4C149941}"/>
              </a:ext>
            </a:extLst>
          </p:cNvPr>
          <p:cNvSpPr>
            <a:spLocks noGrp="1"/>
          </p:cNvSpPr>
          <p:nvPr>
            <p:ph idx="4294967295"/>
          </p:nvPr>
        </p:nvSpPr>
        <p:spPr>
          <a:xfrm>
            <a:off x="274981" y="325576"/>
            <a:ext cx="11512827" cy="5846624"/>
          </a:xfrm>
        </p:spPr>
        <p:txBody>
          <a:bodyPr>
            <a:normAutofit/>
          </a:bodyPr>
          <a:lstStyle/>
          <a:p>
            <a:r>
              <a:rPr lang="en-GB" sz="2100" dirty="0">
                <a:latin typeface="Comic Sans MS" panose="030F0702030302020204" pitchFamily="66" charset="0"/>
              </a:rPr>
              <a:t>Today you are going to be writing some simple, compound and complex sentences that you can use in your non-chronological reports this week.</a:t>
            </a:r>
          </a:p>
          <a:p>
            <a:endParaRPr lang="en-GB" sz="2100" dirty="0">
              <a:latin typeface="Comic Sans MS" panose="030F0702030302020204" pitchFamily="66" charset="0"/>
            </a:endParaRPr>
          </a:p>
          <a:p>
            <a:r>
              <a:rPr lang="en-GB" sz="2100" dirty="0">
                <a:latin typeface="Comic Sans MS" panose="030F0702030302020204" pitchFamily="66" charset="0"/>
              </a:rPr>
              <a:t>What could your first sub-heading be?</a:t>
            </a:r>
          </a:p>
          <a:p>
            <a:r>
              <a:rPr lang="en-GB" sz="2100" dirty="0">
                <a:latin typeface="Comic Sans MS" panose="030F0702030302020204" pitchFamily="66" charset="0"/>
              </a:rPr>
              <a:t>What simple, compound and complex sentences could you write for this sub-heading?</a:t>
            </a:r>
          </a:p>
          <a:p>
            <a:endParaRPr lang="en-GB" sz="2100" dirty="0">
              <a:latin typeface="Comic Sans MS" panose="030F0702030302020204" pitchFamily="66" charset="0"/>
            </a:endParaRPr>
          </a:p>
          <a:p>
            <a:r>
              <a:rPr lang="en-GB" sz="2100" dirty="0">
                <a:latin typeface="Comic Sans MS" panose="030F0702030302020204" pitchFamily="66" charset="0"/>
              </a:rPr>
              <a:t>Remember, the sentences you write </a:t>
            </a:r>
            <a:r>
              <a:rPr lang="en-GB" sz="2100" b="1" u="sng" dirty="0">
                <a:latin typeface="Comic Sans MS" panose="030F0702030302020204" pitchFamily="66" charset="0"/>
              </a:rPr>
              <a:t>must</a:t>
            </a:r>
            <a:r>
              <a:rPr lang="en-GB" sz="2100" dirty="0">
                <a:latin typeface="Comic Sans MS" panose="030F0702030302020204" pitchFamily="66" charset="0"/>
              </a:rPr>
              <a:t> link to the sub-heading we have chosen. </a:t>
            </a:r>
          </a:p>
          <a:p>
            <a:endParaRPr lang="en-GB" sz="2100" dirty="0">
              <a:latin typeface="Comic Sans MS" panose="030F0702030302020204" pitchFamily="66" charset="0"/>
            </a:endParaRPr>
          </a:p>
          <a:p>
            <a:r>
              <a:rPr lang="en-GB" sz="2100" b="1" dirty="0">
                <a:latin typeface="Comic Sans MS" panose="030F0702030302020204" pitchFamily="66" charset="0"/>
              </a:rPr>
              <a:t>Challenge: </a:t>
            </a:r>
            <a:r>
              <a:rPr lang="en-GB" sz="2100" dirty="0">
                <a:latin typeface="Comic Sans MS" panose="030F0702030302020204" pitchFamily="66" charset="0"/>
              </a:rPr>
              <a:t>use different conjunctions in your writing today!</a:t>
            </a:r>
          </a:p>
          <a:p>
            <a:r>
              <a:rPr lang="en-GB" sz="2100" b="1" dirty="0">
                <a:latin typeface="Comic Sans MS" panose="030F0702030302020204" pitchFamily="66" charset="0"/>
              </a:rPr>
              <a:t>Diving Challenge: </a:t>
            </a:r>
            <a:r>
              <a:rPr lang="en-GB" sz="2100" dirty="0">
                <a:latin typeface="Comic Sans MS" panose="030F0702030302020204" pitchFamily="66" charset="0"/>
              </a:rPr>
              <a:t>start your sentences with subordinating conjunctions. </a:t>
            </a:r>
          </a:p>
          <a:p>
            <a:endParaRPr lang="en-GB" sz="2100" dirty="0">
              <a:latin typeface="Comic Sans MS" panose="030F0702030302020204" pitchFamily="66" charset="0"/>
            </a:endParaRPr>
          </a:p>
          <a:p>
            <a:r>
              <a:rPr lang="en-GB" sz="2100" dirty="0">
                <a:latin typeface="Comic Sans MS" panose="030F0702030302020204" pitchFamily="66" charset="0"/>
              </a:rPr>
              <a:t>Make sure you are using impressive vocabulary in your sentences!</a:t>
            </a:r>
          </a:p>
          <a:p>
            <a:endParaRPr lang="en-GB" sz="2100" b="1" dirty="0">
              <a:latin typeface="Comic Sans MS" panose="030F0702030302020204" pitchFamily="66" charset="0"/>
            </a:endParaRPr>
          </a:p>
          <a:p>
            <a:endParaRPr lang="en-GB" sz="2100" b="1" dirty="0">
              <a:latin typeface="Comic Sans MS" panose="030F0702030302020204" pitchFamily="66" charset="0"/>
            </a:endParaRPr>
          </a:p>
        </p:txBody>
      </p:sp>
    </p:spTree>
    <p:extLst>
      <p:ext uri="{BB962C8B-B14F-4D97-AF65-F5344CB8AC3E}">
        <p14:creationId xmlns:p14="http://schemas.microsoft.com/office/powerpoint/2010/main" val="14413260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9A420-F96F-45CF-B81C-CAA4567A145B}"/>
              </a:ext>
            </a:extLst>
          </p:cNvPr>
          <p:cNvSpPr>
            <a:spLocks noGrp="1"/>
          </p:cNvSpPr>
          <p:nvPr>
            <p:ph type="title"/>
          </p:nvPr>
        </p:nvSpPr>
        <p:spPr/>
        <p:txBody>
          <a:bodyPr/>
          <a:lstStyle/>
          <a:p>
            <a:r>
              <a:rPr lang="en-GB"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82EF6F6D-3A30-430E-B233-41DCAC646F3B}"/>
              </a:ext>
            </a:extLst>
          </p:cNvPr>
          <p:cNvSpPr>
            <a:spLocks noGrp="1"/>
          </p:cNvSpPr>
          <p:nvPr>
            <p:ph idx="1"/>
          </p:nvPr>
        </p:nvSpPr>
        <p:spPr>
          <a:xfrm>
            <a:off x="1097280" y="1737360"/>
            <a:ext cx="10058400" cy="4023360"/>
          </a:xfrm>
        </p:spPr>
        <p:txBody>
          <a:bodyPr>
            <a:noAutofit/>
          </a:bodyPr>
          <a:lstStyle/>
          <a:p>
            <a:r>
              <a:rPr lang="en-GB" sz="2100" dirty="0">
                <a:latin typeface="Comic Sans MS" panose="030F0702030302020204" pitchFamily="66" charset="0"/>
              </a:rPr>
              <a:t>Write simple, compound and complex sentences for your sub-headings which you can use in your writing later this week.</a:t>
            </a:r>
          </a:p>
          <a:p>
            <a:endParaRPr lang="en-GB" sz="2100" dirty="0">
              <a:latin typeface="Comic Sans MS" panose="030F0702030302020204" pitchFamily="66" charset="0"/>
            </a:endParaRPr>
          </a:p>
          <a:p>
            <a:r>
              <a:rPr lang="en-GB" sz="2100" dirty="0">
                <a:latin typeface="Comic Sans MS" panose="030F0702030302020204" pitchFamily="66" charset="0"/>
              </a:rPr>
              <a:t>You are</a:t>
            </a:r>
            <a:r>
              <a:rPr lang="en-GB" sz="2100" b="1" dirty="0">
                <a:latin typeface="Comic Sans MS" panose="030F0702030302020204" pitchFamily="66" charset="0"/>
              </a:rPr>
              <a:t> </a:t>
            </a:r>
            <a:r>
              <a:rPr lang="en-GB" sz="2100" b="1" u="sng" dirty="0">
                <a:latin typeface="Comic Sans MS" panose="030F0702030302020204" pitchFamily="66" charset="0"/>
              </a:rPr>
              <a:t>not</a:t>
            </a:r>
            <a:r>
              <a:rPr lang="en-GB" sz="2100" dirty="0">
                <a:latin typeface="Comic Sans MS" panose="030F0702030302020204" pitchFamily="66" charset="0"/>
              </a:rPr>
              <a:t> writing your paragraphs today!</a:t>
            </a:r>
          </a:p>
          <a:p>
            <a:r>
              <a:rPr lang="en-GB" sz="2100" dirty="0">
                <a:latin typeface="Comic Sans MS" panose="030F0702030302020204" pitchFamily="66" charset="0"/>
              </a:rPr>
              <a:t>You are just going to write some sentences which you can use.</a:t>
            </a:r>
          </a:p>
          <a:p>
            <a:endParaRPr lang="en-GB" sz="2100" dirty="0">
              <a:latin typeface="Comic Sans MS" panose="030F0702030302020204" pitchFamily="66" charset="0"/>
            </a:endParaRPr>
          </a:p>
          <a:p>
            <a:r>
              <a:rPr lang="en-GB" sz="2100" b="1" dirty="0">
                <a:latin typeface="Comic Sans MS" panose="030F0702030302020204" pitchFamily="66" charset="0"/>
              </a:rPr>
              <a:t>Challenge: </a:t>
            </a:r>
            <a:r>
              <a:rPr lang="en-GB" sz="2100" dirty="0">
                <a:latin typeface="Comic Sans MS" panose="030F0702030302020204" pitchFamily="66" charset="0"/>
              </a:rPr>
              <a:t>use different conjunctions in your writing today!</a:t>
            </a:r>
          </a:p>
          <a:p>
            <a:r>
              <a:rPr lang="en-GB" sz="2100" b="1" dirty="0">
                <a:latin typeface="Comic Sans MS" panose="030F0702030302020204" pitchFamily="66" charset="0"/>
              </a:rPr>
              <a:t>Diving Challenge: </a:t>
            </a:r>
            <a:r>
              <a:rPr lang="en-GB" sz="2100" dirty="0">
                <a:latin typeface="Comic Sans MS" panose="030F0702030302020204" pitchFamily="66" charset="0"/>
              </a:rPr>
              <a:t>start your sentences with subordinating conjunctions. </a:t>
            </a:r>
            <a:endParaRPr lang="en-GB" sz="2100" b="1" dirty="0">
              <a:latin typeface="Comic Sans MS" panose="030F0702030302020204" pitchFamily="66" charset="0"/>
            </a:endParaRP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add in impressive vocabulary to your sentences. You might like to use a thesaurus to help you!</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109850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8F781-A96C-4F52-886D-9852E3807C13}"/>
              </a:ext>
            </a:extLst>
          </p:cNvPr>
          <p:cNvSpPr>
            <a:spLocks noGrp="1"/>
          </p:cNvSpPr>
          <p:nvPr>
            <p:ph type="ctrTitle"/>
          </p:nvPr>
        </p:nvSpPr>
        <p:spPr/>
        <p:txBody>
          <a:bodyPr>
            <a:normAutofit/>
          </a:bodyPr>
          <a:lstStyle/>
          <a:p>
            <a:r>
              <a:rPr lang="en-GB" sz="7200" dirty="0">
                <a:latin typeface="Comic Sans MS" panose="030F0702030302020204" pitchFamily="66" charset="0"/>
              </a:rPr>
              <a:t>Tuesday 18</a:t>
            </a:r>
            <a:r>
              <a:rPr lang="en-GB" sz="7200" baseline="30000" dirty="0">
                <a:latin typeface="Comic Sans MS" panose="030F0702030302020204" pitchFamily="66" charset="0"/>
              </a:rPr>
              <a:t>th</a:t>
            </a:r>
            <a:r>
              <a:rPr lang="en-GB" sz="7200" dirty="0">
                <a:latin typeface="Comic Sans MS" panose="030F0702030302020204" pitchFamily="66" charset="0"/>
              </a:rPr>
              <a:t> May 2021</a:t>
            </a:r>
          </a:p>
        </p:txBody>
      </p:sp>
      <p:sp>
        <p:nvSpPr>
          <p:cNvPr id="3" name="Subtitle 2">
            <a:extLst>
              <a:ext uri="{FF2B5EF4-FFF2-40B4-BE49-F238E27FC236}">
                <a16:creationId xmlns:a16="http://schemas.microsoft.com/office/drawing/2014/main" id="{174CD12D-AE49-403C-8075-F1D958F19364}"/>
              </a:ext>
            </a:extLst>
          </p:cNvPr>
          <p:cNvSpPr>
            <a:spLocks noGrp="1"/>
          </p:cNvSpPr>
          <p:nvPr>
            <p:ph type="subTitle" idx="1"/>
          </p:nvPr>
        </p:nvSpPr>
        <p:spPr>
          <a:xfrm>
            <a:off x="1100051" y="4455620"/>
            <a:ext cx="10058400" cy="1895484"/>
          </a:xfrm>
        </p:spPr>
        <p:txBody>
          <a:bodyPr>
            <a:normAutofit fontScale="850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use imaginative description</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paragraphs</a:t>
            </a:r>
          </a:p>
          <a:p>
            <a:r>
              <a:rPr lang="en-GB" cap="none" dirty="0">
                <a:latin typeface="Comic Sans MS" panose="030F0702030302020204" pitchFamily="66" charset="0"/>
              </a:rPr>
              <a:t>C: Non-Chronological Reports</a:t>
            </a:r>
          </a:p>
        </p:txBody>
      </p:sp>
    </p:spTree>
    <p:extLst>
      <p:ext uri="{BB962C8B-B14F-4D97-AF65-F5344CB8AC3E}">
        <p14:creationId xmlns:p14="http://schemas.microsoft.com/office/powerpoint/2010/main" val="26526145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C2F91-B0F9-42C6-8DB8-6A854D69F198}"/>
              </a:ext>
            </a:extLst>
          </p:cNvPr>
          <p:cNvSpPr>
            <a:spLocks noGrp="1"/>
          </p:cNvSpPr>
          <p:nvPr>
            <p:ph type="title"/>
          </p:nvPr>
        </p:nvSpPr>
        <p:spPr/>
        <p:txBody>
          <a:bodyPr/>
          <a:lstStyle/>
          <a:p>
            <a:r>
              <a:rPr lang="en-GB"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5D8142C0-0F93-413E-A8D7-AF53B419C4B5}"/>
              </a:ext>
            </a:extLst>
          </p:cNvPr>
          <p:cNvSpPr>
            <a:spLocks noGrp="1"/>
          </p:cNvSpPr>
          <p:nvPr>
            <p:ph idx="1"/>
          </p:nvPr>
        </p:nvSpPr>
        <p:spPr/>
        <p:txBody>
          <a:bodyPr>
            <a:normAutofit/>
          </a:bodyPr>
          <a:lstStyle/>
          <a:p>
            <a:r>
              <a:rPr lang="en-GB" sz="2200" dirty="0">
                <a:latin typeface="Comic Sans MS" panose="030F0702030302020204" pitchFamily="66" charset="0"/>
              </a:rPr>
              <a:t>Do you know what these are?</a:t>
            </a:r>
          </a:p>
          <a:p>
            <a:r>
              <a:rPr lang="en-GB" sz="2200" dirty="0">
                <a:latin typeface="Comic Sans MS" panose="030F0702030302020204" pitchFamily="66" charset="0"/>
              </a:rPr>
              <a:t>What are the features of introductions?</a:t>
            </a:r>
          </a:p>
        </p:txBody>
      </p:sp>
      <p:pic>
        <p:nvPicPr>
          <p:cNvPr id="4" name="Picture 3">
            <a:extLst>
              <a:ext uri="{FF2B5EF4-FFF2-40B4-BE49-F238E27FC236}">
                <a16:creationId xmlns:a16="http://schemas.microsoft.com/office/drawing/2014/main" id="{1ECD649B-38C1-41FC-B40D-E63DC0D305A9}"/>
              </a:ext>
            </a:extLst>
          </p:cNvPr>
          <p:cNvPicPr>
            <a:picLocks noChangeAspect="1"/>
          </p:cNvPicPr>
          <p:nvPr/>
        </p:nvPicPr>
        <p:blipFill rotWithShape="1">
          <a:blip r:embed="rId2"/>
          <a:srcRect l="25361" t="36701" r="29070" b="34160"/>
          <a:stretch/>
        </p:blipFill>
        <p:spPr>
          <a:xfrm>
            <a:off x="1894174" y="2932888"/>
            <a:ext cx="8464611" cy="3044580"/>
          </a:xfrm>
          <a:prstGeom prst="rect">
            <a:avLst/>
          </a:prstGeom>
        </p:spPr>
      </p:pic>
    </p:spTree>
    <p:extLst>
      <p:ext uri="{BB962C8B-B14F-4D97-AF65-F5344CB8AC3E}">
        <p14:creationId xmlns:p14="http://schemas.microsoft.com/office/powerpoint/2010/main" val="3197456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C2F91-B0F9-42C6-8DB8-6A854D69F198}"/>
              </a:ext>
            </a:extLst>
          </p:cNvPr>
          <p:cNvSpPr>
            <a:spLocks noGrp="1"/>
          </p:cNvSpPr>
          <p:nvPr>
            <p:ph type="title"/>
          </p:nvPr>
        </p:nvSpPr>
        <p:spPr/>
        <p:txBody>
          <a:bodyPr/>
          <a:lstStyle/>
          <a:p>
            <a:r>
              <a:rPr lang="en-GB"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5D8142C0-0F93-413E-A8D7-AF53B419C4B5}"/>
              </a:ext>
            </a:extLst>
          </p:cNvPr>
          <p:cNvSpPr>
            <a:spLocks noGrp="1"/>
          </p:cNvSpPr>
          <p:nvPr>
            <p:ph idx="1"/>
          </p:nvPr>
        </p:nvSpPr>
        <p:spPr/>
        <p:txBody>
          <a:bodyPr>
            <a:normAutofit/>
          </a:bodyPr>
          <a:lstStyle/>
          <a:p>
            <a:r>
              <a:rPr lang="en-GB" sz="2200" dirty="0">
                <a:latin typeface="Comic Sans MS" panose="030F0702030302020204" pitchFamily="66" charset="0"/>
              </a:rPr>
              <a:t>Do you know what these are?</a:t>
            </a:r>
          </a:p>
          <a:p>
            <a:r>
              <a:rPr lang="en-GB" sz="2200" dirty="0">
                <a:latin typeface="Comic Sans MS" panose="030F0702030302020204" pitchFamily="66" charset="0"/>
              </a:rPr>
              <a:t>What are the features of introductions?</a:t>
            </a:r>
          </a:p>
        </p:txBody>
      </p:sp>
      <p:pic>
        <p:nvPicPr>
          <p:cNvPr id="5" name="Picture 4">
            <a:extLst>
              <a:ext uri="{FF2B5EF4-FFF2-40B4-BE49-F238E27FC236}">
                <a16:creationId xmlns:a16="http://schemas.microsoft.com/office/drawing/2014/main" id="{4A0397E9-9382-46C3-A2F0-0EBC5D057B7D}"/>
              </a:ext>
            </a:extLst>
          </p:cNvPr>
          <p:cNvPicPr>
            <a:picLocks noChangeAspect="1"/>
          </p:cNvPicPr>
          <p:nvPr/>
        </p:nvPicPr>
        <p:blipFill rotWithShape="1">
          <a:blip r:embed="rId2"/>
          <a:srcRect l="25465" t="36589" r="27005" b="37674"/>
          <a:stretch/>
        </p:blipFill>
        <p:spPr>
          <a:xfrm>
            <a:off x="1640788" y="3136527"/>
            <a:ext cx="8971384" cy="2732567"/>
          </a:xfrm>
          <a:prstGeom prst="rect">
            <a:avLst/>
          </a:prstGeom>
        </p:spPr>
      </p:pic>
    </p:spTree>
    <p:extLst>
      <p:ext uri="{BB962C8B-B14F-4D97-AF65-F5344CB8AC3E}">
        <p14:creationId xmlns:p14="http://schemas.microsoft.com/office/powerpoint/2010/main" val="8305172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C2F91-B0F9-42C6-8DB8-6A854D69F198}"/>
              </a:ext>
            </a:extLst>
          </p:cNvPr>
          <p:cNvSpPr>
            <a:spLocks noGrp="1"/>
          </p:cNvSpPr>
          <p:nvPr>
            <p:ph type="title"/>
          </p:nvPr>
        </p:nvSpPr>
        <p:spPr/>
        <p:txBody>
          <a:bodyPr/>
          <a:lstStyle/>
          <a:p>
            <a:r>
              <a:rPr lang="en-GB"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5D8142C0-0F93-413E-A8D7-AF53B419C4B5}"/>
              </a:ext>
            </a:extLst>
          </p:cNvPr>
          <p:cNvSpPr>
            <a:spLocks noGrp="1"/>
          </p:cNvSpPr>
          <p:nvPr>
            <p:ph idx="1"/>
          </p:nvPr>
        </p:nvSpPr>
        <p:spPr/>
        <p:txBody>
          <a:bodyPr>
            <a:normAutofit/>
          </a:bodyPr>
          <a:lstStyle/>
          <a:p>
            <a:r>
              <a:rPr lang="en-GB" sz="2200" dirty="0">
                <a:latin typeface="Comic Sans MS" panose="030F0702030302020204" pitchFamily="66" charset="0"/>
              </a:rPr>
              <a:t>Do you know what these are?</a:t>
            </a:r>
          </a:p>
          <a:p>
            <a:r>
              <a:rPr lang="en-GB" sz="2200" dirty="0">
                <a:latin typeface="Comic Sans MS" panose="030F0702030302020204" pitchFamily="66" charset="0"/>
              </a:rPr>
              <a:t>What are the features of introductions?</a:t>
            </a:r>
          </a:p>
        </p:txBody>
      </p:sp>
      <p:pic>
        <p:nvPicPr>
          <p:cNvPr id="2050" name="Picture 2" descr="Dragon Non-Chronological Report Example Text, Feature Identification &amp;  Answers | Teaching Resources">
            <a:extLst>
              <a:ext uri="{FF2B5EF4-FFF2-40B4-BE49-F238E27FC236}">
                <a16:creationId xmlns:a16="http://schemas.microsoft.com/office/drawing/2014/main" id="{ECC11E2E-78DB-45A5-8CB1-D862B35EB6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4251" t="2598" r="3738" b="80000"/>
          <a:stretch/>
        </p:blipFill>
        <p:spPr bwMode="auto">
          <a:xfrm>
            <a:off x="1378456" y="3155346"/>
            <a:ext cx="9496047" cy="25437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5749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C221F9-E2C8-4D0E-9334-4CB5B6EC855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C1A7C5F-A901-4E93-9844-72D77A7A4224}"/>
              </a:ext>
            </a:extLst>
          </p:cNvPr>
          <p:cNvSpPr>
            <a:spLocks noGrp="1"/>
          </p:cNvSpPr>
          <p:nvPr>
            <p:ph idx="1"/>
          </p:nvPr>
        </p:nvSpPr>
        <p:spPr/>
        <p:txBody>
          <a:bodyPr>
            <a:normAutofit/>
          </a:bodyPr>
          <a:lstStyle/>
          <a:p>
            <a:r>
              <a:rPr lang="en-GB" sz="2200" dirty="0">
                <a:latin typeface="Comic Sans MS" panose="030F0702030302020204" pitchFamily="66" charset="0"/>
              </a:rPr>
              <a:t>You are going to </a:t>
            </a:r>
            <a:r>
              <a:rPr lang="en-GB" sz="2200" b="1" u="sng" dirty="0">
                <a:latin typeface="Comic Sans MS" panose="030F0702030302020204" pitchFamily="66" charset="0"/>
              </a:rPr>
              <a:t>start</a:t>
            </a:r>
            <a:r>
              <a:rPr lang="en-GB" sz="2200" dirty="0">
                <a:latin typeface="Comic Sans MS" panose="030F0702030302020204" pitchFamily="66" charset="0"/>
              </a:rPr>
              <a:t> writing your dragon non-chronological reports today!</a:t>
            </a:r>
          </a:p>
          <a:p>
            <a:r>
              <a:rPr lang="en-GB" sz="2200" dirty="0">
                <a:latin typeface="Comic Sans MS" panose="030F0702030302020204" pitchFamily="66" charset="0"/>
              </a:rPr>
              <a:t>You are just going to write your introduction and first sub-heading paragraph.</a:t>
            </a:r>
          </a:p>
        </p:txBody>
      </p:sp>
    </p:spTree>
    <p:extLst>
      <p:ext uri="{BB962C8B-B14F-4D97-AF65-F5344CB8AC3E}">
        <p14:creationId xmlns:p14="http://schemas.microsoft.com/office/powerpoint/2010/main" val="7801748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404F88-DEA4-40FD-9FF1-0BCA094520BF}"/>
              </a:ext>
            </a:extLst>
          </p:cNvPr>
          <p:cNvSpPr>
            <a:spLocks noGrp="1"/>
          </p:cNvSpPr>
          <p:nvPr>
            <p:ph type="title"/>
          </p:nvPr>
        </p:nvSpPr>
        <p:spPr/>
        <p:txBody>
          <a:bodyPr>
            <a:normAutofit/>
          </a:bodyPr>
          <a:lstStyle/>
          <a:p>
            <a:r>
              <a:rPr lang="en-GB" sz="4400"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AB54C4FE-D2B2-4AE4-9D62-942597DC7E93}"/>
              </a:ext>
            </a:extLst>
          </p:cNvPr>
          <p:cNvSpPr>
            <a:spLocks noGrp="1"/>
          </p:cNvSpPr>
          <p:nvPr>
            <p:ph idx="1"/>
          </p:nvPr>
        </p:nvSpPr>
        <p:spPr>
          <a:xfrm>
            <a:off x="287079" y="1845733"/>
            <a:ext cx="11632019" cy="4427476"/>
          </a:xfrm>
        </p:spPr>
        <p:txBody>
          <a:bodyPr>
            <a:noAutofit/>
          </a:bodyPr>
          <a:lstStyle/>
          <a:p>
            <a:r>
              <a:rPr lang="en-GB" sz="2100" b="1" u="sng" dirty="0">
                <a:latin typeface="Comic Sans MS" panose="030F0702030302020204" pitchFamily="66" charset="0"/>
              </a:rPr>
              <a:t>Habitat</a:t>
            </a:r>
            <a:endParaRPr lang="en-GB" sz="2100" dirty="0">
              <a:latin typeface="Comic Sans MS" panose="030F0702030302020204" pitchFamily="66" charset="0"/>
            </a:endParaRPr>
          </a:p>
          <a:p>
            <a:r>
              <a:rPr lang="en-GB" sz="2100" dirty="0">
                <a:latin typeface="Comic Sans MS" panose="030F0702030302020204" pitchFamily="66" charset="0"/>
              </a:rPr>
              <a:t>Forest Dragons are found in the depths of the Forest of Dean in West England, for they feel safest deep in the forest. Male Forest Dragons silently build their vast, leaf-lined nests in towering, fir trees, while female Forest Dragons protect their fragile, defenceless eggs. Although they love to roam around the dense, overgrown forest, most of their comfortable, cumbersome nest is found high in the tree tops. Because Forest Dragons only fly in the dead of night, they are rarely sighted. During the spring and summer months, they can often be found feeding on the open, green grass with their young. However, they hibernate during the colder months by digging a deep, underground burrow similar to that of a rabbit. </a:t>
            </a:r>
          </a:p>
          <a:p>
            <a:endParaRPr lang="en-GB" sz="2100" dirty="0">
              <a:latin typeface="Comic Sans MS" panose="030F0702030302020204" pitchFamily="66" charset="0"/>
            </a:endParaRPr>
          </a:p>
          <a:p>
            <a:r>
              <a:rPr lang="en-GB" sz="2100" i="1" dirty="0">
                <a:latin typeface="Comic Sans MS" panose="030F0702030302020204" pitchFamily="66" charset="0"/>
              </a:rPr>
              <a:t>What features do you notice?</a:t>
            </a:r>
          </a:p>
          <a:p>
            <a:r>
              <a:rPr lang="en-GB" sz="2100" i="1" dirty="0">
                <a:latin typeface="Comic Sans MS" panose="030F0702030302020204" pitchFamily="66" charset="0"/>
              </a:rPr>
              <a:t>What words, phrases or ideas would you like to magpie for your own writing today?</a:t>
            </a:r>
          </a:p>
        </p:txBody>
      </p:sp>
    </p:spTree>
    <p:extLst>
      <p:ext uri="{BB962C8B-B14F-4D97-AF65-F5344CB8AC3E}">
        <p14:creationId xmlns:p14="http://schemas.microsoft.com/office/powerpoint/2010/main" val="28754735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C6B15-E6E0-45D7-8DA9-8564F97DF43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3C22CB7-DAF7-456E-8953-DA3D16E386AF}"/>
              </a:ext>
            </a:extLst>
          </p:cNvPr>
          <p:cNvSpPr>
            <a:spLocks noGrp="1"/>
          </p:cNvSpPr>
          <p:nvPr>
            <p:ph idx="1"/>
          </p:nvPr>
        </p:nvSpPr>
        <p:spPr/>
        <p:txBody>
          <a:bodyPr>
            <a:normAutofit/>
          </a:bodyPr>
          <a:lstStyle/>
          <a:p>
            <a:r>
              <a:rPr lang="en-GB" sz="2200" dirty="0">
                <a:latin typeface="Comic Sans MS" panose="030F0702030302020204" pitchFamily="66" charset="0"/>
              </a:rPr>
              <a:t>Look back at your bubble maps and work from last lesson – you can use the sentences you wrote yesterday to help you!</a:t>
            </a:r>
          </a:p>
        </p:txBody>
      </p:sp>
      <p:pic>
        <p:nvPicPr>
          <p:cNvPr id="4098" name="Picture 2" descr="See Clip Art">
            <a:extLst>
              <a:ext uri="{FF2B5EF4-FFF2-40B4-BE49-F238E27FC236}">
                <a16:creationId xmlns:a16="http://schemas.microsoft.com/office/drawing/2014/main" id="{984EC60B-98A8-42CE-960B-BAE55EDE14A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81260" y="2267061"/>
            <a:ext cx="4410740" cy="39609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6581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9F7D9B-D45D-4789-A604-615A2172938D}"/>
              </a:ext>
            </a:extLst>
          </p:cNvPr>
          <p:cNvSpPr>
            <a:spLocks noGrp="1"/>
          </p:cNvSpPr>
          <p:nvPr>
            <p:ph type="title"/>
          </p:nvPr>
        </p:nvSpPr>
        <p:spPr/>
        <p:txBody>
          <a:bodyPr/>
          <a:lstStyle/>
          <a:p>
            <a:r>
              <a:rPr lang="en-GB" dirty="0">
                <a:solidFill>
                  <a:schemeClr val="tx1"/>
                </a:solidFill>
                <a:latin typeface="Comic Sans MS" panose="030F0702030302020204" pitchFamily="66" charset="0"/>
              </a:rPr>
              <a:t>Non-Chronological Report Checklist</a:t>
            </a:r>
          </a:p>
        </p:txBody>
      </p:sp>
      <p:pic>
        <p:nvPicPr>
          <p:cNvPr id="4" name="Picture 3">
            <a:extLst>
              <a:ext uri="{FF2B5EF4-FFF2-40B4-BE49-F238E27FC236}">
                <a16:creationId xmlns:a16="http://schemas.microsoft.com/office/drawing/2014/main" id="{2246DD51-50EB-45D0-9D05-F2B5B57BABFF}"/>
              </a:ext>
            </a:extLst>
          </p:cNvPr>
          <p:cNvPicPr>
            <a:picLocks noChangeAspect="1"/>
          </p:cNvPicPr>
          <p:nvPr/>
        </p:nvPicPr>
        <p:blipFill rotWithShape="1">
          <a:blip r:embed="rId2"/>
          <a:srcRect l="21572" t="35601" r="23763" b="14502"/>
          <a:stretch/>
        </p:blipFill>
        <p:spPr>
          <a:xfrm>
            <a:off x="2212157" y="2092750"/>
            <a:ext cx="7767686" cy="3988218"/>
          </a:xfrm>
          <a:prstGeom prst="rect">
            <a:avLst/>
          </a:prstGeom>
        </p:spPr>
      </p:pic>
    </p:spTree>
    <p:extLst>
      <p:ext uri="{BB962C8B-B14F-4D97-AF65-F5344CB8AC3E}">
        <p14:creationId xmlns:p14="http://schemas.microsoft.com/office/powerpoint/2010/main" val="20757929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8FBCAB-40DB-450E-B870-F7F298C523CB}"/>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791FC1A0-3D84-4F84-9C01-6FA777F9F729}"/>
              </a:ext>
            </a:extLst>
          </p:cNvPr>
          <p:cNvSpPr>
            <a:spLocks noGrp="1"/>
          </p:cNvSpPr>
          <p:nvPr>
            <p:ph idx="1"/>
          </p:nvPr>
        </p:nvSpPr>
        <p:spPr>
          <a:xfrm>
            <a:off x="1097280" y="1845733"/>
            <a:ext cx="10058400" cy="4498505"/>
          </a:xfrm>
        </p:spPr>
        <p:txBody>
          <a:bodyPr>
            <a:normAutofit fontScale="85000" lnSpcReduction="20000"/>
          </a:bodyPr>
          <a:lstStyle/>
          <a:p>
            <a:r>
              <a:rPr lang="en-GB" sz="2200" dirty="0">
                <a:latin typeface="Comic Sans MS" panose="030F0702030302020204" pitchFamily="66" charset="0"/>
              </a:rPr>
              <a:t>1. Write the introduction for your non-chronological report.</a:t>
            </a:r>
          </a:p>
          <a:p>
            <a:r>
              <a:rPr lang="en-GB" sz="2200" dirty="0">
                <a:latin typeface="Comic Sans MS" panose="030F0702030302020204" pitchFamily="66" charset="0"/>
              </a:rPr>
              <a:t>Use the sentence starters to help you. </a:t>
            </a:r>
          </a:p>
          <a:p>
            <a:r>
              <a:rPr lang="en-GB" sz="2400" i="1" dirty="0">
                <a:latin typeface="Comic Sans MS" panose="030F0702030302020204" pitchFamily="66" charset="0"/>
              </a:rPr>
              <a:t>The … dragon is a ….</a:t>
            </a:r>
          </a:p>
          <a:p>
            <a:r>
              <a:rPr lang="en-GB" sz="2400" i="1" dirty="0">
                <a:latin typeface="Comic Sans MS" panose="030F0702030302020204" pitchFamily="66" charset="0"/>
              </a:rPr>
              <a:t>Surprisingly, …</a:t>
            </a:r>
          </a:p>
          <a:p>
            <a:r>
              <a:rPr lang="en-GB" sz="2400" i="1" dirty="0">
                <a:latin typeface="Comic Sans MS" panose="030F0702030302020204" pitchFamily="66" charset="0"/>
              </a:rPr>
              <a:t>For this reason …</a:t>
            </a:r>
          </a:p>
          <a:p>
            <a:r>
              <a:rPr lang="en-GB" sz="2400" i="1" dirty="0">
                <a:latin typeface="Comic Sans MS" panose="030F0702030302020204" pitchFamily="66" charset="0"/>
              </a:rPr>
              <a:t>Read on to …</a:t>
            </a:r>
          </a:p>
          <a:p>
            <a:endParaRPr lang="en-GB" sz="2200" dirty="0">
              <a:latin typeface="Comic Sans MS" panose="030F0702030302020204" pitchFamily="66" charset="0"/>
            </a:endParaRPr>
          </a:p>
          <a:p>
            <a:r>
              <a:rPr lang="en-GB" sz="2200" dirty="0">
                <a:latin typeface="Comic Sans MS" panose="030F0702030302020204" pitchFamily="66" charset="0"/>
              </a:rPr>
              <a:t>2. Write the first paragraph for your non-chronological report.</a:t>
            </a:r>
          </a:p>
          <a:p>
            <a:endParaRPr lang="en-GB" sz="2200" dirty="0">
              <a:latin typeface="Comic Sans MS" panose="030F0702030302020204" pitchFamily="66" charset="0"/>
            </a:endParaRPr>
          </a:p>
          <a:p>
            <a:r>
              <a:rPr lang="en-GB" sz="2200" b="1" dirty="0">
                <a:solidFill>
                  <a:srgbClr val="FF0000"/>
                </a:solidFill>
                <a:latin typeface="Comic Sans MS" panose="030F0702030302020204" pitchFamily="66" charset="0"/>
              </a:rPr>
              <a:t>Red Pen: </a:t>
            </a:r>
            <a:r>
              <a:rPr lang="en-GB" sz="2200" dirty="0">
                <a:solidFill>
                  <a:srgbClr val="FF0000"/>
                </a:solidFill>
                <a:latin typeface="Comic Sans MS" panose="030F0702030302020204" pitchFamily="66" charset="0"/>
              </a:rPr>
              <a:t>look at the non-chronological report checklist – have you included all of the features you need to? If not, see if you can add them in or write some additional sentences to tick off any missing features.</a:t>
            </a:r>
            <a:endParaRPr lang="en-GB" sz="22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93262696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8F781-A96C-4F52-886D-9852E3807C13}"/>
              </a:ext>
            </a:extLst>
          </p:cNvPr>
          <p:cNvSpPr>
            <a:spLocks noGrp="1"/>
          </p:cNvSpPr>
          <p:nvPr>
            <p:ph type="ctrTitle"/>
          </p:nvPr>
        </p:nvSpPr>
        <p:spPr/>
        <p:txBody>
          <a:bodyPr>
            <a:normAutofit/>
          </a:bodyPr>
          <a:lstStyle/>
          <a:p>
            <a:r>
              <a:rPr lang="en-GB" sz="6000" dirty="0">
                <a:latin typeface="Comic Sans MS" panose="030F0702030302020204" pitchFamily="66" charset="0"/>
              </a:rPr>
              <a:t>Wednesday 19</a:t>
            </a:r>
            <a:r>
              <a:rPr lang="en-GB" sz="6000" baseline="30000" dirty="0">
                <a:latin typeface="Comic Sans MS" panose="030F0702030302020204" pitchFamily="66" charset="0"/>
              </a:rPr>
              <a:t>th</a:t>
            </a:r>
            <a:r>
              <a:rPr lang="en-GB" sz="6000" dirty="0">
                <a:latin typeface="Comic Sans MS" panose="030F0702030302020204" pitchFamily="66" charset="0"/>
              </a:rPr>
              <a:t> May 2021</a:t>
            </a:r>
          </a:p>
        </p:txBody>
      </p:sp>
      <p:sp>
        <p:nvSpPr>
          <p:cNvPr id="3" name="Subtitle 2">
            <a:extLst>
              <a:ext uri="{FF2B5EF4-FFF2-40B4-BE49-F238E27FC236}">
                <a16:creationId xmlns:a16="http://schemas.microsoft.com/office/drawing/2014/main" id="{174CD12D-AE49-403C-8075-F1D958F19364}"/>
              </a:ext>
            </a:extLst>
          </p:cNvPr>
          <p:cNvSpPr>
            <a:spLocks noGrp="1"/>
          </p:cNvSpPr>
          <p:nvPr>
            <p:ph type="subTitle" idx="1"/>
          </p:nvPr>
        </p:nvSpPr>
        <p:spPr>
          <a:xfrm>
            <a:off x="1097280" y="4414564"/>
            <a:ext cx="10058400" cy="2006114"/>
          </a:xfrm>
        </p:spPr>
        <p:txBody>
          <a:bodyPr>
            <a:normAutofit fontScale="850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use imaginative description</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paragraphs</a:t>
            </a:r>
          </a:p>
          <a:p>
            <a:r>
              <a:rPr lang="en-GB" cap="none" dirty="0">
                <a:latin typeface="Comic Sans MS" panose="030F0702030302020204" pitchFamily="66" charset="0"/>
              </a:rPr>
              <a:t>C: Non-Chronological Reports</a:t>
            </a:r>
          </a:p>
        </p:txBody>
      </p:sp>
    </p:spTree>
    <p:extLst>
      <p:ext uri="{BB962C8B-B14F-4D97-AF65-F5344CB8AC3E}">
        <p14:creationId xmlns:p14="http://schemas.microsoft.com/office/powerpoint/2010/main" val="31562515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D547D-A18C-43AA-B5C3-FD3E06141DB1}"/>
              </a:ext>
            </a:extLst>
          </p:cNvPr>
          <p:cNvSpPr>
            <a:spLocks noGrp="1"/>
          </p:cNvSpPr>
          <p:nvPr>
            <p:ph type="title"/>
          </p:nvPr>
        </p:nvSpPr>
        <p:spPr/>
        <p:txBody>
          <a:bodyPr/>
          <a:lstStyle/>
          <a:p>
            <a:r>
              <a:rPr lang="en-GB" dirty="0">
                <a:latin typeface="Comic Sans MS" panose="030F0702030302020204" pitchFamily="66" charset="0"/>
              </a:rPr>
              <a:t>Starter</a:t>
            </a:r>
          </a:p>
        </p:txBody>
      </p:sp>
      <p:sp>
        <p:nvSpPr>
          <p:cNvPr id="3" name="Content Placeholder 2">
            <a:extLst>
              <a:ext uri="{FF2B5EF4-FFF2-40B4-BE49-F238E27FC236}">
                <a16:creationId xmlns:a16="http://schemas.microsoft.com/office/drawing/2014/main" id="{FB7F4AB8-4B5A-4023-A2F9-3601B8B86B27}"/>
              </a:ext>
            </a:extLst>
          </p:cNvPr>
          <p:cNvSpPr>
            <a:spLocks noGrp="1"/>
          </p:cNvSpPr>
          <p:nvPr>
            <p:ph idx="1"/>
          </p:nvPr>
        </p:nvSpPr>
        <p:spPr/>
        <p:txBody>
          <a:bodyPr>
            <a:normAutofit/>
          </a:bodyPr>
          <a:lstStyle/>
          <a:p>
            <a:r>
              <a:rPr lang="en-GB" sz="2200" dirty="0">
                <a:latin typeface="Comic Sans MS" panose="030F0702030302020204" pitchFamily="66" charset="0"/>
              </a:rPr>
              <a:t>You have 10 minutes to look back at your work from last lesson.</a:t>
            </a:r>
          </a:p>
          <a:p>
            <a:r>
              <a:rPr lang="en-GB" sz="2200" dirty="0">
                <a:latin typeface="Comic Sans MS" panose="030F0702030302020204" pitchFamily="66" charset="0"/>
              </a:rPr>
              <a:t>What went well?</a:t>
            </a:r>
          </a:p>
          <a:p>
            <a:r>
              <a:rPr lang="en-GB" sz="2200" dirty="0">
                <a:latin typeface="Comic Sans MS" panose="030F0702030302020204" pitchFamily="66" charset="0"/>
              </a:rPr>
              <a:t>What could you do to improve? </a:t>
            </a:r>
          </a:p>
          <a:p>
            <a:endParaRPr lang="en-GB" sz="2200" dirty="0">
              <a:latin typeface="Comic Sans MS" panose="030F0702030302020204" pitchFamily="66" charset="0"/>
            </a:endParaRPr>
          </a:p>
          <a:p>
            <a:r>
              <a:rPr lang="en-GB" sz="2200" dirty="0">
                <a:latin typeface="Comic Sans MS" panose="030F0702030302020204" pitchFamily="66" charset="0"/>
              </a:rPr>
              <a:t>What features have been highlighted on your checklist?</a:t>
            </a:r>
          </a:p>
          <a:p>
            <a:r>
              <a:rPr lang="en-GB" sz="2200" dirty="0">
                <a:latin typeface="Comic Sans MS" panose="030F0702030302020204" pitchFamily="66" charset="0"/>
              </a:rPr>
              <a:t>What features do you need to include in your writing today?</a:t>
            </a:r>
          </a:p>
          <a:p>
            <a:endParaRPr lang="en-GB" sz="2200" dirty="0">
              <a:latin typeface="Comic Sans MS" panose="030F0702030302020204" pitchFamily="66" charset="0"/>
            </a:endParaRPr>
          </a:p>
          <a:p>
            <a:r>
              <a:rPr lang="en-GB" sz="2200" b="1" dirty="0">
                <a:latin typeface="Comic Sans MS" panose="030F0702030302020204" pitchFamily="66" charset="0"/>
              </a:rPr>
              <a:t>*You are not red pen editing today!*</a:t>
            </a:r>
          </a:p>
        </p:txBody>
      </p:sp>
      <p:pic>
        <p:nvPicPr>
          <p:cNvPr id="1026" name="Picture 2" descr="Teaching and Learning TGES – Consistent, Insistent, Persistent">
            <a:extLst>
              <a:ext uri="{FF2B5EF4-FFF2-40B4-BE49-F238E27FC236}">
                <a16:creationId xmlns:a16="http://schemas.microsoft.com/office/drawing/2014/main" id="{AE39A191-A7DC-4DB4-9E0B-AC6713B3CC0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05360" y="0"/>
            <a:ext cx="2686639" cy="2686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448585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20530-1DFB-46AA-9461-9354B75F616E}"/>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725AFCE5-420D-4956-8FBF-43D0A58DADC5}"/>
              </a:ext>
            </a:extLst>
          </p:cNvPr>
          <p:cNvSpPr>
            <a:spLocks noGrp="1"/>
          </p:cNvSpPr>
          <p:nvPr>
            <p:ph idx="1"/>
          </p:nvPr>
        </p:nvSpPr>
        <p:spPr/>
        <p:txBody>
          <a:bodyPr>
            <a:normAutofit/>
          </a:bodyPr>
          <a:lstStyle/>
          <a:p>
            <a:r>
              <a:rPr lang="en-GB" sz="2200" dirty="0">
                <a:latin typeface="Comic Sans MS" panose="030F0702030302020204" pitchFamily="66" charset="0"/>
              </a:rPr>
              <a:t>We should be writing formally in our non-chronological reports.</a:t>
            </a:r>
          </a:p>
          <a:p>
            <a:r>
              <a:rPr lang="en-GB" sz="2200" dirty="0">
                <a:latin typeface="Comic Sans MS" panose="030F0702030302020204" pitchFamily="66" charset="0"/>
              </a:rPr>
              <a:t>What does this mean?</a:t>
            </a:r>
          </a:p>
          <a:p>
            <a:r>
              <a:rPr lang="en-GB" sz="2200" dirty="0">
                <a:latin typeface="Comic Sans MS" panose="030F0702030302020204" pitchFamily="66" charset="0"/>
              </a:rPr>
              <a:t>What vocabulary should we be using? </a:t>
            </a:r>
          </a:p>
          <a:p>
            <a:r>
              <a:rPr lang="en-GB" sz="2200" dirty="0">
                <a:latin typeface="Comic Sans MS" panose="030F0702030302020204" pitchFamily="66" charset="0"/>
              </a:rPr>
              <a:t>What should we </a:t>
            </a:r>
            <a:r>
              <a:rPr lang="en-GB" sz="2200" i="1" dirty="0">
                <a:latin typeface="Comic Sans MS" panose="030F0702030302020204" pitchFamily="66" charset="0"/>
              </a:rPr>
              <a:t>not</a:t>
            </a:r>
            <a:r>
              <a:rPr lang="en-GB" sz="2200" dirty="0">
                <a:latin typeface="Comic Sans MS" panose="030F0702030302020204" pitchFamily="66" charset="0"/>
              </a:rPr>
              <a:t> be using?</a:t>
            </a:r>
          </a:p>
        </p:txBody>
      </p:sp>
    </p:spTree>
    <p:extLst>
      <p:ext uri="{BB962C8B-B14F-4D97-AF65-F5344CB8AC3E}">
        <p14:creationId xmlns:p14="http://schemas.microsoft.com/office/powerpoint/2010/main" val="293195711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A2FFD4D5-F000-4260-999F-A825C2967721}"/>
              </a:ext>
            </a:extLst>
          </p:cNvPr>
          <p:cNvSpPr>
            <a:spLocks noGrp="1"/>
          </p:cNvSpPr>
          <p:nvPr>
            <p:ph type="title"/>
          </p:nvPr>
        </p:nvSpPr>
        <p:spPr>
          <a:xfrm>
            <a:off x="1648047" y="363540"/>
            <a:ext cx="9154632" cy="1327149"/>
          </a:xfrm>
        </p:spPr>
        <p:txBody>
          <a:bodyPr rtlCol="0"/>
          <a:lstStyle/>
          <a:p>
            <a:pPr algn="ctr">
              <a:defRPr/>
            </a:pPr>
            <a:r>
              <a:rPr lang="en-GB" sz="4000" dirty="0">
                <a:latin typeface="Comic Sans MS" panose="030F0702030302020204" pitchFamily="66" charset="0"/>
              </a:rPr>
              <a:t>What is Formal </a:t>
            </a:r>
            <a:br>
              <a:rPr lang="en-GB" sz="4000" dirty="0">
                <a:latin typeface="Comic Sans MS" panose="030F0702030302020204" pitchFamily="66" charset="0"/>
              </a:rPr>
            </a:br>
            <a:r>
              <a:rPr lang="en-GB" sz="4000" dirty="0">
                <a:latin typeface="Comic Sans MS" panose="030F0702030302020204" pitchFamily="66" charset="0"/>
              </a:rPr>
              <a:t>and Informal Language?</a:t>
            </a:r>
          </a:p>
        </p:txBody>
      </p:sp>
      <p:sp>
        <p:nvSpPr>
          <p:cNvPr id="8195" name="Rectangle 4">
            <a:extLst>
              <a:ext uri="{FF2B5EF4-FFF2-40B4-BE49-F238E27FC236}">
                <a16:creationId xmlns:a16="http://schemas.microsoft.com/office/drawing/2014/main" id="{F907EDCA-17DF-49A5-ADE8-472295DF1934}"/>
              </a:ext>
            </a:extLst>
          </p:cNvPr>
          <p:cNvSpPr>
            <a:spLocks noChangeArrowheads="1"/>
          </p:cNvSpPr>
          <p:nvPr/>
        </p:nvSpPr>
        <p:spPr bwMode="auto">
          <a:xfrm>
            <a:off x="1828800" y="2027239"/>
            <a:ext cx="8083550"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buFontTx/>
              <a:buNone/>
            </a:pPr>
            <a:r>
              <a:rPr lang="en-GB" altLang="en-US" sz="2400" dirty="0">
                <a:solidFill>
                  <a:schemeClr val="tx1"/>
                </a:solidFill>
                <a:latin typeface="Comic Sans MS" panose="030F0702030302020204" pitchFamily="66" charset="0"/>
              </a:rPr>
              <a:t>Do you know what the difference between formal and informal language is?</a:t>
            </a:r>
          </a:p>
        </p:txBody>
      </p:sp>
      <p:sp>
        <p:nvSpPr>
          <p:cNvPr id="8196" name="TextBox 1">
            <a:extLst>
              <a:ext uri="{FF2B5EF4-FFF2-40B4-BE49-F238E27FC236}">
                <a16:creationId xmlns:a16="http://schemas.microsoft.com/office/drawing/2014/main" id="{30A3A0CC-75AB-42D3-A93C-1025E6B4FC80}"/>
              </a:ext>
            </a:extLst>
          </p:cNvPr>
          <p:cNvSpPr txBox="1">
            <a:spLocks noChangeArrowheads="1"/>
          </p:cNvSpPr>
          <p:nvPr/>
        </p:nvSpPr>
        <p:spPr bwMode="auto">
          <a:xfrm>
            <a:off x="2279650" y="2922588"/>
            <a:ext cx="7632700" cy="1756992"/>
          </a:xfrm>
          <a:prstGeom prst="rect">
            <a:avLst/>
          </a:prstGeom>
          <a:solidFill>
            <a:srgbClr val="EEBCD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buFontTx/>
              <a:buNone/>
            </a:pPr>
            <a:r>
              <a:rPr lang="en-GB" altLang="en-US" sz="2000" b="1" dirty="0">
                <a:solidFill>
                  <a:schemeClr val="tx1"/>
                </a:solidFill>
                <a:latin typeface="Comic Sans MS" panose="030F0702030302020204" pitchFamily="66" charset="0"/>
              </a:rPr>
              <a:t>Formal Language</a:t>
            </a:r>
          </a:p>
          <a:p>
            <a:pPr algn="ctr" eaLnBrk="1" hangingPunct="1">
              <a:lnSpc>
                <a:spcPct val="100000"/>
              </a:lnSpc>
              <a:spcBef>
                <a:spcPct val="0"/>
              </a:spcBef>
              <a:buFontTx/>
              <a:buNone/>
            </a:pPr>
            <a:r>
              <a:rPr lang="en-GB" altLang="en-US" sz="2000" dirty="0">
                <a:solidFill>
                  <a:schemeClr val="tx1"/>
                </a:solidFill>
                <a:latin typeface="Comic Sans MS" panose="030F0702030302020204" pitchFamily="66" charset="0"/>
              </a:rPr>
              <a:t>Formal language is used for more official and serious purposes. </a:t>
            </a:r>
            <a:br>
              <a:rPr lang="en-GB" altLang="en-US" sz="2000" dirty="0">
                <a:solidFill>
                  <a:schemeClr val="tx1"/>
                </a:solidFill>
                <a:latin typeface="Comic Sans MS" panose="030F0702030302020204" pitchFamily="66" charset="0"/>
              </a:rPr>
            </a:br>
            <a:r>
              <a:rPr lang="en-GB" altLang="en-US" sz="2000" dirty="0">
                <a:solidFill>
                  <a:schemeClr val="tx1"/>
                </a:solidFill>
                <a:latin typeface="Comic Sans MS" panose="030F0702030302020204" pitchFamily="66" charset="0"/>
              </a:rPr>
              <a:t>The correct grammar and standard English should always</a:t>
            </a:r>
            <a:br>
              <a:rPr lang="en-GB" altLang="en-US" sz="2000" dirty="0">
                <a:solidFill>
                  <a:schemeClr val="tx1"/>
                </a:solidFill>
                <a:latin typeface="Comic Sans MS" panose="030F0702030302020204" pitchFamily="66" charset="0"/>
              </a:rPr>
            </a:br>
            <a:r>
              <a:rPr lang="en-GB" altLang="en-US" sz="2000" dirty="0">
                <a:solidFill>
                  <a:schemeClr val="tx1"/>
                </a:solidFill>
                <a:latin typeface="Comic Sans MS" panose="030F0702030302020204" pitchFamily="66" charset="0"/>
              </a:rPr>
              <a:t>be used.</a:t>
            </a:r>
          </a:p>
        </p:txBody>
      </p:sp>
      <p:sp>
        <p:nvSpPr>
          <p:cNvPr id="8197" name="TextBox 6">
            <a:extLst>
              <a:ext uri="{FF2B5EF4-FFF2-40B4-BE49-F238E27FC236}">
                <a16:creationId xmlns:a16="http://schemas.microsoft.com/office/drawing/2014/main" id="{9CBBB9C6-4E62-4693-9D06-3866C0C89DE3}"/>
              </a:ext>
            </a:extLst>
          </p:cNvPr>
          <p:cNvSpPr txBox="1">
            <a:spLocks noChangeArrowheads="1"/>
          </p:cNvSpPr>
          <p:nvPr/>
        </p:nvSpPr>
        <p:spPr bwMode="auto">
          <a:xfrm>
            <a:off x="2279650" y="4667250"/>
            <a:ext cx="7632700" cy="1449216"/>
          </a:xfrm>
          <a:prstGeom prst="rect">
            <a:avLst/>
          </a:prstGeom>
          <a:solidFill>
            <a:srgbClr val="EEBCD9"/>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108000" tIns="108000" r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Twinkl" pitchFamily="2" charset="0"/>
              </a:defRPr>
            </a:lvl9pPr>
          </a:lstStyle>
          <a:p>
            <a:pPr algn="ctr" eaLnBrk="1" hangingPunct="1">
              <a:lnSpc>
                <a:spcPct val="100000"/>
              </a:lnSpc>
              <a:spcBef>
                <a:spcPct val="0"/>
              </a:spcBef>
              <a:buFontTx/>
              <a:buNone/>
            </a:pPr>
            <a:r>
              <a:rPr lang="en-GB" altLang="en-US" sz="2000" b="1" dirty="0">
                <a:solidFill>
                  <a:schemeClr val="tx1"/>
                </a:solidFill>
                <a:latin typeface="Comic Sans MS" panose="030F0702030302020204" pitchFamily="66" charset="0"/>
              </a:rPr>
              <a:t>Informal Language</a:t>
            </a:r>
          </a:p>
          <a:p>
            <a:pPr algn="ctr" eaLnBrk="1" hangingPunct="1">
              <a:lnSpc>
                <a:spcPct val="100000"/>
              </a:lnSpc>
              <a:spcBef>
                <a:spcPct val="0"/>
              </a:spcBef>
              <a:buFontTx/>
              <a:buNone/>
            </a:pPr>
            <a:r>
              <a:rPr lang="en-GB" altLang="en-US" sz="2000" dirty="0">
                <a:solidFill>
                  <a:schemeClr val="tx1"/>
                </a:solidFill>
                <a:latin typeface="Comic Sans MS" panose="030F0702030302020204" pitchFamily="66" charset="0"/>
              </a:rPr>
              <a:t>Informal language is used for more casual and less </a:t>
            </a:r>
            <a:br>
              <a:rPr lang="en-GB" altLang="en-US" sz="2000" dirty="0">
                <a:solidFill>
                  <a:schemeClr val="tx1"/>
                </a:solidFill>
                <a:latin typeface="Comic Sans MS" panose="030F0702030302020204" pitchFamily="66" charset="0"/>
              </a:rPr>
            </a:br>
            <a:r>
              <a:rPr lang="en-GB" altLang="en-US" sz="2000" dirty="0">
                <a:solidFill>
                  <a:schemeClr val="tx1"/>
                </a:solidFill>
                <a:latin typeface="Comic Sans MS" panose="030F0702030302020204" pitchFamily="66" charset="0"/>
              </a:rPr>
              <a:t>serious purposes. Slang words and chatty language </a:t>
            </a:r>
            <a:br>
              <a:rPr lang="en-GB" altLang="en-US" sz="2000" dirty="0">
                <a:solidFill>
                  <a:schemeClr val="tx1"/>
                </a:solidFill>
                <a:latin typeface="Comic Sans MS" panose="030F0702030302020204" pitchFamily="66" charset="0"/>
              </a:rPr>
            </a:br>
            <a:r>
              <a:rPr lang="en-GB" altLang="en-US" sz="2000" dirty="0">
                <a:solidFill>
                  <a:schemeClr val="tx1"/>
                </a:solidFill>
                <a:latin typeface="Comic Sans MS" panose="030F0702030302020204" pitchFamily="66" charset="0"/>
              </a:rPr>
              <a:t>can be used.</a:t>
            </a:r>
          </a:p>
        </p:txBody>
      </p:sp>
      <p:pic>
        <p:nvPicPr>
          <p:cNvPr id="8" name="Picture 7">
            <a:extLst>
              <a:ext uri="{FF2B5EF4-FFF2-40B4-BE49-F238E27FC236}">
                <a16:creationId xmlns:a16="http://schemas.microsoft.com/office/drawing/2014/main" id="{410827F5-3701-4E42-9CBA-D7720ACA616B}"/>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12350" y="2027239"/>
            <a:ext cx="2185988" cy="432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50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32E7E63-9528-43F6-B90A-15FCE694D41D}"/>
              </a:ext>
            </a:extLst>
          </p:cNvPr>
          <p:cNvPicPr>
            <a:picLocks noChangeAspect="1"/>
          </p:cNvPicPr>
          <p:nvPr/>
        </p:nvPicPr>
        <p:blipFill rotWithShape="1">
          <a:blip r:embed="rId2">
            <a:extLst>
              <a:ext uri="{28A0092B-C50C-407E-A947-70E740481C1C}">
                <a14:useLocalDpi xmlns:a14="http://schemas.microsoft.com/office/drawing/2010/main" val="0"/>
              </a:ext>
            </a:extLst>
          </a:blip>
          <a:srcRect b="12028"/>
          <a:stretch/>
        </p:blipFill>
        <p:spPr bwMode="auto">
          <a:xfrm>
            <a:off x="152085" y="1690689"/>
            <a:ext cx="3332163" cy="5167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 name="Title 20">
            <a:extLst>
              <a:ext uri="{FF2B5EF4-FFF2-40B4-BE49-F238E27FC236}">
                <a16:creationId xmlns:a16="http://schemas.microsoft.com/office/drawing/2014/main" id="{85D1D03C-DDB6-49CF-A7EB-E93944723AE4}"/>
              </a:ext>
            </a:extLst>
          </p:cNvPr>
          <p:cNvSpPr>
            <a:spLocks noGrp="1"/>
          </p:cNvSpPr>
          <p:nvPr>
            <p:ph type="title"/>
          </p:nvPr>
        </p:nvSpPr>
        <p:spPr>
          <a:xfrm>
            <a:off x="1818167" y="696914"/>
            <a:ext cx="8383109" cy="993775"/>
          </a:xfrm>
        </p:spPr>
        <p:txBody>
          <a:bodyPr rtlCol="0"/>
          <a:lstStyle/>
          <a:p>
            <a:pPr algn="ctr">
              <a:defRPr/>
            </a:pPr>
            <a:r>
              <a:rPr lang="en-GB" sz="4400" dirty="0">
                <a:latin typeface="Comic Sans MS" panose="030F0702030302020204" pitchFamily="66" charset="0"/>
              </a:rPr>
              <a:t>What is Formal </a:t>
            </a:r>
            <a:br>
              <a:rPr lang="en-GB" sz="4400" dirty="0">
                <a:latin typeface="Comic Sans MS" panose="030F0702030302020204" pitchFamily="66" charset="0"/>
              </a:rPr>
            </a:br>
            <a:r>
              <a:rPr lang="en-GB" sz="4400" dirty="0">
                <a:latin typeface="Comic Sans MS" panose="030F0702030302020204" pitchFamily="66" charset="0"/>
              </a:rPr>
              <a:t>and Informal Language?</a:t>
            </a:r>
          </a:p>
        </p:txBody>
      </p:sp>
      <p:sp>
        <p:nvSpPr>
          <p:cNvPr id="3" name="Rectangle 2">
            <a:extLst>
              <a:ext uri="{FF2B5EF4-FFF2-40B4-BE49-F238E27FC236}">
                <a16:creationId xmlns:a16="http://schemas.microsoft.com/office/drawing/2014/main" id="{C0736BFF-2C53-4649-A120-4851C77B2921}"/>
              </a:ext>
            </a:extLst>
          </p:cNvPr>
          <p:cNvSpPr/>
          <p:nvPr/>
        </p:nvSpPr>
        <p:spPr>
          <a:xfrm>
            <a:off x="2296634" y="2922588"/>
            <a:ext cx="3431067"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uses a serious tone</a:t>
            </a:r>
          </a:p>
        </p:txBody>
      </p:sp>
      <p:sp>
        <p:nvSpPr>
          <p:cNvPr id="12" name="Rectangle 11">
            <a:extLst>
              <a:ext uri="{FF2B5EF4-FFF2-40B4-BE49-F238E27FC236}">
                <a16:creationId xmlns:a16="http://schemas.microsoft.com/office/drawing/2014/main" id="{D8BB513F-9078-4EC7-8397-3940B88CA194}"/>
              </a:ext>
            </a:extLst>
          </p:cNvPr>
          <p:cNvSpPr/>
          <p:nvPr/>
        </p:nvSpPr>
        <p:spPr>
          <a:xfrm>
            <a:off x="2296634" y="3989388"/>
            <a:ext cx="3431068"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uses correct grammar </a:t>
            </a:r>
            <a:br>
              <a:rPr lang="en-GB" sz="2400" dirty="0">
                <a:solidFill>
                  <a:schemeClr val="tx1"/>
                </a:solidFill>
                <a:latin typeface="Comic Sans MS" panose="030F0702030302020204" pitchFamily="66" charset="0"/>
              </a:rPr>
            </a:br>
            <a:r>
              <a:rPr lang="en-GB" sz="2400" dirty="0">
                <a:solidFill>
                  <a:schemeClr val="tx1"/>
                </a:solidFill>
                <a:latin typeface="Comic Sans MS" panose="030F0702030302020204" pitchFamily="66" charset="0"/>
              </a:rPr>
              <a:t>and punctuation</a:t>
            </a:r>
          </a:p>
        </p:txBody>
      </p:sp>
      <p:sp>
        <p:nvSpPr>
          <p:cNvPr id="13" name="Rectangle 12">
            <a:extLst>
              <a:ext uri="{FF2B5EF4-FFF2-40B4-BE49-F238E27FC236}">
                <a16:creationId xmlns:a16="http://schemas.microsoft.com/office/drawing/2014/main" id="{F61914B5-C60C-4167-8794-EFA5451932F8}"/>
              </a:ext>
            </a:extLst>
          </p:cNvPr>
          <p:cNvSpPr/>
          <p:nvPr/>
        </p:nvSpPr>
        <p:spPr>
          <a:xfrm>
            <a:off x="2296634" y="5056188"/>
            <a:ext cx="3431068" cy="773112"/>
          </a:xfrm>
          <a:prstGeom prst="rect">
            <a:avLst/>
          </a:prstGeom>
          <a:solidFill>
            <a:srgbClr val="F8BC9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uses correct vocabulary</a:t>
            </a:r>
          </a:p>
        </p:txBody>
      </p:sp>
      <p:sp>
        <p:nvSpPr>
          <p:cNvPr id="14" name="Rectangle 13">
            <a:extLst>
              <a:ext uri="{FF2B5EF4-FFF2-40B4-BE49-F238E27FC236}">
                <a16:creationId xmlns:a16="http://schemas.microsoft.com/office/drawing/2014/main" id="{851E7858-66EA-408F-B431-82B8A003F52F}"/>
              </a:ext>
            </a:extLst>
          </p:cNvPr>
          <p:cNvSpPr/>
          <p:nvPr/>
        </p:nvSpPr>
        <p:spPr>
          <a:xfrm>
            <a:off x="6489700" y="2922588"/>
            <a:ext cx="4483100"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uses a ‘chatty’ tone</a:t>
            </a:r>
          </a:p>
        </p:txBody>
      </p:sp>
      <p:sp>
        <p:nvSpPr>
          <p:cNvPr id="15" name="Rectangle 14">
            <a:extLst>
              <a:ext uri="{FF2B5EF4-FFF2-40B4-BE49-F238E27FC236}">
                <a16:creationId xmlns:a16="http://schemas.microsoft.com/office/drawing/2014/main" id="{165EDAD0-A734-426E-A516-983AB1D69106}"/>
              </a:ext>
            </a:extLst>
          </p:cNvPr>
          <p:cNvSpPr/>
          <p:nvPr/>
        </p:nvSpPr>
        <p:spPr>
          <a:xfrm>
            <a:off x="6489700" y="3989388"/>
            <a:ext cx="4483100"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can use ‘text’ </a:t>
            </a:r>
            <a:br>
              <a:rPr lang="en-GB" sz="2400" dirty="0">
                <a:solidFill>
                  <a:schemeClr val="tx1"/>
                </a:solidFill>
                <a:latin typeface="Comic Sans MS" panose="030F0702030302020204" pitchFamily="66" charset="0"/>
              </a:rPr>
            </a:br>
            <a:r>
              <a:rPr lang="en-GB" sz="2400" dirty="0">
                <a:solidFill>
                  <a:schemeClr val="tx1"/>
                </a:solidFill>
                <a:latin typeface="Comic Sans MS" panose="030F0702030302020204" pitchFamily="66" charset="0"/>
              </a:rPr>
              <a:t>language and slang</a:t>
            </a:r>
          </a:p>
        </p:txBody>
      </p:sp>
      <p:sp>
        <p:nvSpPr>
          <p:cNvPr id="16" name="Rectangle 15">
            <a:extLst>
              <a:ext uri="{FF2B5EF4-FFF2-40B4-BE49-F238E27FC236}">
                <a16:creationId xmlns:a16="http://schemas.microsoft.com/office/drawing/2014/main" id="{66072877-5C15-45F8-8584-6DCDCC726E19}"/>
              </a:ext>
            </a:extLst>
          </p:cNvPr>
          <p:cNvSpPr/>
          <p:nvPr/>
        </p:nvSpPr>
        <p:spPr>
          <a:xfrm>
            <a:off x="6489700" y="5056188"/>
            <a:ext cx="4483100" cy="773112"/>
          </a:xfrm>
          <a:prstGeom prst="rect">
            <a:avLst/>
          </a:prstGeom>
          <a:solidFill>
            <a:srgbClr val="AFDEF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can use contractions and </a:t>
            </a:r>
            <a:br>
              <a:rPr lang="en-GB" sz="2400" dirty="0">
                <a:solidFill>
                  <a:schemeClr val="tx1"/>
                </a:solidFill>
                <a:latin typeface="Comic Sans MS" panose="030F0702030302020204" pitchFamily="66" charset="0"/>
              </a:rPr>
            </a:br>
            <a:r>
              <a:rPr lang="en-GB" sz="2400" dirty="0">
                <a:solidFill>
                  <a:schemeClr val="tx1"/>
                </a:solidFill>
                <a:latin typeface="Comic Sans MS" panose="030F0702030302020204" pitchFamily="66" charset="0"/>
              </a:rPr>
              <a:t>abbreviations e.g. ‘it’s’ or ‘TV’</a:t>
            </a:r>
          </a:p>
        </p:txBody>
      </p:sp>
      <p:sp>
        <p:nvSpPr>
          <p:cNvPr id="10" name="Rectangle 9">
            <a:extLst>
              <a:ext uri="{FF2B5EF4-FFF2-40B4-BE49-F238E27FC236}">
                <a16:creationId xmlns:a16="http://schemas.microsoft.com/office/drawing/2014/main" id="{78EA766C-2F29-4B62-9A1C-36E968510073}"/>
              </a:ext>
            </a:extLst>
          </p:cNvPr>
          <p:cNvSpPr/>
          <p:nvPr/>
        </p:nvSpPr>
        <p:spPr>
          <a:xfrm>
            <a:off x="2296634" y="2068514"/>
            <a:ext cx="3431067" cy="560387"/>
          </a:xfrm>
          <a:prstGeom prst="rect">
            <a:avLst/>
          </a:prstGeom>
          <a:solidFill>
            <a:srgbClr val="F0864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formal</a:t>
            </a:r>
          </a:p>
        </p:txBody>
      </p:sp>
      <p:sp>
        <p:nvSpPr>
          <p:cNvPr id="11" name="Rectangle 10">
            <a:extLst>
              <a:ext uri="{FF2B5EF4-FFF2-40B4-BE49-F238E27FC236}">
                <a16:creationId xmlns:a16="http://schemas.microsoft.com/office/drawing/2014/main" id="{11B7C889-9290-4CA4-89F6-394AA1E02F4E}"/>
              </a:ext>
            </a:extLst>
          </p:cNvPr>
          <p:cNvSpPr/>
          <p:nvPr/>
        </p:nvSpPr>
        <p:spPr>
          <a:xfrm>
            <a:off x="6489700" y="2068514"/>
            <a:ext cx="4483100" cy="560387"/>
          </a:xfrm>
          <a:prstGeom prst="rect">
            <a:avLst/>
          </a:prstGeom>
          <a:solidFill>
            <a:srgbClr val="4EB1E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dirty="0">
                <a:solidFill>
                  <a:schemeClr val="tx1"/>
                </a:solidFill>
                <a:latin typeface="Comic Sans MS" panose="030F0702030302020204" pitchFamily="66" charset="0"/>
              </a:rPr>
              <a:t>informal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xit" presetSubtype="0" fill="hold" nodeType="withEffect">
                                  <p:stCondLst>
                                    <p:cond delay="0"/>
                                  </p:stCondLst>
                                  <p:childTnLst>
                                    <p:animEffect transition="out" filter="fade">
                                      <p:cBhvr>
                                        <p:cTn id="9" dur="500"/>
                                        <p:tgtEl>
                                          <p:spTgt spid="4"/>
                                        </p:tgtEl>
                                      </p:cBhvr>
                                    </p:animEffect>
                                    <p:set>
                                      <p:cBhvr>
                                        <p:cTn id="10" dur="1" fill="hold">
                                          <p:stCondLst>
                                            <p:cond delay="499"/>
                                          </p:stCondLst>
                                        </p:cTn>
                                        <p:tgtEl>
                                          <p:spTgt spid="4"/>
                                        </p:tgtEl>
                                        <p:attrNameLst>
                                          <p:attrName>style.visibility</p:attrName>
                                        </p:attrNameLst>
                                      </p:cBhvr>
                                      <p:to>
                                        <p:strVal val="hidden"/>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13"/>
                                        </p:tgtEl>
                                        <p:attrNameLst>
                                          <p:attrName>style.visibility</p:attrName>
                                        </p:attrNameLst>
                                      </p:cBhvr>
                                      <p:to>
                                        <p:strVal val="visible"/>
                                      </p:to>
                                    </p:set>
                                    <p:animEffect transition="in" filter="fade">
                                      <p:cBhvr>
                                        <p:cTn id="20" dur="500"/>
                                        <p:tgtEl>
                                          <p:spTgt spid="13"/>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500"/>
                                        <p:tgtEl>
                                          <p:spTgt spid="15"/>
                                        </p:tgtEl>
                                      </p:cBhvr>
                                    </p:animEffect>
                                  </p:childTnLst>
                                </p:cTn>
                              </p:par>
                            </p:childTnLst>
                          </p:cTn>
                        </p:par>
                      </p:childTnLst>
                    </p:cTn>
                  </p:par>
                  <p:par>
                    <p:cTn id="31" fill="hold" nodeType="clickPar">
                      <p:stCondLst>
                        <p:cond delay="indefinite"/>
                      </p:stCondLst>
                      <p:childTnLst>
                        <p:par>
                          <p:cTn id="32" fill="hold" nodeType="withGroup">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2" grpId="0" animBg="1"/>
      <p:bldP spid="13" grpId="0" animBg="1"/>
      <p:bldP spid="14" grpId="0" animBg="1"/>
      <p:bldP spid="15" grpId="0" animBg="1"/>
      <p:bldP spid="16"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EF13007-FE33-43DB-B140-F9D7ADE638AB}"/>
              </a:ext>
            </a:extLst>
          </p:cNvPr>
          <p:cNvPicPr>
            <a:picLocks noChangeAspect="1"/>
          </p:cNvPicPr>
          <p:nvPr/>
        </p:nvPicPr>
        <p:blipFill rotWithShape="1">
          <a:blip r:embed="rId2"/>
          <a:srcRect l="14041" t="4806" r="14797" b="5272"/>
          <a:stretch/>
        </p:blipFill>
        <p:spPr>
          <a:xfrm>
            <a:off x="1757916" y="116957"/>
            <a:ext cx="8676167" cy="6166885"/>
          </a:xfrm>
          <a:prstGeom prst="rect">
            <a:avLst/>
          </a:prstGeom>
        </p:spPr>
      </p:pic>
    </p:spTree>
    <p:extLst>
      <p:ext uri="{BB962C8B-B14F-4D97-AF65-F5344CB8AC3E}">
        <p14:creationId xmlns:p14="http://schemas.microsoft.com/office/powerpoint/2010/main" val="265787596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75A0E79-876F-418A-9F47-DA6A547FC9C6}"/>
              </a:ext>
            </a:extLst>
          </p:cNvPr>
          <p:cNvPicPr>
            <a:picLocks noChangeAspect="1"/>
          </p:cNvPicPr>
          <p:nvPr/>
        </p:nvPicPr>
        <p:blipFill rotWithShape="1">
          <a:blip r:embed="rId2"/>
          <a:srcRect l="14825" t="4186" r="15232" b="4961"/>
          <a:stretch/>
        </p:blipFill>
        <p:spPr>
          <a:xfrm>
            <a:off x="1832343" y="95693"/>
            <a:ext cx="8527313" cy="6230680"/>
          </a:xfrm>
          <a:prstGeom prst="rect">
            <a:avLst/>
          </a:prstGeom>
        </p:spPr>
      </p:pic>
    </p:spTree>
    <p:extLst>
      <p:ext uri="{BB962C8B-B14F-4D97-AF65-F5344CB8AC3E}">
        <p14:creationId xmlns:p14="http://schemas.microsoft.com/office/powerpoint/2010/main" val="3525640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72AB051-2A39-4A8D-AE83-AEA49179F46F}"/>
              </a:ext>
            </a:extLst>
          </p:cNvPr>
          <p:cNvPicPr>
            <a:picLocks noChangeAspect="1"/>
          </p:cNvPicPr>
          <p:nvPr/>
        </p:nvPicPr>
        <p:blipFill rotWithShape="1">
          <a:blip r:embed="rId2"/>
          <a:srcRect l="15523" t="4497" r="15407" b="5271"/>
          <a:stretch/>
        </p:blipFill>
        <p:spPr>
          <a:xfrm>
            <a:off x="1885506" y="106326"/>
            <a:ext cx="8420987" cy="6188149"/>
          </a:xfrm>
          <a:prstGeom prst="rect">
            <a:avLst/>
          </a:prstGeom>
        </p:spPr>
      </p:pic>
    </p:spTree>
    <p:extLst>
      <p:ext uri="{BB962C8B-B14F-4D97-AF65-F5344CB8AC3E}">
        <p14:creationId xmlns:p14="http://schemas.microsoft.com/office/powerpoint/2010/main" val="191055647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A2450B3-ED5D-4DDC-A001-387482430B3E}"/>
              </a:ext>
            </a:extLst>
          </p:cNvPr>
          <p:cNvPicPr>
            <a:picLocks noChangeAspect="1"/>
          </p:cNvPicPr>
          <p:nvPr/>
        </p:nvPicPr>
        <p:blipFill rotWithShape="1">
          <a:blip r:embed="rId2"/>
          <a:srcRect l="15436" t="5116" r="16018" b="5892"/>
          <a:stretch/>
        </p:blipFill>
        <p:spPr>
          <a:xfrm>
            <a:off x="1917404" y="85060"/>
            <a:ext cx="8357191" cy="6103089"/>
          </a:xfrm>
          <a:prstGeom prst="rect">
            <a:avLst/>
          </a:prstGeom>
        </p:spPr>
      </p:pic>
      <p:sp>
        <p:nvSpPr>
          <p:cNvPr id="3" name="Rectangle 2">
            <a:extLst>
              <a:ext uri="{FF2B5EF4-FFF2-40B4-BE49-F238E27FC236}">
                <a16:creationId xmlns:a16="http://schemas.microsoft.com/office/drawing/2014/main" id="{E7F70094-B02D-462C-82CA-182103DB6DD1}"/>
              </a:ext>
            </a:extLst>
          </p:cNvPr>
          <p:cNvSpPr/>
          <p:nvPr/>
        </p:nvSpPr>
        <p:spPr>
          <a:xfrm>
            <a:off x="2402958" y="2020186"/>
            <a:ext cx="4274289" cy="36150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D2BC4923-5BF0-45B2-B21C-AC5BB2BB9F86}"/>
              </a:ext>
            </a:extLst>
          </p:cNvPr>
          <p:cNvSpPr/>
          <p:nvPr/>
        </p:nvSpPr>
        <p:spPr>
          <a:xfrm>
            <a:off x="2402957" y="3253563"/>
            <a:ext cx="5518299" cy="47314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5893D343-1B29-4502-B6AC-18504F756D46}"/>
              </a:ext>
            </a:extLst>
          </p:cNvPr>
          <p:cNvSpPr/>
          <p:nvPr/>
        </p:nvSpPr>
        <p:spPr>
          <a:xfrm>
            <a:off x="2402958" y="4598582"/>
            <a:ext cx="5816009" cy="3774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583945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BB3FE6E-D50B-4B49-A802-896ACA5D8989}"/>
              </a:ext>
            </a:extLst>
          </p:cNvPr>
          <p:cNvPicPr>
            <a:picLocks noChangeAspect="1"/>
          </p:cNvPicPr>
          <p:nvPr/>
        </p:nvPicPr>
        <p:blipFill rotWithShape="1">
          <a:blip r:embed="rId2"/>
          <a:srcRect l="15436" t="5116" r="16018" b="5892"/>
          <a:stretch/>
        </p:blipFill>
        <p:spPr>
          <a:xfrm>
            <a:off x="1917404" y="85060"/>
            <a:ext cx="8357191" cy="6103089"/>
          </a:xfrm>
          <a:prstGeom prst="rect">
            <a:avLst/>
          </a:prstGeom>
        </p:spPr>
      </p:pic>
    </p:spTree>
    <p:extLst>
      <p:ext uri="{BB962C8B-B14F-4D97-AF65-F5344CB8AC3E}">
        <p14:creationId xmlns:p14="http://schemas.microsoft.com/office/powerpoint/2010/main" val="19956322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B7169B-D77E-4EA7-9CB7-4A7668ABD129}"/>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2C02837C-3883-4857-BC0E-21AAD5159DC6}"/>
              </a:ext>
            </a:extLst>
          </p:cNvPr>
          <p:cNvSpPr>
            <a:spLocks noGrp="1"/>
          </p:cNvSpPr>
          <p:nvPr>
            <p:ph idx="1"/>
          </p:nvPr>
        </p:nvSpPr>
        <p:spPr/>
        <p:txBody>
          <a:bodyPr>
            <a:normAutofit/>
          </a:bodyPr>
          <a:lstStyle/>
          <a:p>
            <a:r>
              <a:rPr lang="en-GB" sz="2200" dirty="0">
                <a:latin typeface="Comic Sans MS" panose="030F0702030302020204" pitchFamily="66" charset="0"/>
              </a:rPr>
              <a:t>You are going to finish writing your reports today!</a:t>
            </a:r>
          </a:p>
          <a:p>
            <a:r>
              <a:rPr lang="en-GB" sz="2200" dirty="0">
                <a:latin typeface="Comic Sans MS" panose="030F0702030302020204" pitchFamily="66" charset="0"/>
              </a:rPr>
              <a:t>You have two more paragraphs to write. </a:t>
            </a:r>
          </a:p>
          <a:p>
            <a:endParaRPr lang="en-GB" sz="2200" dirty="0">
              <a:latin typeface="Comic Sans MS" panose="030F0702030302020204" pitchFamily="66" charset="0"/>
            </a:endParaRPr>
          </a:p>
          <a:p>
            <a:r>
              <a:rPr lang="en-GB" sz="2200" dirty="0">
                <a:latin typeface="Comic Sans MS" panose="030F0702030302020204" pitchFamily="66" charset="0"/>
              </a:rPr>
              <a:t>Look back at your bubble maps from last week and your sentences from Monday.</a:t>
            </a:r>
          </a:p>
        </p:txBody>
      </p:sp>
    </p:spTree>
    <p:extLst>
      <p:ext uri="{BB962C8B-B14F-4D97-AF65-F5344CB8AC3E}">
        <p14:creationId xmlns:p14="http://schemas.microsoft.com/office/powerpoint/2010/main" val="7823903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73352-FF7E-4487-8C5F-6209963B7E57}"/>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45C44CF6-F9C9-4071-A72F-6F0FBA1C616D}"/>
              </a:ext>
            </a:extLst>
          </p:cNvPr>
          <p:cNvSpPr>
            <a:spLocks noGrp="1"/>
          </p:cNvSpPr>
          <p:nvPr>
            <p:ph idx="1"/>
          </p:nvPr>
        </p:nvSpPr>
        <p:spPr/>
        <p:txBody>
          <a:bodyPr>
            <a:normAutofit/>
          </a:bodyPr>
          <a:lstStyle/>
          <a:p>
            <a:r>
              <a:rPr lang="en-GB" sz="2200" dirty="0">
                <a:latin typeface="Comic Sans MS" panose="030F0702030302020204" pitchFamily="66" charset="0"/>
              </a:rPr>
              <a:t>Write your second two paragraphs for your non-chronological report.</a:t>
            </a:r>
          </a:p>
          <a:p>
            <a:endParaRPr lang="en-GB" sz="2200" dirty="0">
              <a:latin typeface="Comic Sans MS" panose="030F0702030302020204" pitchFamily="66" charset="0"/>
            </a:endParaRPr>
          </a:p>
          <a:p>
            <a:r>
              <a:rPr lang="en-GB" sz="2200" b="1" dirty="0">
                <a:solidFill>
                  <a:srgbClr val="FF0000"/>
                </a:solidFill>
                <a:latin typeface="Comic Sans MS" panose="030F0702030302020204" pitchFamily="66" charset="0"/>
              </a:rPr>
              <a:t>Red Pen: </a:t>
            </a:r>
            <a:r>
              <a:rPr lang="en-GB" sz="2200" dirty="0">
                <a:solidFill>
                  <a:srgbClr val="FF0000"/>
                </a:solidFill>
                <a:latin typeface="Comic Sans MS" panose="030F0702030302020204" pitchFamily="66" charset="0"/>
              </a:rPr>
              <a:t>look at your non-chronological report checklist – have you included all of the features you need to? If not, see if you can add them in or write some additional sentences to tick off any missing features. </a:t>
            </a:r>
            <a:endParaRPr lang="en-GB" sz="22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23078625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48F781-A96C-4F52-886D-9852E3807C13}"/>
              </a:ext>
            </a:extLst>
          </p:cNvPr>
          <p:cNvSpPr>
            <a:spLocks noGrp="1"/>
          </p:cNvSpPr>
          <p:nvPr>
            <p:ph type="ctrTitle"/>
          </p:nvPr>
        </p:nvSpPr>
        <p:spPr/>
        <p:txBody>
          <a:bodyPr>
            <a:normAutofit/>
          </a:bodyPr>
          <a:lstStyle/>
          <a:p>
            <a:r>
              <a:rPr lang="en-GB" sz="6600" dirty="0">
                <a:latin typeface="Comic Sans MS" panose="030F0702030302020204" pitchFamily="66" charset="0"/>
              </a:rPr>
              <a:t>Thursday 20</a:t>
            </a:r>
            <a:r>
              <a:rPr lang="en-GB" sz="6600" baseline="30000" dirty="0">
                <a:latin typeface="Comic Sans MS" panose="030F0702030302020204" pitchFamily="66" charset="0"/>
              </a:rPr>
              <a:t>th</a:t>
            </a:r>
            <a:r>
              <a:rPr lang="en-GB" sz="6600" dirty="0">
                <a:latin typeface="Comic Sans MS" panose="030F0702030302020204" pitchFamily="66" charset="0"/>
              </a:rPr>
              <a:t> May 2021</a:t>
            </a:r>
          </a:p>
        </p:txBody>
      </p:sp>
      <p:sp>
        <p:nvSpPr>
          <p:cNvPr id="3" name="Subtitle 2">
            <a:extLst>
              <a:ext uri="{FF2B5EF4-FFF2-40B4-BE49-F238E27FC236}">
                <a16:creationId xmlns:a16="http://schemas.microsoft.com/office/drawing/2014/main" id="{174CD12D-AE49-403C-8075-F1D958F19364}"/>
              </a:ext>
            </a:extLst>
          </p:cNvPr>
          <p:cNvSpPr>
            <a:spLocks noGrp="1"/>
          </p:cNvSpPr>
          <p:nvPr>
            <p:ph type="subTitle" idx="1"/>
          </p:nvPr>
        </p:nvSpPr>
        <p:spPr>
          <a:xfrm>
            <a:off x="1100051" y="4442792"/>
            <a:ext cx="10058400" cy="1858618"/>
          </a:xfrm>
        </p:spPr>
        <p:txBody>
          <a:bodyPr>
            <a:normAutofit fontScale="77500" lnSpcReduction="20000"/>
          </a:bodyPr>
          <a:lstStyle/>
          <a:p>
            <a:r>
              <a:rPr lang="en-GB" cap="none" dirty="0">
                <a:latin typeface="Comic Sans MS" panose="030F0702030302020204" pitchFamily="66" charset="0"/>
              </a:rPr>
              <a:t>LO: To write with purpose</a:t>
            </a:r>
          </a:p>
          <a:p>
            <a:r>
              <a:rPr lang="en-GB" cap="none" dirty="0">
                <a:latin typeface="Comic Sans MS" panose="030F0702030302020204" pitchFamily="66" charset="0"/>
              </a:rPr>
              <a:t>      To use imaginative description</a:t>
            </a:r>
          </a:p>
          <a:p>
            <a:r>
              <a:rPr lang="en-GB" cap="none" dirty="0">
                <a:latin typeface="Comic Sans MS" panose="030F0702030302020204" pitchFamily="66" charset="0"/>
              </a:rPr>
              <a:t>      To organise writing appropriately</a:t>
            </a:r>
          </a:p>
          <a:p>
            <a:r>
              <a:rPr lang="en-GB" cap="none" dirty="0">
                <a:latin typeface="Comic Sans MS" panose="030F0702030302020204" pitchFamily="66" charset="0"/>
              </a:rPr>
              <a:t>      To use paragraphs</a:t>
            </a:r>
          </a:p>
          <a:p>
            <a:r>
              <a:rPr lang="en-GB" cap="none" dirty="0">
                <a:latin typeface="Comic Sans MS" panose="030F0702030302020204" pitchFamily="66" charset="0"/>
              </a:rPr>
              <a:t>C: Non-Chronological Reports</a:t>
            </a:r>
          </a:p>
        </p:txBody>
      </p:sp>
    </p:spTree>
    <p:extLst>
      <p:ext uri="{BB962C8B-B14F-4D97-AF65-F5344CB8AC3E}">
        <p14:creationId xmlns:p14="http://schemas.microsoft.com/office/powerpoint/2010/main" val="324888133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C975FA-3AD9-4899-B229-BDF4683549A5}"/>
              </a:ext>
            </a:extLst>
          </p:cNvPr>
          <p:cNvSpPr>
            <a:spLocks noGrp="1"/>
          </p:cNvSpPr>
          <p:nvPr>
            <p:ph type="title"/>
          </p:nvPr>
        </p:nvSpPr>
        <p:spPr/>
        <p:txBody>
          <a:bodyPr/>
          <a:lstStyle/>
          <a:p>
            <a:r>
              <a:rPr lang="en-GB"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60E0FF4C-42A6-4A88-8512-CBDDD82AEE54}"/>
              </a:ext>
            </a:extLst>
          </p:cNvPr>
          <p:cNvSpPr>
            <a:spLocks noGrp="1"/>
          </p:cNvSpPr>
          <p:nvPr>
            <p:ph idx="1"/>
          </p:nvPr>
        </p:nvSpPr>
        <p:spPr/>
        <p:txBody>
          <a:bodyPr>
            <a:normAutofit/>
          </a:bodyPr>
          <a:lstStyle/>
          <a:p>
            <a:r>
              <a:rPr lang="en-GB" sz="2200" dirty="0">
                <a:latin typeface="Comic Sans MS" panose="030F0702030302020204" pitchFamily="66" charset="0"/>
              </a:rPr>
              <a:t>You have 10 minutes to look back at your work from last lesson.</a:t>
            </a:r>
          </a:p>
          <a:p>
            <a:r>
              <a:rPr lang="en-GB" sz="2200" dirty="0">
                <a:latin typeface="Comic Sans MS" panose="030F0702030302020204" pitchFamily="66" charset="0"/>
              </a:rPr>
              <a:t>What went well?</a:t>
            </a:r>
          </a:p>
          <a:p>
            <a:r>
              <a:rPr lang="en-GB" sz="2200" dirty="0">
                <a:latin typeface="Comic Sans MS" panose="030F0702030302020204" pitchFamily="66" charset="0"/>
              </a:rPr>
              <a:t>What could you do to improve? </a:t>
            </a:r>
          </a:p>
          <a:p>
            <a:endParaRPr lang="en-GB" sz="2200" dirty="0">
              <a:latin typeface="Comic Sans MS" panose="030F0702030302020204" pitchFamily="66" charset="0"/>
            </a:endParaRPr>
          </a:p>
          <a:p>
            <a:r>
              <a:rPr lang="en-GB" sz="2200" dirty="0">
                <a:latin typeface="Comic Sans MS" panose="030F0702030302020204" pitchFamily="66" charset="0"/>
              </a:rPr>
              <a:t>What features have been highlighted on your checklist?</a:t>
            </a:r>
          </a:p>
          <a:p>
            <a:r>
              <a:rPr lang="en-GB" sz="2200" dirty="0">
                <a:latin typeface="Comic Sans MS" panose="030F0702030302020204" pitchFamily="66" charset="0"/>
              </a:rPr>
              <a:t>What features do you need to include in your writing today?</a:t>
            </a:r>
          </a:p>
          <a:p>
            <a:endParaRPr lang="en-GB" sz="2200" dirty="0">
              <a:latin typeface="Comic Sans MS" panose="030F0702030302020204" pitchFamily="66" charset="0"/>
            </a:endParaRPr>
          </a:p>
          <a:p>
            <a:r>
              <a:rPr lang="en-GB" sz="2200" b="1" dirty="0">
                <a:latin typeface="Comic Sans MS" panose="030F0702030302020204" pitchFamily="66" charset="0"/>
              </a:rPr>
              <a:t>*You are not red pen editing now!*</a:t>
            </a:r>
          </a:p>
          <a:p>
            <a:endParaRPr lang="en-GB" sz="2200" dirty="0">
              <a:latin typeface="Comic Sans MS" panose="030F0702030302020204" pitchFamily="66" charset="0"/>
            </a:endParaRPr>
          </a:p>
        </p:txBody>
      </p:sp>
      <p:pic>
        <p:nvPicPr>
          <p:cNvPr id="4" name="Picture 2" descr="Teaching and Learning TGES – Consistent, Insistent, Persistent">
            <a:extLst>
              <a:ext uri="{FF2B5EF4-FFF2-40B4-BE49-F238E27FC236}">
                <a16:creationId xmlns:a16="http://schemas.microsoft.com/office/drawing/2014/main" id="{ADDFBE10-C502-4EA0-AD18-406E40CF37A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05360" y="0"/>
            <a:ext cx="2686639" cy="2686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8983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C60215-F7ED-4D0F-BD0B-1A411947BAA5}"/>
              </a:ext>
            </a:extLst>
          </p:cNvPr>
          <p:cNvSpPr>
            <a:spLocks noGrp="1"/>
          </p:cNvSpPr>
          <p:nvPr>
            <p:ph type="title"/>
          </p:nvPr>
        </p:nvSpPr>
        <p:spPr/>
        <p:txBody>
          <a:bodyPr/>
          <a:lstStyle/>
          <a:p>
            <a:r>
              <a:rPr lang="en-GB" dirty="0">
                <a:latin typeface="Comic Sans MS" panose="030F0702030302020204" pitchFamily="66" charset="0"/>
              </a:rPr>
              <a:t>Example</a:t>
            </a:r>
          </a:p>
        </p:txBody>
      </p:sp>
      <p:sp>
        <p:nvSpPr>
          <p:cNvPr id="3" name="Content Placeholder 2">
            <a:extLst>
              <a:ext uri="{FF2B5EF4-FFF2-40B4-BE49-F238E27FC236}">
                <a16:creationId xmlns:a16="http://schemas.microsoft.com/office/drawing/2014/main" id="{48F1FAFA-F39A-4E1F-B4B3-F842D18F14EC}"/>
              </a:ext>
            </a:extLst>
          </p:cNvPr>
          <p:cNvSpPr>
            <a:spLocks noGrp="1"/>
          </p:cNvSpPr>
          <p:nvPr>
            <p:ph idx="1"/>
          </p:nvPr>
        </p:nvSpPr>
        <p:spPr/>
        <p:txBody>
          <a:bodyPr>
            <a:normAutofit/>
          </a:bodyPr>
          <a:lstStyle/>
          <a:p>
            <a:r>
              <a:rPr lang="en-GB" sz="2200" b="1" u="sng" dirty="0">
                <a:latin typeface="Comic Sans MS" panose="030F0702030302020204" pitchFamily="66" charset="0"/>
              </a:rPr>
              <a:t>Diet</a:t>
            </a:r>
            <a:endParaRPr lang="en-GB" sz="2200" dirty="0">
              <a:latin typeface="Comic Sans MS" panose="030F0702030302020204" pitchFamily="66" charset="0"/>
            </a:endParaRPr>
          </a:p>
          <a:p>
            <a:r>
              <a:rPr lang="en-GB" sz="2200" dirty="0">
                <a:latin typeface="Comic Sans MS" panose="030F0702030302020204" pitchFamily="66" charset="0"/>
              </a:rPr>
              <a:t>These shy, </a:t>
            </a:r>
            <a:r>
              <a:rPr lang="en-GB" sz="2200" dirty="0" err="1">
                <a:latin typeface="Comic Sans MS" panose="030F0702030302020204" pitchFamily="66" charset="0"/>
              </a:rPr>
              <a:t>gentel</a:t>
            </a:r>
            <a:r>
              <a:rPr lang="en-GB" sz="2200" dirty="0">
                <a:latin typeface="Comic Sans MS" panose="030F0702030302020204" pitchFamily="66" charset="0"/>
              </a:rPr>
              <a:t> creatures are vegetarians. They usually feed on </a:t>
            </a:r>
            <a:r>
              <a:rPr lang="en-GB" sz="2200" dirty="0" err="1">
                <a:latin typeface="Comic Sans MS" panose="030F0702030302020204" pitchFamily="66" charset="0"/>
              </a:rPr>
              <a:t>flowrs</a:t>
            </a:r>
            <a:r>
              <a:rPr lang="en-GB" sz="2200" dirty="0">
                <a:latin typeface="Comic Sans MS" panose="030F0702030302020204" pitchFamily="66" charset="0"/>
              </a:rPr>
              <a:t>, shrubs and grass. Interestingly, there breath is warm, but </a:t>
            </a:r>
            <a:r>
              <a:rPr lang="en-GB" sz="2200" dirty="0" err="1">
                <a:latin typeface="Comic Sans MS" panose="030F0702030302020204" pitchFamily="66" charset="0"/>
              </a:rPr>
              <a:t>thay</a:t>
            </a:r>
            <a:r>
              <a:rPr lang="en-GB" sz="2200" dirty="0">
                <a:latin typeface="Comic Sans MS" panose="030F0702030302020204" pitchFamily="66" charset="0"/>
              </a:rPr>
              <a:t> </a:t>
            </a:r>
            <a:r>
              <a:rPr lang="en-GB" sz="2200" dirty="0" err="1">
                <a:latin typeface="Comic Sans MS" panose="030F0702030302020204" pitchFamily="66" charset="0"/>
              </a:rPr>
              <a:t>do’nt</a:t>
            </a:r>
            <a:r>
              <a:rPr lang="en-GB" sz="2200" dirty="0">
                <a:latin typeface="Comic Sans MS" panose="030F0702030302020204" pitchFamily="66" charset="0"/>
              </a:rPr>
              <a:t> breathe fire. Forest Dragons do not pose any </a:t>
            </a:r>
            <a:r>
              <a:rPr lang="en-GB" sz="2200" dirty="0" err="1">
                <a:latin typeface="Comic Sans MS" panose="030F0702030302020204" pitchFamily="66" charset="0"/>
              </a:rPr>
              <a:t>thret</a:t>
            </a:r>
            <a:r>
              <a:rPr lang="en-GB" sz="2200" dirty="0">
                <a:latin typeface="Comic Sans MS" panose="030F0702030302020204" pitchFamily="66" charset="0"/>
              </a:rPr>
              <a:t> to </a:t>
            </a:r>
            <a:r>
              <a:rPr lang="en-GB" sz="2200" dirty="0" err="1">
                <a:latin typeface="Comic Sans MS" panose="030F0702030302020204" pitchFamily="66" charset="0"/>
              </a:rPr>
              <a:t>hoomans</a:t>
            </a:r>
            <a:r>
              <a:rPr lang="en-GB" sz="2200" dirty="0">
                <a:latin typeface="Comic Sans MS" panose="030F0702030302020204" pitchFamily="66" charset="0"/>
              </a:rPr>
              <a:t>, and have been </a:t>
            </a:r>
            <a:r>
              <a:rPr lang="en-GB" sz="2200" dirty="0" err="1">
                <a:latin typeface="Comic Sans MS" panose="030F0702030302020204" pitchFamily="66" charset="0"/>
              </a:rPr>
              <a:t>nown</a:t>
            </a:r>
            <a:r>
              <a:rPr lang="en-GB" sz="2200" dirty="0">
                <a:latin typeface="Comic Sans MS" panose="030F0702030302020204" pitchFamily="66" charset="0"/>
              </a:rPr>
              <a:t> to be tamed as </a:t>
            </a:r>
            <a:r>
              <a:rPr lang="en-GB" sz="2200" dirty="0" err="1">
                <a:latin typeface="Comic Sans MS" panose="030F0702030302020204" pitchFamily="66" charset="0"/>
              </a:rPr>
              <a:t>howsehold</a:t>
            </a:r>
            <a:r>
              <a:rPr lang="en-GB" sz="2200" dirty="0">
                <a:latin typeface="Comic Sans MS" panose="030F0702030302020204" pitchFamily="66" charset="0"/>
              </a:rPr>
              <a:t> pets.</a:t>
            </a:r>
          </a:p>
          <a:p>
            <a:endParaRPr lang="en-GB" sz="2200" i="1" dirty="0">
              <a:latin typeface="Comic Sans MS" panose="030F0702030302020204" pitchFamily="66" charset="0"/>
            </a:endParaRPr>
          </a:p>
          <a:p>
            <a:r>
              <a:rPr lang="en-GB" sz="2200" i="1" dirty="0">
                <a:latin typeface="Comic Sans MS" panose="030F0702030302020204" pitchFamily="66" charset="0"/>
              </a:rPr>
              <a:t>What do you think about this paragraph?</a:t>
            </a:r>
          </a:p>
          <a:p>
            <a:r>
              <a:rPr lang="en-GB" sz="2200" i="1" dirty="0">
                <a:latin typeface="Comic Sans MS" panose="030F0702030302020204" pitchFamily="66" charset="0"/>
              </a:rPr>
              <a:t>What is missing?</a:t>
            </a:r>
          </a:p>
          <a:p>
            <a:r>
              <a:rPr lang="en-GB" sz="2200" i="1" dirty="0">
                <a:latin typeface="Comic Sans MS" panose="030F0702030302020204" pitchFamily="66" charset="0"/>
              </a:rPr>
              <a:t>How could we improve this paragraph? </a:t>
            </a:r>
          </a:p>
        </p:txBody>
      </p:sp>
      <p:pic>
        <p:nvPicPr>
          <p:cNvPr id="4" name="Picture 2" descr="Teaching and Learning TGES – Consistent, Insistent, Persistent">
            <a:extLst>
              <a:ext uri="{FF2B5EF4-FFF2-40B4-BE49-F238E27FC236}">
                <a16:creationId xmlns:a16="http://schemas.microsoft.com/office/drawing/2014/main" id="{A42A4D2D-D3B0-410A-83B5-B34E6CF8B003}"/>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505360" y="0"/>
            <a:ext cx="2686639" cy="2686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091244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2D24B-2DF1-410A-9FC3-4E47C10D95E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D0EE508-79A8-4B4A-98BE-17AD39DC3362}"/>
              </a:ext>
            </a:extLst>
          </p:cNvPr>
          <p:cNvSpPr>
            <a:spLocks noGrp="1"/>
          </p:cNvSpPr>
          <p:nvPr>
            <p:ph idx="1"/>
          </p:nvPr>
        </p:nvSpPr>
        <p:spPr/>
        <p:txBody>
          <a:bodyPr>
            <a:normAutofit/>
          </a:bodyPr>
          <a:lstStyle/>
          <a:p>
            <a:r>
              <a:rPr lang="en-GB" sz="2200" dirty="0">
                <a:latin typeface="Comic Sans MS" panose="030F0702030302020204" pitchFamily="66" charset="0"/>
              </a:rPr>
              <a:t>You are going to be editing your work today!</a:t>
            </a:r>
          </a:p>
          <a:p>
            <a:endParaRPr lang="en-GB" sz="2200" dirty="0">
              <a:latin typeface="Comic Sans MS" panose="030F0702030302020204" pitchFamily="66" charset="0"/>
            </a:endParaRPr>
          </a:p>
          <a:p>
            <a:r>
              <a:rPr lang="en-GB" sz="2200" dirty="0">
                <a:latin typeface="Comic Sans MS" panose="030F0702030302020204" pitchFamily="66" charset="0"/>
              </a:rPr>
              <a:t>You should use the margin marking to edit and improve your work first.</a:t>
            </a:r>
          </a:p>
          <a:p>
            <a:endParaRPr lang="en-GB" sz="2200" dirty="0">
              <a:latin typeface="Comic Sans MS" panose="030F0702030302020204" pitchFamily="66" charset="0"/>
            </a:endParaRPr>
          </a:p>
          <a:p>
            <a:r>
              <a:rPr lang="en-GB" sz="2200" dirty="0">
                <a:latin typeface="Comic Sans MS" panose="030F0702030302020204" pitchFamily="66" charset="0"/>
              </a:rPr>
              <a:t>You can then write sentences to meet any features from the checklist you haven’t included.</a:t>
            </a:r>
          </a:p>
          <a:p>
            <a:endParaRPr lang="en-GB" sz="2200" dirty="0">
              <a:latin typeface="Comic Sans MS" panose="030F0702030302020204" pitchFamily="66" charset="0"/>
            </a:endParaRPr>
          </a:p>
          <a:p>
            <a:r>
              <a:rPr lang="en-GB" sz="2200" dirty="0">
                <a:latin typeface="Comic Sans MS" panose="030F0702030302020204" pitchFamily="66" charset="0"/>
              </a:rPr>
              <a:t>Ask for help if you are unsure! </a:t>
            </a:r>
          </a:p>
        </p:txBody>
      </p:sp>
      <p:pic>
        <p:nvPicPr>
          <p:cNvPr id="6146" name="Picture 2" descr="Free Edit Cliparts, Download Free Edit Cliparts png images, Free ClipArts  on Clipart Library">
            <a:extLst>
              <a:ext uri="{FF2B5EF4-FFF2-40B4-BE49-F238E27FC236}">
                <a16:creationId xmlns:a16="http://schemas.microsoft.com/office/drawing/2014/main" id="{EBF2E45E-D4BA-4BC1-8D1E-14BE29A190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44025" y="0"/>
            <a:ext cx="2847975" cy="25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794742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FBEA8-57CB-4AB1-8419-0A96CF9A2D91}"/>
              </a:ext>
            </a:extLst>
          </p:cNvPr>
          <p:cNvSpPr>
            <a:spLocks noGrp="1"/>
          </p:cNvSpPr>
          <p:nvPr>
            <p:ph type="title"/>
          </p:nvPr>
        </p:nvSpPr>
        <p:spPr/>
        <p:txBody>
          <a:bodyPr/>
          <a:lstStyle/>
          <a:p>
            <a:r>
              <a:rPr lang="en-GB"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E05B2337-70A0-4732-88D6-E860EF3FD94D}"/>
              </a:ext>
            </a:extLst>
          </p:cNvPr>
          <p:cNvSpPr>
            <a:spLocks noGrp="1"/>
          </p:cNvSpPr>
          <p:nvPr>
            <p:ph idx="1"/>
          </p:nvPr>
        </p:nvSpPr>
        <p:spPr/>
        <p:txBody>
          <a:bodyPr>
            <a:normAutofit/>
          </a:bodyPr>
          <a:lstStyle/>
          <a:p>
            <a:r>
              <a:rPr lang="en-GB" sz="2200" dirty="0">
                <a:latin typeface="Comic Sans MS" panose="030F0702030302020204" pitchFamily="66" charset="0"/>
              </a:rPr>
              <a:t>Use the margin marking to edit and improve your work first.</a:t>
            </a:r>
          </a:p>
          <a:p>
            <a:r>
              <a:rPr lang="en-GB" sz="2200" dirty="0">
                <a:latin typeface="Comic Sans MS" panose="030F0702030302020204" pitchFamily="66" charset="0"/>
              </a:rPr>
              <a:t>Then write sentences to meet any features from the checklist you have not included.</a:t>
            </a:r>
          </a:p>
          <a:p>
            <a:endParaRPr lang="en-GB" sz="2200" dirty="0">
              <a:latin typeface="Comic Sans MS" panose="030F0702030302020204" pitchFamily="66" charset="0"/>
            </a:endParaRPr>
          </a:p>
          <a:p>
            <a:r>
              <a:rPr lang="en-GB" sz="2200" b="1" dirty="0">
                <a:solidFill>
                  <a:srgbClr val="FF0000"/>
                </a:solidFill>
                <a:latin typeface="Comic Sans MS" panose="030F0702030302020204" pitchFamily="66" charset="0"/>
              </a:rPr>
              <a:t>Red Pen: </a:t>
            </a:r>
            <a:r>
              <a:rPr lang="en-GB" sz="2200" dirty="0">
                <a:solidFill>
                  <a:srgbClr val="FF0000"/>
                </a:solidFill>
                <a:latin typeface="Comic Sans MS" panose="030F0702030302020204" pitchFamily="66" charset="0"/>
              </a:rPr>
              <a:t>improve the vocabulary you have used in your writing. You may like to use a thesaurus to help you! Could you use alliteration, metaphors or similes to add detail?</a:t>
            </a:r>
            <a:endParaRPr lang="en-GB" sz="22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887414661"/>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docProps/app.xml><?xml version="1.0" encoding="utf-8"?>
<Properties xmlns="http://schemas.openxmlformats.org/officeDocument/2006/extended-properties" xmlns:vt="http://schemas.openxmlformats.org/officeDocument/2006/docPropsVTypes">
  <Template>Retrospect</Template>
  <TotalTime>2417</TotalTime>
  <Words>1346</Words>
  <Application>Microsoft Office PowerPoint</Application>
  <PresentationFormat>Widescreen</PresentationFormat>
  <Paragraphs>157</Paragraphs>
  <Slides>35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35</vt:i4>
      </vt:variant>
    </vt:vector>
  </HeadingPairs>
  <TitlesOfParts>
    <vt:vector size="40" baseType="lpstr">
      <vt:lpstr>Calibri</vt:lpstr>
      <vt:lpstr>Calibri Light</vt:lpstr>
      <vt:lpstr>Comic Sans MS</vt:lpstr>
      <vt:lpstr>Twinkl</vt:lpstr>
      <vt:lpstr>Retrospect</vt:lpstr>
      <vt:lpstr>Monday 17th May 2021</vt:lpstr>
      <vt:lpstr>PowerPoint Presentation</vt:lpstr>
      <vt:lpstr>PowerPoint Presentation</vt:lpstr>
      <vt:lpstr>PowerPoint Presentation</vt:lpstr>
      <vt:lpstr>PowerPoint Presentation</vt:lpstr>
      <vt:lpstr>Challenge </vt:lpstr>
      <vt:lpstr>PowerPoint Presentation</vt:lpstr>
      <vt:lpstr>PowerPoint Presentation</vt:lpstr>
      <vt:lpstr>Activity</vt:lpstr>
      <vt:lpstr>Tuesday 18th May 2021</vt:lpstr>
      <vt:lpstr>Starter </vt:lpstr>
      <vt:lpstr>Starter </vt:lpstr>
      <vt:lpstr>Starter </vt:lpstr>
      <vt:lpstr>PowerPoint Presentation</vt:lpstr>
      <vt:lpstr>Example</vt:lpstr>
      <vt:lpstr>PowerPoint Presentation</vt:lpstr>
      <vt:lpstr>Non-Chronological Report Checklist</vt:lpstr>
      <vt:lpstr>Activity </vt:lpstr>
      <vt:lpstr>Wednesday 19th May 2021</vt:lpstr>
      <vt:lpstr>Starter</vt:lpstr>
      <vt:lpstr>PowerPoint Presentation</vt:lpstr>
      <vt:lpstr>What is Formal  and Informal Language?</vt:lpstr>
      <vt:lpstr>What is Formal  and Informal Language?</vt:lpstr>
      <vt:lpstr>PowerPoint Presentation</vt:lpstr>
      <vt:lpstr>PowerPoint Presentation</vt:lpstr>
      <vt:lpstr>PowerPoint Presentation</vt:lpstr>
      <vt:lpstr>PowerPoint Presentation</vt:lpstr>
      <vt:lpstr>PowerPoint Presentation</vt:lpstr>
      <vt:lpstr>PowerPoint Presentation</vt:lpstr>
      <vt:lpstr>Activity </vt:lpstr>
      <vt:lpstr>Thursday 20th May 2021</vt:lpstr>
      <vt:lpstr>Starter </vt:lpstr>
      <vt:lpstr>Example</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17th May 2021</dc:title>
  <dc:creator>Emily Fenner</dc:creator>
  <cp:lastModifiedBy>Emily Fenner</cp:lastModifiedBy>
  <cp:revision>11</cp:revision>
  <dcterms:created xsi:type="dcterms:W3CDTF">2021-05-11T06:52:11Z</dcterms:created>
  <dcterms:modified xsi:type="dcterms:W3CDTF">2021-05-13T13:40:32Z</dcterms:modified>
</cp:coreProperties>
</file>