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75" r:id="rId6"/>
    <p:sldMasterId id="2147483677" r:id="rId7"/>
    <p:sldMasterId id="2147483679" r:id="rId8"/>
    <p:sldMasterId id="2147483681" r:id="rId9"/>
    <p:sldMasterId id="2147483683" r:id="rId10"/>
  </p:sldMasterIdLst>
  <p:sldIdLst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9A92DC-E626-42B7-A94A-F17B35B65BB6}" v="4" dt="2020-10-02T12:42:16.6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47" d="100"/>
          <a:sy n="47" d="100"/>
        </p:scale>
        <p:origin x="54" y="10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Sutton" userId="S::john.sutton@binfieldschool.com::4885eed0-07b8-43ff-96bf-448f8eb102ee" providerId="AD" clId="Web-{299A92DC-E626-42B7-A94A-F17B35B65BB6}"/>
    <pc:docChg chg="modSld">
      <pc:chgData name="John Sutton" userId="S::john.sutton@binfieldschool.com::4885eed0-07b8-43ff-96bf-448f8eb102ee" providerId="AD" clId="Web-{299A92DC-E626-42B7-A94A-F17B35B65BB6}" dt="2020-10-02T12:42:16.614" v="3" actId="20577"/>
      <pc:docMkLst>
        <pc:docMk/>
      </pc:docMkLst>
      <pc:sldChg chg="modSp">
        <pc:chgData name="John Sutton" userId="S::john.sutton@binfieldschool.com::4885eed0-07b8-43ff-96bf-448f8eb102ee" providerId="AD" clId="Web-{299A92DC-E626-42B7-A94A-F17B35B65BB6}" dt="2020-10-02T12:42:16.614" v="2" actId="20577"/>
        <pc:sldMkLst>
          <pc:docMk/>
          <pc:sldMk cId="109857222" sldId="256"/>
        </pc:sldMkLst>
        <pc:spChg chg="mod">
          <ac:chgData name="John Sutton" userId="S::john.sutton@binfieldschool.com::4885eed0-07b8-43ff-96bf-448f8eb102ee" providerId="AD" clId="Web-{299A92DC-E626-42B7-A94A-F17B35B65BB6}" dt="2020-10-02T12:42:16.614" v="2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9"/>
            <a:ext cx="7933899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68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45335E50-1930-44E5-9B14-893AFBD95C69}" type="datetimeFigureOut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11/10/2020</a:t>
            </a:fld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defTabSz="457200">
              <a:defRPr/>
            </a:pPr>
            <a:fld id="{108BBDC2-4ED5-4A8D-A28C-1B3F6D2413F0}" type="slidenum">
              <a:rPr lang="en-GB" smtClean="0">
                <a:solidFill>
                  <a:prstClr val="black"/>
                </a:solidFill>
              </a:rPr>
              <a:pPr defTabSz="457200">
                <a:defRPr/>
              </a:pPr>
              <a:t>‹#›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51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577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19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804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80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84109" y="1989209"/>
            <a:ext cx="7605216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202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84109" y="1989209"/>
            <a:ext cx="7605216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23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48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25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31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68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53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402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18380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1704320" cy="6741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843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9542" cy="646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11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0363200" cy="679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2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58395" cy="573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35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034991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621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929" y="1737214"/>
            <a:ext cx="6334293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26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364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191512" y="539496"/>
            <a:ext cx="75255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457200">
              <a:buFontTx/>
              <a:buAutoNum type="arabicParenR"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2		4		6		8		10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	The numbers increase by _______ each time.</a:t>
            </a:r>
          </a:p>
          <a:p>
            <a:pPr marL="514350" indent="-514350" defTabSz="457200">
              <a:buFontTx/>
              <a:buAutoNum type="arabicParenR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Write the number 839,004 in words.</a:t>
            </a:r>
          </a:p>
          <a:p>
            <a:pPr marL="514350" indent="-514350" defTabSz="457200">
              <a:buFontTx/>
              <a:buAutoNum type="arabicParenR" startAt="2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23,553		24,553		25,553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Which place value column changes each time?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608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066095" y="1526011"/>
            <a:ext cx="6078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457200">
              <a:buFontTx/>
              <a:buAutoNum type="arabicParenR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79085" y="1356392"/>
            <a:ext cx="1473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rgbClr val="4472C4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464975" y="2907690"/>
            <a:ext cx="5628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</a:rPr>
              <a:t>Eight hundred and thirty-nine thousand and four</a:t>
            </a:r>
            <a:endParaRPr lang="en-GB" sz="2800" dirty="0">
              <a:solidFill>
                <a:srgbClr val="4472C4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71431" y="5353110"/>
            <a:ext cx="3895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dirty="0">
                <a:solidFill>
                  <a:srgbClr val="4472C4"/>
                </a:solidFill>
                <a:latin typeface="Calibri" panose="020F0502020204030204" pitchFamily="34" charset="0"/>
              </a:rPr>
              <a:t>The thousands column</a:t>
            </a:r>
            <a:endParaRPr lang="en-GB" sz="2800" dirty="0">
              <a:solidFill>
                <a:srgbClr val="4472C4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91512" y="539496"/>
            <a:ext cx="75255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defTabSz="457200">
              <a:buFontTx/>
              <a:buAutoNum type="arabicParenR"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2		4		6		8		10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	The numbers increase by _______ each time.</a:t>
            </a:r>
          </a:p>
          <a:p>
            <a:pPr marL="514350" indent="-514350" defTabSz="457200">
              <a:buFontTx/>
              <a:buAutoNum type="arabicParenR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Write the number 839,004 in words.</a:t>
            </a:r>
          </a:p>
          <a:p>
            <a:pPr marL="514350" indent="-514350" defTabSz="457200">
              <a:buFontTx/>
              <a:buAutoNum type="arabicParenR" startAt="2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marL="514350" indent="-514350" defTabSz="457200">
              <a:buFontTx/>
              <a:buAutoNum type="arabicParenR" startAt="2"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23,553		24,553		25,553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Which place value column changes each time?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380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80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4860" y="1930393"/>
            <a:ext cx="747045" cy="747045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7069925" y="2028499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</a:rPr>
              <a:t>Have a think</a:t>
            </a:r>
            <a:endParaRPr lang="en-GB" sz="24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95154" y="953589"/>
            <a:ext cx="6622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6,135		7,135		_____		9,135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_____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95155" y="2303916"/>
            <a:ext cx="382168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What’s stayed the same?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What’s changed?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95155" y="3063048"/>
            <a:ext cx="5264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The hundreds, tens and ones digits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95154" y="4821091"/>
            <a:ext cx="51725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The thousands digits</a:t>
            </a:r>
          </a:p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It is 1 thousand greater each time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94181" y="903878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,135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394820" y="903878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,135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10476" y="90387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015043" y="9038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10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964180" y="1036197"/>
            <a:ext cx="55626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328545" y="1036197"/>
            <a:ext cx="55626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84625" y="1036197"/>
            <a:ext cx="55626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635227" y="1036197"/>
            <a:ext cx="27813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000119" y="1036197"/>
            <a:ext cx="27813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757398" y="1036197"/>
            <a:ext cx="278130" cy="358005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4472C4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759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5" grpId="0" animBg="1"/>
      <p:bldP spid="5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5293" y="1993346"/>
            <a:ext cx="747045" cy="747045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7200358" y="209145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</a:rPr>
              <a:t>Have a think</a:t>
            </a:r>
            <a:endParaRPr lang="en-GB" sz="24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95155" y="953589"/>
            <a:ext cx="7109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1,618		_____		_____		1,918    _____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90928" y="2029596"/>
            <a:ext cx="382168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What’s stayed the same?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What’s changed?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924176" y="1435100"/>
            <a:ext cx="244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010401" y="1422400"/>
            <a:ext cx="244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168650" y="4001751"/>
            <a:ext cx="462608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160758" y="3672242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697353" y="36756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233948" y="367912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7770544" y="368257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674997" y="4265669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1,618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235639" y="4314375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1,918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160757" y="3444534"/>
            <a:ext cx="4609786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007454" y="2863323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300827" y="2861939"/>
            <a:ext cx="2694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100 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228320" y="4310896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1,718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760969" y="4331190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1,818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984804" y="920699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1,718	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361504" y="905340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1,818	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902918" y="902812"/>
            <a:ext cx="121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2,018	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6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89" grpId="1"/>
      <p:bldP spid="13" grpId="0"/>
      <p:bldP spid="13" grpId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2508882" y="1850996"/>
            <a:ext cx="7109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45			10,045		20,045		30,045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9943" y="2580657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6655008" y="2678763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</a:rPr>
              <a:t>Have a think</a:t>
            </a:r>
            <a:endParaRPr lang="en-GB" sz="24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08881" y="3425807"/>
            <a:ext cx="66881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This sequence is counting up in __________.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Left Bracket 21"/>
          <p:cNvSpPr/>
          <p:nvPr/>
        </p:nvSpPr>
        <p:spPr>
          <a:xfrm rot="5400000">
            <a:off x="3337667" y="633701"/>
            <a:ext cx="621935" cy="1775011"/>
          </a:xfrm>
          <a:prstGeom prst="leftBracket">
            <a:avLst>
              <a:gd name="adj" fmla="val 14270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859617" y="742188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10,000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8" name="Left Bracket 37"/>
          <p:cNvSpPr/>
          <p:nvPr/>
        </p:nvSpPr>
        <p:spPr>
          <a:xfrm rot="5400000">
            <a:off x="5181626" y="633701"/>
            <a:ext cx="621934" cy="1775011"/>
          </a:xfrm>
          <a:prstGeom prst="leftBracket">
            <a:avLst>
              <a:gd name="adj" fmla="val 14270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693980" y="742188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10,000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0" name="Left Bracket 39"/>
          <p:cNvSpPr/>
          <p:nvPr/>
        </p:nvSpPr>
        <p:spPr>
          <a:xfrm rot="5400000">
            <a:off x="7015496" y="633701"/>
            <a:ext cx="621934" cy="1775011"/>
          </a:xfrm>
          <a:prstGeom prst="leftBracket">
            <a:avLst>
              <a:gd name="adj" fmla="val 14270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528343" y="742188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10,000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838999" y="3327086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3200" dirty="0">
                <a:solidFill>
                  <a:srgbClr val="4472C4"/>
                </a:solidFill>
                <a:latin typeface="Calibri" panose="020F0502020204030204" pitchFamily="34" charset="0"/>
              </a:rPr>
              <a:t>10,000s</a:t>
            </a:r>
            <a:endParaRPr lang="en-GB" sz="3200" dirty="0">
              <a:solidFill>
                <a:srgbClr val="4472C4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22" grpId="0" animBg="1"/>
      <p:bldP spid="36" grpId="0"/>
      <p:bldP spid="38" grpId="0" animBg="1"/>
      <p:bldP spid="39" grpId="0"/>
      <p:bldP spid="40" grpId="0" animBg="1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9041" y="1458546"/>
            <a:ext cx="7571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……8,763		8,773		8,783		8,793……		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66400" y="2140988"/>
            <a:ext cx="678929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Which numbers will appear in this sequence?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8,753			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8,803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  13			 5,342			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				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800,003					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Left Bracket 4"/>
          <p:cNvSpPr/>
          <p:nvPr/>
        </p:nvSpPr>
        <p:spPr>
          <a:xfrm rot="5400000">
            <a:off x="4049478" y="687399"/>
            <a:ext cx="371867" cy="1300703"/>
          </a:xfrm>
          <a:prstGeom prst="leftBracket">
            <a:avLst>
              <a:gd name="adj" fmla="val 17488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4794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Left Bracket 6"/>
          <p:cNvSpPr/>
          <p:nvPr/>
        </p:nvSpPr>
        <p:spPr>
          <a:xfrm rot="5400000">
            <a:off x="5385434" y="687398"/>
            <a:ext cx="371868" cy="1300703"/>
          </a:xfrm>
          <a:prstGeom prst="leftBracket">
            <a:avLst>
              <a:gd name="adj" fmla="val 17488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09276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Left Bracket 8"/>
          <p:cNvSpPr/>
          <p:nvPr/>
        </p:nvSpPr>
        <p:spPr>
          <a:xfrm rot="5400000">
            <a:off x="6737590" y="687398"/>
            <a:ext cx="371868" cy="1300703"/>
          </a:xfrm>
          <a:prstGeom prst="leftBracket">
            <a:avLst>
              <a:gd name="adj" fmla="val 174888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34538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0947" y="3319766"/>
            <a:ext cx="1408372" cy="87500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6437931" y="2900907"/>
            <a:ext cx="3148428" cy="1491801"/>
          </a:xfrm>
          <a:prstGeom prst="wedgeRoundRectCallout">
            <a:avLst>
              <a:gd name="adj1" fmla="val -70468"/>
              <a:gd name="adj2" fmla="val 429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</a:rPr>
              <a:t>This number won’t appear because it doesn’t have a 7 in the hundreds place.</a:t>
            </a:r>
            <a:endParaRPr lang="en-GB" sz="24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666401" y="2900906"/>
            <a:ext cx="1049257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4472C4"/>
              </a:solidFill>
              <a:latin typeface="Calibri" panose="020F0502020204030204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554481" y="1941624"/>
            <a:ext cx="42684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477004" y="1445298"/>
            <a:ext cx="2492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8,803		 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	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	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17" name="Left Bracket 16"/>
          <p:cNvSpPr/>
          <p:nvPr/>
        </p:nvSpPr>
        <p:spPr>
          <a:xfrm rot="5400000">
            <a:off x="8172254" y="614691"/>
            <a:ext cx="371868" cy="1446117"/>
          </a:xfrm>
          <a:prstGeom prst="leftBracket">
            <a:avLst>
              <a:gd name="adj" fmla="val 194440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6836" y="700436"/>
            <a:ext cx="899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546100" y="2867206"/>
            <a:ext cx="1049257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661693" y="4198058"/>
            <a:ext cx="1049257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523570" y="5441105"/>
            <a:ext cx="1642031" cy="7459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srgbClr val="4472C4"/>
              </a:solidFill>
              <a:latin typeface="Calibri" panose="020F0502020204030204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4455886" y="4392708"/>
            <a:ext cx="1139471" cy="3138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5887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/>
      <p:bldP spid="12" grpId="0" animBg="1"/>
      <p:bldP spid="12" grpId="1" animBg="1"/>
      <p:bldP spid="13" grpId="0" animBg="1"/>
      <p:bldP spid="16" grpId="0"/>
      <p:bldP spid="17" grpId="0" animBg="1"/>
      <p:bldP spid="18" grpId="0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72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5730447" y="3245685"/>
            <a:ext cx="479416" cy="478971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031878" y="2696390"/>
            <a:ext cx="479416" cy="478971"/>
          </a:xfrm>
          <a:prstGeom prst="ellipse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031878" y="2174210"/>
            <a:ext cx="479416" cy="478971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9035251" y="1638925"/>
            <a:ext cx="479416" cy="478971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Oval 5"/>
          <p:cNvSpPr/>
          <p:nvPr/>
        </p:nvSpPr>
        <p:spPr>
          <a:xfrm>
            <a:off x="8210563" y="1099791"/>
            <a:ext cx="479416" cy="478971"/>
          </a:xfrm>
          <a:prstGeom prst="ellips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184979" y="539497"/>
          <a:ext cx="7525512" cy="3215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168">
                  <a:extLst>
                    <a:ext uri="{9D8B030D-6E8A-4147-A177-3AD203B41FA5}">
                      <a16:colId xmlns:a16="http://schemas.microsoft.com/office/drawing/2014/main" val="1764152854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4154446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10255349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947725217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055376673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611152106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329054115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299573053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3539156001"/>
                    </a:ext>
                  </a:extLst>
                </a:gridCol>
              </a:tblGrid>
              <a:tr h="526869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389356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55035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392519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5904751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1543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50385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157933" y="3825238"/>
            <a:ext cx="448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is shown here?</a:t>
            </a:r>
          </a:p>
        </p:txBody>
      </p:sp>
      <p:sp>
        <p:nvSpPr>
          <p:cNvPr id="7" name="Rectangle 6"/>
          <p:cNvSpPr/>
          <p:nvPr/>
        </p:nvSpPr>
        <p:spPr>
          <a:xfrm>
            <a:off x="2157934" y="4385354"/>
            <a:ext cx="62648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500,000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30,000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900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80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171542" y="4385862"/>
            <a:ext cx="1370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533,980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7933" y="4945470"/>
            <a:ext cx="4785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has been added?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57933" y="5505587"/>
            <a:ext cx="66890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500,000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4,000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900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80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226524" y="5505587"/>
            <a:ext cx="1370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534,980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972927" y="4945470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1,000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184979" y="319315"/>
            <a:ext cx="7641032" cy="4354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1996293" y="539497"/>
            <a:ext cx="0" cy="318515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7307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9184 0.000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15" grpId="0"/>
      <p:bldP spid="17" grpId="0"/>
      <p:bldP spid="18" grpId="0"/>
      <p:bldP spid="19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6550433" y="3226137"/>
            <a:ext cx="479416" cy="478971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16898" y="2705433"/>
            <a:ext cx="479416" cy="478971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056243" y="2160763"/>
            <a:ext cx="479416" cy="478971"/>
          </a:xfrm>
          <a:prstGeom prst="ellipse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373085" y="1625478"/>
            <a:ext cx="479416" cy="478971"/>
          </a:xfrm>
          <a:prstGeom prst="ellipse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Oval 5"/>
          <p:cNvSpPr/>
          <p:nvPr/>
        </p:nvSpPr>
        <p:spPr>
          <a:xfrm>
            <a:off x="6550433" y="1091183"/>
            <a:ext cx="479416" cy="478971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16898" y="551441"/>
            <a:ext cx="479416" cy="478971"/>
          </a:xfrm>
          <a:prstGeom prst="ellipse">
            <a:avLst/>
          </a:prstGeom>
          <a:solidFill>
            <a:srgbClr val="7030A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198426" y="539497"/>
          <a:ext cx="7525512" cy="3215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6168">
                  <a:extLst>
                    <a:ext uri="{9D8B030D-6E8A-4147-A177-3AD203B41FA5}">
                      <a16:colId xmlns:a16="http://schemas.microsoft.com/office/drawing/2014/main" val="1764152854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4154446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102553499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947725217"/>
                    </a:ext>
                  </a:extLst>
                </a:gridCol>
                <a:gridCol w="811617">
                  <a:extLst>
                    <a:ext uri="{9D8B030D-6E8A-4147-A177-3AD203B41FA5}">
                      <a16:colId xmlns:a16="http://schemas.microsoft.com/office/drawing/2014/main" val="2055376673"/>
                    </a:ext>
                  </a:extLst>
                </a:gridCol>
                <a:gridCol w="860719">
                  <a:extLst>
                    <a:ext uri="{9D8B030D-6E8A-4147-A177-3AD203B41FA5}">
                      <a16:colId xmlns:a16="http://schemas.microsoft.com/office/drawing/2014/main" val="2611152106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2329054115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1299573053"/>
                    </a:ext>
                  </a:extLst>
                </a:gridCol>
                <a:gridCol w="836168">
                  <a:extLst>
                    <a:ext uri="{9D8B030D-6E8A-4147-A177-3AD203B41FA5}">
                      <a16:colId xmlns:a16="http://schemas.microsoft.com/office/drawing/2014/main" val="3539156001"/>
                    </a:ext>
                  </a:extLst>
                </a:gridCol>
              </a:tblGrid>
              <a:tr h="526869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389356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550350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392519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5904751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791543"/>
                  </a:ext>
                </a:extLst>
              </a:tr>
              <a:tr h="537754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100,000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200,000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300,000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400,000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500,000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600,000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700,000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800,000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>
                          <a:solidFill>
                            <a:schemeClr val="tx1"/>
                          </a:solidFill>
                        </a:rPr>
                        <a:t>900,000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50385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157933" y="3825238"/>
            <a:ext cx="448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is shown here?</a:t>
            </a:r>
          </a:p>
        </p:txBody>
      </p:sp>
      <p:sp>
        <p:nvSpPr>
          <p:cNvPr id="7" name="Rectangle 6"/>
          <p:cNvSpPr/>
          <p:nvPr/>
        </p:nvSpPr>
        <p:spPr>
          <a:xfrm>
            <a:off x="2157933" y="4405874"/>
            <a:ext cx="5883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600,000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50,000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3,000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100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60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880476" y="4389112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400" dirty="0">
                <a:solidFill>
                  <a:srgbClr val="4472C4"/>
                </a:solidFill>
                <a:latin typeface="Calibri" panose="020F0502020204030204"/>
              </a:rPr>
              <a:t>653,165</a:t>
            </a:r>
            <a:endParaRPr lang="en-GB" sz="24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7934" y="4924953"/>
            <a:ext cx="5431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has been subtracted?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57934" y="5505588"/>
            <a:ext cx="68788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500,000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50,000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60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56629" y="5505588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553,165</a:t>
            </a: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521592" y="4979889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400" dirty="0">
                <a:solidFill>
                  <a:srgbClr val="4472C4"/>
                </a:solidFill>
                <a:latin typeface="Calibri" panose="020F0502020204030204"/>
              </a:rPr>
              <a:t>100,000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8448" y="3798335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943513" y="3896441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</a:rPr>
              <a:t>Have a think</a:t>
            </a:r>
            <a:endParaRPr lang="en-GB" sz="24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57934" y="4636706"/>
            <a:ext cx="5431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has been subtracted?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157934" y="5217341"/>
            <a:ext cx="68788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500,000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50,000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3,000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60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4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625241" y="4698262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400" dirty="0">
                <a:solidFill>
                  <a:srgbClr val="4472C4"/>
                </a:solidFill>
                <a:latin typeface="Calibri" panose="020F0502020204030204"/>
              </a:rPr>
              <a:t>100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551959" y="5217341"/>
            <a:ext cx="1194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553,065</a:t>
            </a:r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769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186 L -0.09219 -0.0023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1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3" grpId="0"/>
      <p:bldP spid="7" grpId="0"/>
      <p:bldP spid="7" grpId="1"/>
      <p:bldP spid="15" grpId="0"/>
      <p:bldP spid="15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3" grpId="0"/>
      <p:bldP spid="24" grpId="0"/>
      <p:bldP spid="26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028531" y="423314"/>
          <a:ext cx="7318668" cy="2537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778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730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HTh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T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O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98029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2115617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Oval 3"/>
          <p:cNvSpPr/>
          <p:nvPr/>
        </p:nvSpPr>
        <p:spPr>
          <a:xfrm>
            <a:off x="26562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Oval 4"/>
          <p:cNvSpPr/>
          <p:nvPr/>
        </p:nvSpPr>
        <p:spPr>
          <a:xfrm>
            <a:off x="3276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Oval 5"/>
          <p:cNvSpPr/>
          <p:nvPr/>
        </p:nvSpPr>
        <p:spPr>
          <a:xfrm>
            <a:off x="4546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Oval 6"/>
          <p:cNvSpPr/>
          <p:nvPr/>
        </p:nvSpPr>
        <p:spPr>
          <a:xfrm>
            <a:off x="5107305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Oval 7"/>
          <p:cNvSpPr/>
          <p:nvPr/>
        </p:nvSpPr>
        <p:spPr>
          <a:xfrm>
            <a:off x="4546661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5107305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756854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317498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756854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200173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94930" y="3121132"/>
            <a:ext cx="74522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Whitney must add 3 counters to the place value chart and make an even number.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could Whitney make?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632" y="3194782"/>
            <a:ext cx="1180959" cy="166858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7575110" y="4432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8510926" y="4029073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549927" y="4666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92132" y="4406158"/>
            <a:ext cx="181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214,322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972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03004 -0.42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" y="-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16979 -0.5164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90" y="-2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-0.00382 -0.48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2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028531" y="423314"/>
          <a:ext cx="7318668" cy="2537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778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1977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730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HTh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>
                          <a:latin typeface="Berlin Sans FB" panose="020E0602020502020306" pitchFamily="34" charset="0"/>
                        </a:rPr>
                        <a:t>Th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T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Berlin Sans FB" panose="020E0602020502020306" pitchFamily="34" charset="0"/>
                        </a:rPr>
                        <a:t>O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98029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2115617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Oval 3"/>
          <p:cNvSpPr/>
          <p:nvPr/>
        </p:nvSpPr>
        <p:spPr>
          <a:xfrm>
            <a:off x="26562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Oval 4"/>
          <p:cNvSpPr/>
          <p:nvPr/>
        </p:nvSpPr>
        <p:spPr>
          <a:xfrm>
            <a:off x="3276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Oval 5"/>
          <p:cNvSpPr/>
          <p:nvPr/>
        </p:nvSpPr>
        <p:spPr>
          <a:xfrm>
            <a:off x="4546661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Oval 6"/>
          <p:cNvSpPr/>
          <p:nvPr/>
        </p:nvSpPr>
        <p:spPr>
          <a:xfrm>
            <a:off x="5107305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Oval 7"/>
          <p:cNvSpPr/>
          <p:nvPr/>
        </p:nvSpPr>
        <p:spPr>
          <a:xfrm>
            <a:off x="4546661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5107305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756854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317498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756854" y="17435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200173" y="1123176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94930" y="3121132"/>
            <a:ext cx="74522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Whitney must add 3 counters to the place value chart and make an even number.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number could Whitney make?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632" y="3194782"/>
            <a:ext cx="1180959" cy="166858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7575110" y="4432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8510926" y="4029073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549927" y="4666189"/>
            <a:ext cx="468000" cy="46800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49928" y="2359813"/>
            <a:ext cx="635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3</a:t>
            </a:r>
            <a:endParaRPr lang="en-GB" sz="2800" dirty="0">
              <a:solidFill>
                <a:srgbClr val="4472C4"/>
              </a:solidFill>
              <a:latin typeface="Calibri" panose="020F05020202040302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92132" y="4376969"/>
            <a:ext cx="181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214,304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02952 -0.424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6" y="-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03889 -0.43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4" y="-2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0.12795 -0.3988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9" y="-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19" grpId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questions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517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.9|8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0.5|5.2|5.6|0.9|5.6|5.5|8.6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8.2|22.2|14.8|1.4|10.9|7.7|3.1|3.1|1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7.1|1.9|9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1|1.3|6.4|12.3|23.6|24.6|3.9|3.7|16.9|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26.9|33.6|14.4|7.9|8.2|8.1|7.3|9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5.3|5.6|2.4|6.7|3.1|5.4|4.8|3.9|5.7|1.2|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9.8|1.1|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0.9|3|6.3|0.8|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3C4BDD-9847-429D-99D3-30130261DFD3}">
  <ds:schemaRefs>
    <ds:schemaRef ds:uri="b7193443-4924-4c98-83f1-322a08f13154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4E90B96-C2F5-4F3B-A6AF-3DD4404113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B552B8-2B9F-4492-85C0-9E0580A2043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413</Words>
  <Application>Microsoft Office PowerPoint</Application>
  <PresentationFormat>Widescreen</PresentationFormat>
  <Paragraphs>228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5" baseType="lpstr">
      <vt:lpstr>Arial</vt:lpstr>
      <vt:lpstr>Berlin Sans FB</vt:lpstr>
      <vt:lpstr>Calibri</vt:lpstr>
      <vt:lpstr>Calibri Light</vt:lpstr>
      <vt:lpstr>Cambria Math</vt:lpstr>
      <vt:lpstr>Comic Sans MS</vt:lpstr>
      <vt:lpstr>KG Primary Penmanship</vt:lpstr>
      <vt:lpstr>office theme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John Sutton</cp:lastModifiedBy>
  <cp:revision>4</cp:revision>
  <dcterms:created xsi:type="dcterms:W3CDTF">2020-10-02T12:28:22Z</dcterms:created>
  <dcterms:modified xsi:type="dcterms:W3CDTF">2020-10-11T16:21:57Z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