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4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ppt/tags/tag8.xml" ContentType="application/vnd.openxmlformats-officedocument.presentationml.tags+xml"/>
  <Override PartName="/ppt/tags/tag6.xml" ContentType="application/vnd.openxmlformats-officedocument.presentationml.tags+xml"/>
  <Override PartName="/docProps/app.xml" ContentType="application/vnd.openxmlformats-officedocument.extended-properties+xml"/>
  <Override PartName="/ppt/tags/tag3.xml" ContentType="application/vnd.openxmlformats-officedocument.presentationml.tags+xml"/>
  <Override PartName="/ppt/tags/tag7.xml" ContentType="application/vnd.openxmlformats-officedocument.presentationml.tags+xml"/>
  <Override PartName="/ppt/tags/tag5.xml" ContentType="application/vnd.openxmlformats-officedocument.presentationml.tag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80" r:id="rId4"/>
    <p:sldId id="306" r:id="rId5"/>
    <p:sldId id="298" r:id="rId6"/>
    <p:sldId id="300" r:id="rId7"/>
    <p:sldId id="304" r:id="rId8"/>
    <p:sldId id="307" r:id="rId9"/>
    <p:sldId id="308" r:id="rId10"/>
    <p:sldId id="309" r:id="rId11"/>
    <p:sldId id="310" r:id="rId12"/>
    <p:sldId id="311" r:id="rId13"/>
    <p:sldId id="313" r:id="rId14"/>
    <p:sldId id="312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68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72431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596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77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266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87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648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4561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06305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330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9540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524372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5896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173816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55588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3047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52787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62958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341BE1-ECAE-40AC-B7E2-E5926514E973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233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  <p:sldLayoutId id="2147483694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5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6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8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A7D3B-6348-46BB-ADB7-49DD94626D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1205" y="1252331"/>
            <a:ext cx="9008534" cy="3584432"/>
          </a:xfrm>
        </p:spPr>
        <p:txBody>
          <a:bodyPr/>
          <a:lstStyle/>
          <a:p>
            <a:pPr algn="l"/>
            <a:r>
              <a:rPr lang="en-GB" sz="6600" dirty="0"/>
              <a:t>19.10.2020</a:t>
            </a:r>
            <a:br>
              <a:rPr lang="en-GB" sz="6600" dirty="0"/>
            </a:br>
            <a:r>
              <a:rPr lang="en-GB" sz="6600" dirty="0"/>
              <a:t>L.O: Add and Subtract</a:t>
            </a:r>
            <a:br>
              <a:rPr lang="en-GB" sz="6600" dirty="0"/>
            </a:br>
            <a:r>
              <a:rPr lang="en-GB" sz="6600" dirty="0"/>
              <a:t>C: Add and Subtract 1s</a:t>
            </a:r>
          </a:p>
        </p:txBody>
      </p:sp>
    </p:spTree>
    <p:extLst>
      <p:ext uri="{BB962C8B-B14F-4D97-AF65-F5344CB8AC3E}">
        <p14:creationId xmlns:p14="http://schemas.microsoft.com/office/powerpoint/2010/main" val="11884909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A7D3B-6348-46BB-ADB7-49DD94626D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4880113"/>
            <a:ext cx="9763909" cy="1646302"/>
          </a:xfrm>
        </p:spPr>
        <p:txBody>
          <a:bodyPr/>
          <a:lstStyle/>
          <a:p>
            <a:pPr algn="ctr"/>
            <a:r>
              <a:rPr lang="en-GB" sz="6600" dirty="0"/>
              <a:t>Starter</a:t>
            </a:r>
            <a:br>
              <a:rPr lang="en-GB" sz="6600" dirty="0"/>
            </a:br>
            <a:br>
              <a:rPr lang="en-GB" sz="6600" dirty="0"/>
            </a:br>
            <a:r>
              <a:rPr lang="en-GB" sz="6600" dirty="0">
                <a:solidFill>
                  <a:schemeClr val="tx1"/>
                </a:solidFill>
              </a:rPr>
              <a:t>?</a:t>
            </a:r>
            <a:r>
              <a:rPr lang="en-GB" sz="6600" dirty="0"/>
              <a:t> + </a:t>
            </a:r>
            <a:r>
              <a:rPr lang="en-GB" sz="6600" dirty="0">
                <a:solidFill>
                  <a:schemeClr val="tx1"/>
                </a:solidFill>
              </a:rPr>
              <a:t>?</a:t>
            </a:r>
            <a:r>
              <a:rPr lang="en-GB" sz="6600" dirty="0"/>
              <a:t> = </a:t>
            </a:r>
            <a:r>
              <a:rPr lang="en-GB" sz="6600" dirty="0">
                <a:solidFill>
                  <a:schemeClr val="tx1"/>
                </a:solidFill>
              </a:rPr>
              <a:t>20</a:t>
            </a:r>
            <a:br>
              <a:rPr lang="en-GB" sz="6600" dirty="0"/>
            </a:br>
            <a:br>
              <a:rPr lang="en-GB" sz="6600" dirty="0"/>
            </a:br>
            <a:r>
              <a:rPr lang="en-GB" sz="6600" dirty="0"/>
              <a:t>What could the missing numbers be?</a:t>
            </a:r>
          </a:p>
        </p:txBody>
      </p:sp>
      <p:pic>
        <p:nvPicPr>
          <p:cNvPr id="5122" name="Picture 2" descr="Detective Dog Maths Hound Illustration - Twinkl">
            <a:extLst>
              <a:ext uri="{FF2B5EF4-FFF2-40B4-BE49-F238E27FC236}">
                <a16:creationId xmlns:a16="http://schemas.microsoft.com/office/drawing/2014/main" id="{C8892BEE-59E7-4E48-AEA5-EB188983E8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94" t="663" r="24714" b="-663"/>
          <a:stretch/>
        </p:blipFill>
        <p:spPr bwMode="auto">
          <a:xfrm>
            <a:off x="4412975" y="421821"/>
            <a:ext cx="6072808" cy="3980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93105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A7D3B-6348-46BB-ADB7-49DD94626D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4880113"/>
            <a:ext cx="9909313" cy="1646302"/>
          </a:xfrm>
        </p:spPr>
        <p:txBody>
          <a:bodyPr/>
          <a:lstStyle/>
          <a:p>
            <a:pPr algn="ctr"/>
            <a:r>
              <a:rPr lang="en-GB" sz="6600" dirty="0"/>
              <a:t>Starter</a:t>
            </a:r>
            <a:br>
              <a:rPr lang="en-GB" sz="6600" dirty="0"/>
            </a:br>
            <a:br>
              <a:rPr lang="en-GB" sz="6600" dirty="0"/>
            </a:br>
            <a:r>
              <a:rPr lang="en-GB" sz="6600" dirty="0">
                <a:solidFill>
                  <a:schemeClr val="tx1"/>
                </a:solidFill>
              </a:rPr>
              <a:t>?</a:t>
            </a:r>
            <a:r>
              <a:rPr lang="en-GB" sz="6600" dirty="0"/>
              <a:t> + </a:t>
            </a:r>
            <a:r>
              <a:rPr lang="en-GB" sz="6600" dirty="0">
                <a:solidFill>
                  <a:schemeClr val="tx1"/>
                </a:solidFill>
              </a:rPr>
              <a:t>?</a:t>
            </a:r>
            <a:r>
              <a:rPr lang="en-GB" sz="6600" dirty="0"/>
              <a:t> = </a:t>
            </a:r>
            <a:r>
              <a:rPr lang="en-GB" sz="6600" dirty="0">
                <a:solidFill>
                  <a:schemeClr val="tx1"/>
                </a:solidFill>
              </a:rPr>
              <a:t>20</a:t>
            </a:r>
            <a:br>
              <a:rPr lang="en-GB" sz="6600" dirty="0">
                <a:solidFill>
                  <a:schemeClr val="tx1"/>
                </a:solidFill>
              </a:rPr>
            </a:br>
            <a:br>
              <a:rPr lang="en-GB" sz="6600" dirty="0"/>
            </a:br>
            <a:r>
              <a:rPr lang="en-GB" sz="6000" dirty="0"/>
              <a:t>How many did you find? </a:t>
            </a:r>
            <a:br>
              <a:rPr lang="en-GB" sz="6000" dirty="0"/>
            </a:br>
            <a:r>
              <a:rPr lang="en-GB" sz="6000" dirty="0"/>
              <a:t>Which methods did you use?</a:t>
            </a:r>
            <a:endParaRPr lang="en-GB" sz="6600" dirty="0"/>
          </a:p>
        </p:txBody>
      </p:sp>
      <p:pic>
        <p:nvPicPr>
          <p:cNvPr id="5122" name="Picture 2" descr="Detective Dog Maths Hound Illustration - Twinkl">
            <a:extLst>
              <a:ext uri="{FF2B5EF4-FFF2-40B4-BE49-F238E27FC236}">
                <a16:creationId xmlns:a16="http://schemas.microsoft.com/office/drawing/2014/main" id="{C8892BEE-59E7-4E48-AEA5-EB188983E8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94" t="663" r="24714" b="-663"/>
          <a:stretch/>
        </p:blipFill>
        <p:spPr bwMode="auto">
          <a:xfrm>
            <a:off x="4412975" y="421821"/>
            <a:ext cx="6072808" cy="3980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92349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75333" y="1288933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Copy and complete the part-whole models in your books.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                                 2)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                                          4)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0431" y="2093723"/>
            <a:ext cx="2077898" cy="208014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05928" y="2093723"/>
            <a:ext cx="2077898" cy="208014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864" y="4509769"/>
            <a:ext cx="2801201" cy="208014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804807" y="4603368"/>
            <a:ext cx="2801201" cy="208014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343270" y="3443369"/>
            <a:ext cx="416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559354" y="3443369"/>
            <a:ext cx="416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01268" y="5761813"/>
            <a:ext cx="416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109558" y="5925820"/>
            <a:ext cx="416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111976" y="5750205"/>
            <a:ext cx="416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260413" y="2872184"/>
            <a:ext cx="416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059076" y="2298192"/>
            <a:ext cx="416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951509" y="4849803"/>
            <a:ext cx="416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059076" y="4849803"/>
            <a:ext cx="416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004829" y="5976559"/>
            <a:ext cx="416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</a:t>
            </a: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3AA4BDE4-A1F0-4AE9-952F-C11886FC3BC5}"/>
              </a:ext>
            </a:extLst>
          </p:cNvPr>
          <p:cNvSpPr txBox="1">
            <a:spLocks/>
          </p:cNvSpPr>
          <p:nvPr/>
        </p:nvSpPr>
        <p:spPr>
          <a:xfrm>
            <a:off x="367748" y="180542"/>
            <a:ext cx="9763909" cy="1646302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6000" dirty="0"/>
              <a:t>Let’s Recap</a:t>
            </a:r>
          </a:p>
        </p:txBody>
      </p:sp>
    </p:spTree>
    <p:extLst>
      <p:ext uri="{BB962C8B-B14F-4D97-AF65-F5344CB8AC3E}">
        <p14:creationId xmlns:p14="http://schemas.microsoft.com/office/powerpoint/2010/main" val="748473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19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Complete the part-whole models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                                 2)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                                          4)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4648" y="1139566"/>
            <a:ext cx="2077898" cy="208014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750145" y="1139566"/>
            <a:ext cx="2077898" cy="208014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6081" y="3555612"/>
            <a:ext cx="2801201" cy="208014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749024" y="3649211"/>
            <a:ext cx="2801201" cy="208014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87487" y="2489212"/>
            <a:ext cx="416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03571" y="2489212"/>
            <a:ext cx="416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045485" y="4807656"/>
            <a:ext cx="416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053775" y="4971663"/>
            <a:ext cx="416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056193" y="4796048"/>
            <a:ext cx="416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204630" y="1918027"/>
            <a:ext cx="416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003293" y="1344035"/>
            <a:ext cx="416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895726" y="3895646"/>
            <a:ext cx="416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003293" y="3895646"/>
            <a:ext cx="416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949046" y="5022402"/>
            <a:ext cx="416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808522" y="1303157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2800" dirty="0">
                <a:solidFill>
                  <a:srgbClr val="4472C4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003293" y="2509956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2800" dirty="0">
                <a:solidFill>
                  <a:srgbClr val="4472C4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</a:t>
            </a: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054220" y="3704377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2800" dirty="0">
                <a:solidFill>
                  <a:srgbClr val="4472C4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962358" y="3790184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2800" dirty="0">
                <a:solidFill>
                  <a:srgbClr val="4472C4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373688" y="1214545"/>
            <a:ext cx="4916385" cy="1077975"/>
            <a:chOff x="631825" y="1266601"/>
            <a:chExt cx="6984984" cy="1400492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1825" y="1266601"/>
              <a:ext cx="1577566" cy="1400492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95784" y="1266601"/>
              <a:ext cx="1577566" cy="1400492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38395" y="1266601"/>
              <a:ext cx="1577566" cy="1400492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95840" y="1266601"/>
              <a:ext cx="1577566" cy="1400492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39243" y="1266601"/>
              <a:ext cx="1577566" cy="1400492"/>
            </a:xfrm>
            <a:prstGeom prst="rect">
              <a:avLst/>
            </a:prstGeom>
          </p:spPr>
        </p:pic>
      </p:grpSp>
      <p:grpSp>
        <p:nvGrpSpPr>
          <p:cNvPr id="10" name="Group 9"/>
          <p:cNvGrpSpPr/>
          <p:nvPr/>
        </p:nvGrpSpPr>
        <p:grpSpPr>
          <a:xfrm>
            <a:off x="2372896" y="2529288"/>
            <a:ext cx="2081494" cy="1077975"/>
            <a:chOff x="631033" y="2581344"/>
            <a:chExt cx="2957295" cy="1400492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1033" y="2581344"/>
              <a:ext cx="1577566" cy="1400492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10762" y="2581344"/>
              <a:ext cx="1577566" cy="1400492"/>
            </a:xfrm>
            <a:prstGeom prst="rect">
              <a:avLst/>
            </a:prstGeom>
          </p:spPr>
        </p:pic>
      </p:grpSp>
      <p:graphicFrame>
        <p:nvGraphicFramePr>
          <p:cNvPr id="14" name="Table 13"/>
          <p:cNvGraphicFramePr>
            <a:graphicFrameLocks noGrp="1"/>
          </p:cNvGraphicFramePr>
          <p:nvPr/>
        </p:nvGraphicFramePr>
        <p:xfrm>
          <a:off x="2702416" y="4572199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313065737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07499418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07277455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38064074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10449250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78614546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32647390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3293585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00202390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01435196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04894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9054569"/>
                  </a:ext>
                </a:extLst>
              </a:tr>
            </a:tbl>
          </a:graphicData>
        </a:graphic>
      </p:graphicFrame>
      <p:grpSp>
        <p:nvGrpSpPr>
          <p:cNvPr id="15" name="Group 14"/>
          <p:cNvGrpSpPr/>
          <p:nvPr/>
        </p:nvGrpSpPr>
        <p:grpSpPr>
          <a:xfrm>
            <a:off x="2407776" y="4282639"/>
            <a:ext cx="6786880" cy="1385182"/>
            <a:chOff x="711200" y="4236720"/>
            <a:chExt cx="6786880" cy="1385182"/>
          </a:xfrm>
        </p:grpSpPr>
        <p:sp>
          <p:nvSpPr>
            <p:cNvPr id="16" name="Rectangle 15"/>
            <p:cNvSpPr/>
            <p:nvPr/>
          </p:nvSpPr>
          <p:spPr>
            <a:xfrm>
              <a:off x="812800" y="4236720"/>
              <a:ext cx="6685280" cy="4775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711200" y="5037127"/>
              <a:ext cx="6685280" cy="4775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806106" y="5037127"/>
              <a:ext cx="39305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0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1431106" y="5037127"/>
              <a:ext cx="39305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1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040929" y="5037127"/>
              <a:ext cx="39305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2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2642472" y="5037127"/>
              <a:ext cx="39305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3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241674" y="5037127"/>
              <a:ext cx="39305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4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3862121" y="5037127"/>
              <a:ext cx="39305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5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4476946" y="5037127"/>
              <a:ext cx="39305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6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079590" y="5037127"/>
              <a:ext cx="39305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7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677991" y="5037127"/>
              <a:ext cx="39305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8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6288459" y="5037127"/>
              <a:ext cx="42449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9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6808439" y="5037127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10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</p:grpSp>
      <p:sp>
        <p:nvSpPr>
          <p:cNvPr id="29" name="Arc 28"/>
          <p:cNvSpPr/>
          <p:nvPr/>
        </p:nvSpPr>
        <p:spPr>
          <a:xfrm>
            <a:off x="5750416" y="4232358"/>
            <a:ext cx="1209523" cy="842704"/>
          </a:xfrm>
          <a:prstGeom prst="arc">
            <a:avLst>
              <a:gd name="adj1" fmla="val 10763185"/>
              <a:gd name="adj2" fmla="val 0"/>
            </a:avLst>
          </a:prstGeom>
          <a:ln w="25400">
            <a:solidFill>
              <a:schemeClr val="accent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 dirty="0"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0" name="TextBox 29"/>
              <p:cNvSpPr txBox="1"/>
              <p:nvPr/>
            </p:nvSpPr>
            <p:spPr>
              <a:xfrm>
                <a:off x="5942136" y="3687553"/>
                <a:ext cx="788999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3200" i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 </m:t>
                    </m:r>
                  </m:oMath>
                </a14:m>
                <a:r>
                  <a:rPr lang="en-US" sz="3200" dirty="0">
                    <a:solidFill>
                      <a:schemeClr val="accent6">
                        <a:lumMod val="75000"/>
                      </a:schemeClr>
                    </a:solidFill>
                    <a:latin typeface="Calibri" panose="020F0502020204030204" pitchFamily="34" charset="0"/>
                  </a:rPr>
                  <a:t>2</a:t>
                </a:r>
                <a:endParaRPr lang="en-GB" sz="3200" dirty="0">
                  <a:solidFill>
                    <a:schemeClr val="accent6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2136" y="3687553"/>
                <a:ext cx="788999" cy="584775"/>
              </a:xfrm>
              <a:prstGeom prst="rect">
                <a:avLst/>
              </a:prstGeom>
              <a:blipFill>
                <a:blip r:embed="rId4"/>
                <a:stretch>
                  <a:fillRect t="-12500" r="-18605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1" name="TextBox 30"/>
              <p:cNvSpPr txBox="1"/>
              <p:nvPr/>
            </p:nvSpPr>
            <p:spPr>
              <a:xfrm>
                <a:off x="5639161" y="2698059"/>
                <a:ext cx="2396810" cy="7694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4400" dirty="0">
                    <a:latin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US" sz="44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4400" dirty="0">
                    <a:latin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US" sz="44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4400" dirty="0">
                    <a:latin typeface="Calibri" panose="020F0502020204030204" pitchFamily="34" charset="0"/>
                  </a:rPr>
                  <a:t> 7</a:t>
                </a:r>
                <a:endParaRPr lang="en-GB" sz="4400" dirty="0">
                  <a:latin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9161" y="2698059"/>
                <a:ext cx="2396810" cy="769441"/>
              </a:xfrm>
              <a:prstGeom prst="rect">
                <a:avLst/>
              </a:prstGeom>
              <a:blipFill>
                <a:blip r:embed="rId5"/>
                <a:stretch>
                  <a:fillRect l="-10178" t="-16667" r="-9415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2" name="Picture 3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1441" y="2597491"/>
            <a:ext cx="1797304" cy="2216406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2705151" y="321673"/>
            <a:ext cx="69281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atin typeface="Calibri" panose="020F0502020204030204" pitchFamily="34" charset="0"/>
              </a:rPr>
              <a:t>How many cakes has Ron baked in total?</a:t>
            </a:r>
            <a:endParaRPr lang="en-GB" sz="3200" dirty="0">
              <a:latin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/>
      <p:bldP spid="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705151" y="321673"/>
            <a:ext cx="69281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atin typeface="Calibri" panose="020F0502020204030204" pitchFamily="34" charset="0"/>
              </a:rPr>
              <a:t>How many cakes has Ron baked in total?</a:t>
            </a:r>
            <a:endParaRPr lang="en-GB" sz="3200" dirty="0">
              <a:latin typeface="Calibri" panose="020F0502020204030204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2404022" y="821508"/>
            <a:ext cx="3168015" cy="1351280"/>
            <a:chOff x="631825" y="1280160"/>
            <a:chExt cx="4681855" cy="2123440"/>
          </a:xfrm>
        </p:grpSpPr>
        <p:grpSp>
          <p:nvGrpSpPr>
            <p:cNvPr id="8" name="Group 7"/>
            <p:cNvGrpSpPr/>
            <p:nvPr/>
          </p:nvGrpSpPr>
          <p:grpSpPr>
            <a:xfrm>
              <a:off x="631825" y="1280160"/>
              <a:ext cx="4681855" cy="1178560"/>
              <a:chOff x="1058545" y="1422400"/>
              <a:chExt cx="6382471" cy="1400492"/>
            </a:xfrm>
          </p:grpSpPr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58545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16" name="Picture 15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48221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17" name="Picture 1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451748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18" name="Picture 17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59922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19" name="Picture 18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63450" y="1422400"/>
                <a:ext cx="1577566" cy="1400492"/>
              </a:xfrm>
              <a:prstGeom prst="rect">
                <a:avLst/>
              </a:prstGeom>
            </p:spPr>
          </p:pic>
        </p:grpSp>
        <p:grpSp>
          <p:nvGrpSpPr>
            <p:cNvPr id="9" name="Group 8"/>
            <p:cNvGrpSpPr/>
            <p:nvPr/>
          </p:nvGrpSpPr>
          <p:grpSpPr>
            <a:xfrm>
              <a:off x="631825" y="2225040"/>
              <a:ext cx="4681855" cy="1178560"/>
              <a:chOff x="1058545" y="1422400"/>
              <a:chExt cx="6382471" cy="1400492"/>
            </a:xfrm>
          </p:grpSpPr>
          <p:pic>
            <p:nvPicPr>
              <p:cNvPr id="10" name="Picture 9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58545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11" name="Picture 10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48221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12" name="Picture 11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451748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13" name="Picture 12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59922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14" name="Picture 13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63450" y="1422400"/>
                <a:ext cx="1577566" cy="1400492"/>
              </a:xfrm>
              <a:prstGeom prst="rect">
                <a:avLst/>
              </a:prstGeom>
            </p:spPr>
          </p:pic>
        </p:grpSp>
      </p:grpSp>
      <p:grpSp>
        <p:nvGrpSpPr>
          <p:cNvPr id="20" name="Group 19"/>
          <p:cNvGrpSpPr/>
          <p:nvPr/>
        </p:nvGrpSpPr>
        <p:grpSpPr>
          <a:xfrm>
            <a:off x="2404022" y="2294708"/>
            <a:ext cx="3168015" cy="1351280"/>
            <a:chOff x="631825" y="1280160"/>
            <a:chExt cx="4681855" cy="2123440"/>
          </a:xfrm>
        </p:grpSpPr>
        <p:grpSp>
          <p:nvGrpSpPr>
            <p:cNvPr id="21" name="Group 20"/>
            <p:cNvGrpSpPr/>
            <p:nvPr/>
          </p:nvGrpSpPr>
          <p:grpSpPr>
            <a:xfrm>
              <a:off x="631825" y="1280160"/>
              <a:ext cx="4681855" cy="1178560"/>
              <a:chOff x="1058545" y="1422400"/>
              <a:chExt cx="6382471" cy="1400492"/>
            </a:xfrm>
          </p:grpSpPr>
          <p:pic>
            <p:nvPicPr>
              <p:cNvPr id="28" name="Picture 27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58545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29" name="Picture 28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48221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451748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31" name="Picture 30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59922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32" name="Picture 31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63450" y="1422400"/>
                <a:ext cx="1577566" cy="1400492"/>
              </a:xfrm>
              <a:prstGeom prst="rect">
                <a:avLst/>
              </a:prstGeom>
            </p:spPr>
          </p:pic>
        </p:grpSp>
        <p:grpSp>
          <p:nvGrpSpPr>
            <p:cNvPr id="22" name="Group 21"/>
            <p:cNvGrpSpPr/>
            <p:nvPr/>
          </p:nvGrpSpPr>
          <p:grpSpPr>
            <a:xfrm>
              <a:off x="631825" y="2225040"/>
              <a:ext cx="4681855" cy="1178560"/>
              <a:chOff x="1058545" y="1422400"/>
              <a:chExt cx="6382471" cy="1400492"/>
            </a:xfrm>
          </p:grpSpPr>
          <p:pic>
            <p:nvPicPr>
              <p:cNvPr id="23" name="Picture 22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58545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24" name="Picture 23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48221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25" name="Picture 24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451748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26" name="Picture 25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59922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27" name="Picture 2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63450" y="1422400"/>
                <a:ext cx="1577566" cy="1400492"/>
              </a:xfrm>
              <a:prstGeom prst="rect">
                <a:avLst/>
              </a:prstGeom>
            </p:spPr>
          </p:pic>
        </p:grpSp>
      </p:grpSp>
      <p:grpSp>
        <p:nvGrpSpPr>
          <p:cNvPr id="33" name="Group 32"/>
          <p:cNvGrpSpPr/>
          <p:nvPr/>
        </p:nvGrpSpPr>
        <p:grpSpPr>
          <a:xfrm>
            <a:off x="2392279" y="3818709"/>
            <a:ext cx="3168015" cy="749993"/>
            <a:chOff x="1058545" y="1422400"/>
            <a:chExt cx="6382471" cy="1400492"/>
          </a:xfrm>
        </p:grpSpPr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8545" y="1422400"/>
              <a:ext cx="1577566" cy="1400492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8221" y="1422400"/>
              <a:ext cx="1577566" cy="1400492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51748" y="1422400"/>
              <a:ext cx="1577566" cy="1400492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9922" y="1422400"/>
              <a:ext cx="1577566" cy="1400492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63450" y="1422400"/>
              <a:ext cx="1577566" cy="1400492"/>
            </a:xfrm>
            <a:prstGeom prst="rect">
              <a:avLst/>
            </a:prstGeom>
          </p:spPr>
        </p:pic>
      </p:grpSp>
      <p:grpSp>
        <p:nvGrpSpPr>
          <p:cNvPr id="39" name="Group 38"/>
          <p:cNvGrpSpPr/>
          <p:nvPr/>
        </p:nvGrpSpPr>
        <p:grpSpPr>
          <a:xfrm>
            <a:off x="7475946" y="3818709"/>
            <a:ext cx="1380429" cy="749993"/>
            <a:chOff x="4659922" y="1422400"/>
            <a:chExt cx="2781094" cy="1400492"/>
          </a:xfrm>
        </p:grpSpPr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9922" y="1422400"/>
              <a:ext cx="1577566" cy="1400492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63450" y="1422400"/>
              <a:ext cx="1577566" cy="1400492"/>
            </a:xfrm>
            <a:prstGeom prst="rect">
              <a:avLst/>
            </a:prstGeom>
          </p:spPr>
        </p:pic>
      </p:grpSp>
      <p:graphicFrame>
        <p:nvGraphicFramePr>
          <p:cNvPr id="42" name="Table 41"/>
          <p:cNvGraphicFramePr>
            <a:graphicFrameLocks noGrp="1"/>
          </p:cNvGraphicFramePr>
          <p:nvPr/>
        </p:nvGraphicFramePr>
        <p:xfrm>
          <a:off x="2980346" y="4876667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313065737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07499418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07277455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38064074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10449250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78614546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32647390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3293585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00202390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01435196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04894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9054569"/>
                  </a:ext>
                </a:extLst>
              </a:tr>
            </a:tbl>
          </a:graphicData>
        </a:graphic>
      </p:graphicFrame>
      <p:grpSp>
        <p:nvGrpSpPr>
          <p:cNvPr id="43" name="Group 42"/>
          <p:cNvGrpSpPr/>
          <p:nvPr/>
        </p:nvGrpSpPr>
        <p:grpSpPr>
          <a:xfrm>
            <a:off x="2600377" y="4639024"/>
            <a:ext cx="6786880" cy="1385182"/>
            <a:chOff x="711200" y="4236720"/>
            <a:chExt cx="6786880" cy="1385182"/>
          </a:xfrm>
        </p:grpSpPr>
        <p:sp>
          <p:nvSpPr>
            <p:cNvPr id="44" name="Rectangle 43"/>
            <p:cNvSpPr/>
            <p:nvPr/>
          </p:nvSpPr>
          <p:spPr>
            <a:xfrm>
              <a:off x="812800" y="4236720"/>
              <a:ext cx="6685280" cy="4775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711200" y="5037127"/>
              <a:ext cx="6685280" cy="4775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806106" y="5037127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20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1403810" y="5037127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21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2013633" y="5037127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22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2615176" y="5037127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23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3241674" y="5037127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24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3862121" y="5037127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25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4449650" y="5037127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26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5065942" y="5037127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27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5664343" y="5037127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28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6288459" y="5037127"/>
              <a:ext cx="60853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29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6890327" y="5037127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30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</p:grpSp>
      <p:sp>
        <p:nvSpPr>
          <p:cNvPr id="57" name="Arc 56"/>
          <p:cNvSpPr/>
          <p:nvPr/>
        </p:nvSpPr>
        <p:spPr>
          <a:xfrm>
            <a:off x="6032615" y="4455027"/>
            <a:ext cx="1174292" cy="1203959"/>
          </a:xfrm>
          <a:prstGeom prst="arc">
            <a:avLst>
              <a:gd name="adj1" fmla="val 10880336"/>
              <a:gd name="adj2" fmla="val 0"/>
            </a:avLst>
          </a:prstGeom>
          <a:ln w="25400">
            <a:solidFill>
              <a:schemeClr val="accent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 dirty="0"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8" name="TextBox 57"/>
              <p:cNvSpPr txBox="1"/>
              <p:nvPr/>
            </p:nvSpPr>
            <p:spPr>
              <a:xfrm>
                <a:off x="6270866" y="3926709"/>
                <a:ext cx="788999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3200" i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 </m:t>
                    </m:r>
                  </m:oMath>
                </a14:m>
                <a:r>
                  <a:rPr lang="en-US" sz="3200" dirty="0">
                    <a:solidFill>
                      <a:schemeClr val="accent6">
                        <a:lumMod val="75000"/>
                      </a:schemeClr>
                    </a:solidFill>
                    <a:latin typeface="Calibri" panose="020F0502020204030204" pitchFamily="34" charset="0"/>
                  </a:rPr>
                  <a:t>2</a:t>
                </a:r>
                <a:endParaRPr lang="en-GB" sz="3200" dirty="0">
                  <a:solidFill>
                    <a:schemeClr val="accent6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58" name="TextBox 5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70866" y="3926709"/>
                <a:ext cx="788999" cy="584775"/>
              </a:xfrm>
              <a:prstGeom prst="rect">
                <a:avLst/>
              </a:prstGeom>
              <a:blipFill>
                <a:blip r:embed="rId4"/>
                <a:stretch>
                  <a:fillRect t="-12500" r="-18605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9" name="TextBox 58"/>
              <p:cNvSpPr txBox="1"/>
              <p:nvPr/>
            </p:nvSpPr>
            <p:spPr>
              <a:xfrm>
                <a:off x="6600628" y="2687769"/>
                <a:ext cx="246093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3600" dirty="0">
                    <a:latin typeface="Calibri" panose="020F0502020204030204" pitchFamily="34" charset="0"/>
                  </a:rPr>
                  <a:t>25 </a:t>
                </a:r>
                <a14:m>
                  <m:oMath xmlns:m="http://schemas.openxmlformats.org/officeDocument/2006/math">
                    <m:r>
                      <a:rPr lang="en-US" sz="36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3600" dirty="0">
                    <a:latin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US" sz="36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3600" dirty="0">
                    <a:latin typeface="Calibri" panose="020F0502020204030204" pitchFamily="34" charset="0"/>
                  </a:rPr>
                  <a:t> 27</a:t>
                </a:r>
                <a:endParaRPr lang="en-GB" sz="3600" dirty="0">
                  <a:latin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59" name="TextBox 5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00628" y="2687769"/>
                <a:ext cx="2460930" cy="646331"/>
              </a:xfrm>
              <a:prstGeom prst="rect">
                <a:avLst/>
              </a:prstGeom>
              <a:blipFill>
                <a:blip r:embed="rId5"/>
                <a:stretch>
                  <a:fillRect l="-7692" t="-15094" r="-6700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58" grpId="0"/>
      <p:bldP spid="5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6035" y="1091721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258878" y="123441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2924238" y="4779211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313065737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07499418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07277455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38064074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10449250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78614546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32647390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3293585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00202390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01435196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\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04894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9054569"/>
                  </a:ext>
                </a:extLst>
              </a:tr>
            </a:tbl>
          </a:graphicData>
        </a:graphic>
      </p:graphicFrame>
      <p:grpSp>
        <p:nvGrpSpPr>
          <p:cNvPr id="7" name="Group 6"/>
          <p:cNvGrpSpPr/>
          <p:nvPr/>
        </p:nvGrpSpPr>
        <p:grpSpPr>
          <a:xfrm>
            <a:off x="2544269" y="4541568"/>
            <a:ext cx="6786880" cy="1385182"/>
            <a:chOff x="711200" y="4236720"/>
            <a:chExt cx="6786880" cy="1385182"/>
          </a:xfrm>
        </p:grpSpPr>
        <p:sp>
          <p:nvSpPr>
            <p:cNvPr id="8" name="Rectangle 7"/>
            <p:cNvSpPr/>
            <p:nvPr/>
          </p:nvSpPr>
          <p:spPr>
            <a:xfrm>
              <a:off x="812800" y="4236720"/>
              <a:ext cx="6685280" cy="4775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711200" y="5037127"/>
              <a:ext cx="6685280" cy="4775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806106" y="5037127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30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403810" y="5037127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31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2013633" y="5037127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32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628824" y="5037127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33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241674" y="5037127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34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848473" y="5037127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35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463298" y="5037127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36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065942" y="5037127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37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5677991" y="5037127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38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288459" y="5037127"/>
              <a:ext cx="60853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39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6890327" y="5037127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40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</p:grpSp>
      <p:sp>
        <p:nvSpPr>
          <p:cNvPr id="21" name="Arc 20"/>
          <p:cNvSpPr/>
          <p:nvPr/>
        </p:nvSpPr>
        <p:spPr>
          <a:xfrm>
            <a:off x="5976507" y="4367731"/>
            <a:ext cx="1174292" cy="1203959"/>
          </a:xfrm>
          <a:prstGeom prst="arc">
            <a:avLst>
              <a:gd name="adj1" fmla="val 10924927"/>
              <a:gd name="adj2" fmla="val 0"/>
            </a:avLst>
          </a:prstGeom>
          <a:ln w="25400">
            <a:solidFill>
              <a:schemeClr val="accent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 dirty="0"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2" name="TextBox 21"/>
              <p:cNvSpPr txBox="1"/>
              <p:nvPr/>
            </p:nvSpPr>
            <p:spPr>
              <a:xfrm>
                <a:off x="6224918" y="3849573"/>
                <a:ext cx="788999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3200" i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 </m:t>
                    </m:r>
                  </m:oMath>
                </a14:m>
                <a:r>
                  <a:rPr lang="en-US" sz="3200" dirty="0">
                    <a:solidFill>
                      <a:schemeClr val="accent6">
                        <a:lumMod val="75000"/>
                      </a:schemeClr>
                    </a:solidFill>
                    <a:latin typeface="Calibri" panose="020F0502020204030204" pitchFamily="34" charset="0"/>
                  </a:rPr>
                  <a:t>2</a:t>
                </a:r>
                <a:endParaRPr lang="en-GB" sz="3200" dirty="0">
                  <a:solidFill>
                    <a:schemeClr val="accent6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4918" y="3849573"/>
                <a:ext cx="788999" cy="584775"/>
              </a:xfrm>
              <a:prstGeom prst="rect">
                <a:avLst/>
              </a:prstGeom>
              <a:blipFill>
                <a:blip r:embed="rId4"/>
                <a:stretch>
                  <a:fillRect t="-12500" r="-18462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3" name="Group 22"/>
          <p:cNvGrpSpPr/>
          <p:nvPr/>
        </p:nvGrpSpPr>
        <p:grpSpPr>
          <a:xfrm>
            <a:off x="3098034" y="906447"/>
            <a:ext cx="2225826" cy="1096294"/>
            <a:chOff x="631825" y="1280160"/>
            <a:chExt cx="4681855" cy="2123440"/>
          </a:xfrm>
        </p:grpSpPr>
        <p:grpSp>
          <p:nvGrpSpPr>
            <p:cNvPr id="24" name="Group 23"/>
            <p:cNvGrpSpPr/>
            <p:nvPr/>
          </p:nvGrpSpPr>
          <p:grpSpPr>
            <a:xfrm>
              <a:off x="631825" y="1280160"/>
              <a:ext cx="4681855" cy="1178560"/>
              <a:chOff x="1058545" y="1422400"/>
              <a:chExt cx="6382471" cy="1400492"/>
            </a:xfrm>
          </p:grpSpPr>
          <p:pic>
            <p:nvPicPr>
              <p:cNvPr id="31" name="Picture 30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58545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32" name="Picture 31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48221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33" name="Picture 32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451748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59922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35" name="Picture 34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63450" y="1422400"/>
                <a:ext cx="1577566" cy="1400492"/>
              </a:xfrm>
              <a:prstGeom prst="rect">
                <a:avLst/>
              </a:prstGeom>
            </p:spPr>
          </p:pic>
        </p:grpSp>
        <p:grpSp>
          <p:nvGrpSpPr>
            <p:cNvPr id="25" name="Group 24"/>
            <p:cNvGrpSpPr/>
            <p:nvPr/>
          </p:nvGrpSpPr>
          <p:grpSpPr>
            <a:xfrm>
              <a:off x="631825" y="2225040"/>
              <a:ext cx="4681855" cy="1178560"/>
              <a:chOff x="1058545" y="1422400"/>
              <a:chExt cx="6382471" cy="1400492"/>
            </a:xfrm>
          </p:grpSpPr>
          <p:pic>
            <p:nvPicPr>
              <p:cNvPr id="26" name="Picture 25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58545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27" name="Picture 26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48221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28" name="Picture 27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451748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29" name="Picture 28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59922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63450" y="1422400"/>
                <a:ext cx="1577566" cy="1400492"/>
              </a:xfrm>
              <a:prstGeom prst="rect">
                <a:avLst/>
              </a:prstGeom>
            </p:spPr>
          </p:pic>
        </p:grpSp>
      </p:grpSp>
      <p:grpSp>
        <p:nvGrpSpPr>
          <p:cNvPr id="36" name="Group 35"/>
          <p:cNvGrpSpPr/>
          <p:nvPr/>
        </p:nvGrpSpPr>
        <p:grpSpPr>
          <a:xfrm>
            <a:off x="6005616" y="1970610"/>
            <a:ext cx="1116074" cy="666479"/>
            <a:chOff x="4659922" y="1422400"/>
            <a:chExt cx="2781094" cy="1400492"/>
          </a:xfrm>
        </p:grpSpPr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9922" y="1422400"/>
              <a:ext cx="1577566" cy="1400492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63450" y="1422400"/>
              <a:ext cx="1577566" cy="1400492"/>
            </a:xfrm>
            <a:prstGeom prst="rect">
              <a:avLst/>
            </a:prstGeom>
          </p:spPr>
        </p:pic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39" name="TextBox 38"/>
              <p:cNvSpPr txBox="1"/>
              <p:nvPr/>
            </p:nvSpPr>
            <p:spPr>
              <a:xfrm>
                <a:off x="7258878" y="3102445"/>
                <a:ext cx="246093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3600" dirty="0">
                    <a:latin typeface="Calibri" panose="020F0502020204030204" pitchFamily="34" charset="0"/>
                  </a:rPr>
                  <a:t>35 </a:t>
                </a:r>
                <a14:m>
                  <m:oMath xmlns:m="http://schemas.openxmlformats.org/officeDocument/2006/math">
                    <m:r>
                      <a:rPr lang="en-US" sz="36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3600" dirty="0">
                    <a:latin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US" sz="36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3600" dirty="0">
                    <a:latin typeface="Calibri" panose="020F0502020204030204" pitchFamily="34" charset="0"/>
                  </a:rPr>
                  <a:t> 37</a:t>
                </a:r>
                <a:endParaRPr lang="en-GB" sz="3600" dirty="0">
                  <a:latin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58878" y="3102445"/>
                <a:ext cx="2460930" cy="646331"/>
              </a:xfrm>
              <a:prstGeom prst="rect">
                <a:avLst/>
              </a:prstGeom>
              <a:blipFill>
                <a:blip r:embed="rId7"/>
                <a:stretch>
                  <a:fillRect l="-7692" t="-15094" r="-6700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0" name="Group 39"/>
          <p:cNvGrpSpPr/>
          <p:nvPr/>
        </p:nvGrpSpPr>
        <p:grpSpPr>
          <a:xfrm>
            <a:off x="3098034" y="1923974"/>
            <a:ext cx="2225826" cy="1096294"/>
            <a:chOff x="631825" y="1280160"/>
            <a:chExt cx="4681855" cy="2123440"/>
          </a:xfrm>
        </p:grpSpPr>
        <p:grpSp>
          <p:nvGrpSpPr>
            <p:cNvPr id="41" name="Group 40"/>
            <p:cNvGrpSpPr/>
            <p:nvPr/>
          </p:nvGrpSpPr>
          <p:grpSpPr>
            <a:xfrm>
              <a:off x="631825" y="1280160"/>
              <a:ext cx="4681855" cy="1178560"/>
              <a:chOff x="1058545" y="1422400"/>
              <a:chExt cx="6382471" cy="1400492"/>
            </a:xfrm>
          </p:grpSpPr>
          <p:pic>
            <p:nvPicPr>
              <p:cNvPr id="48" name="Picture 47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58545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49" name="Picture 48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48221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50" name="Picture 49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451748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51" name="Picture 50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59922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52" name="Picture 51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63450" y="1422400"/>
                <a:ext cx="1577566" cy="1400492"/>
              </a:xfrm>
              <a:prstGeom prst="rect">
                <a:avLst/>
              </a:prstGeom>
            </p:spPr>
          </p:pic>
        </p:grpSp>
        <p:grpSp>
          <p:nvGrpSpPr>
            <p:cNvPr id="42" name="Group 41"/>
            <p:cNvGrpSpPr/>
            <p:nvPr/>
          </p:nvGrpSpPr>
          <p:grpSpPr>
            <a:xfrm>
              <a:off x="631825" y="2225040"/>
              <a:ext cx="4681855" cy="1178560"/>
              <a:chOff x="1058545" y="1422400"/>
              <a:chExt cx="6382471" cy="1400492"/>
            </a:xfrm>
          </p:grpSpPr>
          <p:pic>
            <p:nvPicPr>
              <p:cNvPr id="43" name="Picture 42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58545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44" name="Picture 43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48221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45" name="Picture 44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451748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46" name="Picture 45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59922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47" name="Picture 46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63450" y="1422400"/>
                <a:ext cx="1577566" cy="1400492"/>
              </a:xfrm>
              <a:prstGeom prst="rect">
                <a:avLst/>
              </a:prstGeom>
            </p:spPr>
          </p:pic>
        </p:grpSp>
      </p:grpSp>
      <p:grpSp>
        <p:nvGrpSpPr>
          <p:cNvPr id="53" name="Group 52"/>
          <p:cNvGrpSpPr/>
          <p:nvPr/>
        </p:nvGrpSpPr>
        <p:grpSpPr>
          <a:xfrm>
            <a:off x="3098034" y="2939079"/>
            <a:ext cx="2225826" cy="1096294"/>
            <a:chOff x="631825" y="1280160"/>
            <a:chExt cx="4681855" cy="2123440"/>
          </a:xfrm>
        </p:grpSpPr>
        <p:grpSp>
          <p:nvGrpSpPr>
            <p:cNvPr id="54" name="Group 53"/>
            <p:cNvGrpSpPr/>
            <p:nvPr/>
          </p:nvGrpSpPr>
          <p:grpSpPr>
            <a:xfrm>
              <a:off x="631825" y="1280160"/>
              <a:ext cx="4681855" cy="1178560"/>
              <a:chOff x="1058545" y="1422400"/>
              <a:chExt cx="6382471" cy="1400492"/>
            </a:xfrm>
          </p:grpSpPr>
          <p:pic>
            <p:nvPicPr>
              <p:cNvPr id="61" name="Picture 60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58545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62" name="Picture 61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48221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63" name="Picture 62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451748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64" name="Picture 63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59922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65" name="Picture 64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63450" y="1422400"/>
                <a:ext cx="1577566" cy="1400492"/>
              </a:xfrm>
              <a:prstGeom prst="rect">
                <a:avLst/>
              </a:prstGeom>
            </p:spPr>
          </p:pic>
        </p:grpSp>
        <p:grpSp>
          <p:nvGrpSpPr>
            <p:cNvPr id="55" name="Group 54"/>
            <p:cNvGrpSpPr/>
            <p:nvPr/>
          </p:nvGrpSpPr>
          <p:grpSpPr>
            <a:xfrm>
              <a:off x="631825" y="2225040"/>
              <a:ext cx="4681855" cy="1178560"/>
              <a:chOff x="1058545" y="1422400"/>
              <a:chExt cx="6382471" cy="1400492"/>
            </a:xfrm>
          </p:grpSpPr>
          <p:pic>
            <p:nvPicPr>
              <p:cNvPr id="56" name="Picture 55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58545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57" name="Picture 56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48221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58" name="Picture 57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451748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59" name="Picture 58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59922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60" name="Picture 59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63450" y="1422400"/>
                <a:ext cx="1577566" cy="1400492"/>
              </a:xfrm>
              <a:prstGeom prst="rect">
                <a:avLst/>
              </a:prstGeom>
            </p:spPr>
          </p:pic>
        </p:grpSp>
      </p:grpSp>
      <p:grpSp>
        <p:nvGrpSpPr>
          <p:cNvPr id="66" name="Group 65"/>
          <p:cNvGrpSpPr/>
          <p:nvPr/>
        </p:nvGrpSpPr>
        <p:grpSpPr>
          <a:xfrm>
            <a:off x="3098034" y="3966796"/>
            <a:ext cx="2225826" cy="608469"/>
            <a:chOff x="1058545" y="1422400"/>
            <a:chExt cx="6382471" cy="1400492"/>
          </a:xfrm>
        </p:grpSpPr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8545" y="1422400"/>
              <a:ext cx="1577566" cy="1400492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8221" y="1422400"/>
              <a:ext cx="1577566" cy="1400492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51748" y="1422400"/>
              <a:ext cx="1577566" cy="1400492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9922" y="1422400"/>
              <a:ext cx="1577566" cy="1400492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63450" y="1422400"/>
              <a:ext cx="1577566" cy="1400492"/>
            </a:xfrm>
            <a:prstGeom prst="rect">
              <a:avLst/>
            </a:prstGeom>
          </p:spPr>
        </p:pic>
      </p:grpSp>
      <p:sp>
        <p:nvSpPr>
          <p:cNvPr id="73" name="TextBox 72"/>
          <p:cNvSpPr txBox="1"/>
          <p:nvPr/>
        </p:nvSpPr>
        <p:spPr>
          <a:xfrm>
            <a:off x="2705151" y="321673"/>
            <a:ext cx="69281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atin typeface="Calibri" panose="020F0502020204030204" pitchFamily="34" charset="0"/>
              </a:rPr>
              <a:t>How many cakes has Ron baked in total?</a:t>
            </a:r>
            <a:endParaRPr lang="en-GB" sz="3200" dirty="0">
              <a:latin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07111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/>
      <p:bldP spid="3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72" name="TextBox 71"/>
              <p:cNvSpPr txBox="1"/>
              <p:nvPr/>
            </p:nvSpPr>
            <p:spPr>
              <a:xfrm>
                <a:off x="7169915" y="4461796"/>
                <a:ext cx="246093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3600" dirty="0">
                    <a:latin typeface="Calibri" panose="020F0502020204030204" pitchFamily="34" charset="0"/>
                  </a:rPr>
                  <a:t>35 </a:t>
                </a:r>
                <a14:m>
                  <m:oMath xmlns:m="http://schemas.openxmlformats.org/officeDocument/2006/math">
                    <m:r>
                      <a:rPr lang="en-US" sz="36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3600" dirty="0">
                    <a:latin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US" sz="36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3600" dirty="0">
                    <a:latin typeface="Calibri" panose="020F0502020204030204" pitchFamily="34" charset="0"/>
                  </a:rPr>
                  <a:t> 37</a:t>
                </a:r>
                <a:endParaRPr lang="en-GB" sz="3600" dirty="0">
                  <a:latin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72" name="TextBox 7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69915" y="4461796"/>
                <a:ext cx="2460930" cy="646331"/>
              </a:xfrm>
              <a:prstGeom prst="rect">
                <a:avLst/>
              </a:prstGeom>
              <a:blipFill>
                <a:blip r:embed="rId3"/>
                <a:stretch>
                  <a:fillRect l="-7426" t="-15094" r="-6683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3" name="TextBox 72"/>
              <p:cNvSpPr txBox="1"/>
              <p:nvPr/>
            </p:nvSpPr>
            <p:spPr>
              <a:xfrm>
                <a:off x="7185945" y="2547891"/>
                <a:ext cx="246093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3600" dirty="0">
                    <a:latin typeface="Calibri" panose="020F0502020204030204" pitchFamily="34" charset="0"/>
                  </a:rPr>
                  <a:t>25 </a:t>
                </a:r>
                <a14:m>
                  <m:oMath xmlns:m="http://schemas.openxmlformats.org/officeDocument/2006/math">
                    <m:r>
                      <a:rPr lang="en-US" sz="36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3600" dirty="0">
                    <a:latin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US" sz="36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3600" dirty="0">
                    <a:latin typeface="Calibri" panose="020F0502020204030204" pitchFamily="34" charset="0"/>
                  </a:rPr>
                  <a:t> 27</a:t>
                </a:r>
                <a:endParaRPr lang="en-GB" sz="3600" dirty="0">
                  <a:latin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73" name="TextBox 7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85945" y="2547891"/>
                <a:ext cx="2460930" cy="646331"/>
              </a:xfrm>
              <a:prstGeom prst="rect">
                <a:avLst/>
              </a:prstGeom>
              <a:blipFill>
                <a:blip r:embed="rId4"/>
                <a:stretch>
                  <a:fillRect l="-7692" t="-15094" r="-6700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4" name="Picture 7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6759" y="4480723"/>
            <a:ext cx="4972310" cy="1668996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6149" y="2431434"/>
            <a:ext cx="4973634" cy="1683917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6149" y="612601"/>
            <a:ext cx="4973634" cy="1619833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77" name="TextBox 76"/>
              <p:cNvSpPr txBox="1"/>
              <p:nvPr/>
            </p:nvSpPr>
            <p:spPr>
              <a:xfrm>
                <a:off x="7359070" y="783140"/>
                <a:ext cx="1992853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3600" dirty="0">
                    <a:latin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US" sz="36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3600" dirty="0">
                    <a:latin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US" sz="36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3600" dirty="0">
                    <a:latin typeface="Calibri" panose="020F0502020204030204" pitchFamily="34" charset="0"/>
                  </a:rPr>
                  <a:t> 7</a:t>
                </a:r>
                <a:endParaRPr lang="en-GB" sz="3600" dirty="0">
                  <a:latin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77" name="TextBox 7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59070" y="783140"/>
                <a:ext cx="1992853" cy="646331"/>
              </a:xfrm>
              <a:prstGeom prst="rect">
                <a:avLst/>
              </a:prstGeom>
              <a:blipFill>
                <a:blip r:embed="rId8"/>
                <a:stretch>
                  <a:fillRect l="-9174" t="-14151" r="-8563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268673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73" grpId="0"/>
      <p:bldP spid="7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2940117" y="3897298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313065737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07499418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07277455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38064074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10449250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78614546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32647390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3293585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00202390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01435196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04894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9054569"/>
                  </a:ext>
                </a:extLst>
              </a:tr>
            </a:tbl>
          </a:graphicData>
        </a:graphic>
      </p:graphicFrame>
      <p:grpSp>
        <p:nvGrpSpPr>
          <p:cNvPr id="10" name="Group 9"/>
          <p:cNvGrpSpPr/>
          <p:nvPr/>
        </p:nvGrpSpPr>
        <p:grpSpPr>
          <a:xfrm>
            <a:off x="2645477" y="3607738"/>
            <a:ext cx="6786880" cy="1385182"/>
            <a:chOff x="711200" y="4236720"/>
            <a:chExt cx="6786880" cy="1385182"/>
          </a:xfrm>
        </p:grpSpPr>
        <p:sp>
          <p:nvSpPr>
            <p:cNvPr id="11" name="Rectangle 10"/>
            <p:cNvSpPr/>
            <p:nvPr/>
          </p:nvSpPr>
          <p:spPr>
            <a:xfrm>
              <a:off x="812800" y="4236720"/>
              <a:ext cx="6685280" cy="4775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711200" y="5037127"/>
              <a:ext cx="6685280" cy="4775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806106" y="5037127"/>
              <a:ext cx="39305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0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431106" y="5037127"/>
              <a:ext cx="39305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1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027281" y="5037127"/>
              <a:ext cx="39305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2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642472" y="5037127"/>
              <a:ext cx="39305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3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241674" y="5037127"/>
              <a:ext cx="39305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4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862121" y="5037127"/>
              <a:ext cx="39305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5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4463298" y="5037127"/>
              <a:ext cx="39305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6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5079590" y="5037127"/>
              <a:ext cx="39305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7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5705287" y="5037127"/>
              <a:ext cx="39305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8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6288459" y="5037127"/>
              <a:ext cx="42449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9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808439" y="5037127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10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</p:grpSp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920" y="1841097"/>
            <a:ext cx="950942" cy="102113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5689" y="1841097"/>
            <a:ext cx="950942" cy="102113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8457" y="1841097"/>
            <a:ext cx="950942" cy="102113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005" y="1841097"/>
            <a:ext cx="950942" cy="102113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773" y="1841097"/>
            <a:ext cx="950942" cy="1021135"/>
          </a:xfrm>
          <a:prstGeom prst="rect">
            <a:avLst/>
          </a:prstGeom>
        </p:spPr>
      </p:pic>
      <p:sp>
        <p:nvSpPr>
          <p:cNvPr id="29" name="Arc 28"/>
          <p:cNvSpPr/>
          <p:nvPr/>
        </p:nvSpPr>
        <p:spPr>
          <a:xfrm>
            <a:off x="4776483" y="3257806"/>
            <a:ext cx="2420782" cy="1561217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rgbClr val="FF0000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 dirty="0"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0" name="TextBox 29"/>
              <p:cNvSpPr txBox="1"/>
              <p:nvPr/>
            </p:nvSpPr>
            <p:spPr>
              <a:xfrm>
                <a:off x="5568544" y="2721566"/>
                <a:ext cx="788999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3200" i="1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 </m:t>
                    </m:r>
                  </m:oMath>
                </a14:m>
                <a:r>
                  <a:rPr lang="en-US" sz="3200" dirty="0">
                    <a:solidFill>
                      <a:srgbClr val="FF0000"/>
                    </a:solidFill>
                    <a:latin typeface="Calibri" panose="020F0502020204030204" pitchFamily="34" charset="0"/>
                  </a:rPr>
                  <a:t>4</a:t>
                </a:r>
                <a:endParaRPr lang="en-GB" sz="3200" dirty="0">
                  <a:solidFill>
                    <a:srgbClr val="FF0000"/>
                  </a:solidFill>
                  <a:latin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8544" y="2721566"/>
                <a:ext cx="788999" cy="584775"/>
              </a:xfrm>
              <a:prstGeom prst="rect">
                <a:avLst/>
              </a:prstGeom>
              <a:blipFill>
                <a:blip r:embed="rId4"/>
                <a:stretch>
                  <a:fillRect t="-12500" r="-18462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321" y="1828705"/>
            <a:ext cx="950942" cy="102113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9869" y="1818545"/>
            <a:ext cx="950942" cy="1021135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33" name="TextBox 32"/>
              <p:cNvSpPr txBox="1"/>
              <p:nvPr/>
            </p:nvSpPr>
            <p:spPr>
              <a:xfrm>
                <a:off x="4929732" y="5373278"/>
                <a:ext cx="1992853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3600" dirty="0">
                    <a:latin typeface="Calibri" panose="020F0502020204030204" pitchFamily="34" charset="0"/>
                  </a:rPr>
                  <a:t>7 </a:t>
                </a:r>
                <a14:m>
                  <m:oMath xmlns:m="http://schemas.openxmlformats.org/officeDocument/2006/math">
                    <m:r>
                      <a:rPr lang="en-US" sz="3600" dirty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3600" dirty="0">
                    <a:latin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US" sz="36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3600" dirty="0">
                    <a:latin typeface="Calibri" panose="020F0502020204030204" pitchFamily="34" charset="0"/>
                  </a:rPr>
                  <a:t> 3</a:t>
                </a:r>
                <a:endParaRPr lang="en-GB" sz="3600" dirty="0">
                  <a:latin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9732" y="5373278"/>
                <a:ext cx="1992853" cy="646331"/>
              </a:xfrm>
              <a:prstGeom prst="rect">
                <a:avLst/>
              </a:prstGeom>
              <a:blipFill>
                <a:blip r:embed="rId5"/>
                <a:stretch>
                  <a:fillRect l="-9480" t="-14151" r="-8257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TextBox 33"/>
          <p:cNvSpPr txBox="1"/>
          <p:nvPr/>
        </p:nvSpPr>
        <p:spPr>
          <a:xfrm>
            <a:off x="2645477" y="389627"/>
            <a:ext cx="698533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Calibri" panose="020F0502020204030204" pitchFamily="34" charset="0"/>
              </a:rPr>
              <a:t>Ron has baked 7 cakes. </a:t>
            </a:r>
          </a:p>
          <a:p>
            <a:pPr algn="ctr"/>
            <a:r>
              <a:rPr lang="en-US" sz="3200" dirty="0">
                <a:latin typeface="Calibri" panose="020F0502020204030204" pitchFamily="34" charset="0"/>
              </a:rPr>
              <a:t>He gives 4 to his family.</a:t>
            </a:r>
          </a:p>
          <a:p>
            <a:pPr algn="ctr"/>
            <a:r>
              <a:rPr lang="en-US" sz="3200" dirty="0">
                <a:latin typeface="Calibri" panose="020F0502020204030204" pitchFamily="34" charset="0"/>
              </a:rPr>
              <a:t>How many cakes does he have left?</a:t>
            </a:r>
            <a:endParaRPr lang="en-GB" sz="3200" dirty="0">
              <a:latin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21939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/>
      <p:bldP spid="3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2885440" y="4825971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313065737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07499418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07277455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38064074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10449250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78614546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32647390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3293585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00202390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01435196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04894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9054569"/>
                  </a:ext>
                </a:extLst>
              </a:tr>
            </a:tbl>
          </a:graphicData>
        </a:graphic>
      </p:graphicFrame>
      <p:grpSp>
        <p:nvGrpSpPr>
          <p:cNvPr id="4" name="Group 3"/>
          <p:cNvGrpSpPr/>
          <p:nvPr/>
        </p:nvGrpSpPr>
        <p:grpSpPr>
          <a:xfrm>
            <a:off x="2505471" y="4588328"/>
            <a:ext cx="6786880" cy="1385182"/>
            <a:chOff x="711200" y="4236720"/>
            <a:chExt cx="6786880" cy="1385182"/>
          </a:xfrm>
        </p:grpSpPr>
        <p:sp>
          <p:nvSpPr>
            <p:cNvPr id="6" name="Rectangle 5"/>
            <p:cNvSpPr/>
            <p:nvPr/>
          </p:nvSpPr>
          <p:spPr>
            <a:xfrm>
              <a:off x="812800" y="4236720"/>
              <a:ext cx="6685280" cy="4775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711200" y="5037127"/>
              <a:ext cx="6685280" cy="4775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806106" y="5037127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20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03810" y="5037127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21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013633" y="5037127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22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628824" y="5037127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23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241674" y="5037127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24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862121" y="5037127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25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4463298" y="5037127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26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5052294" y="5037127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27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5677991" y="5037127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28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288459" y="5037127"/>
              <a:ext cx="60853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29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890327" y="5037127"/>
              <a:ext cx="6014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>
                  <a:latin typeface="Calibri" panose="020F0502020204030204" pitchFamily="34" charset="0"/>
                </a:rPr>
                <a:t>30</a:t>
              </a:r>
              <a:endParaRPr lang="en-GB" sz="3200" dirty="0">
                <a:latin typeface="Calibri" panose="020F050202020403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2607071" y="501702"/>
            <a:ext cx="3069464" cy="1504170"/>
            <a:chOff x="631825" y="1280160"/>
            <a:chExt cx="4681855" cy="2123440"/>
          </a:xfrm>
        </p:grpSpPr>
        <p:grpSp>
          <p:nvGrpSpPr>
            <p:cNvPr id="20" name="Group 19"/>
            <p:cNvGrpSpPr/>
            <p:nvPr/>
          </p:nvGrpSpPr>
          <p:grpSpPr>
            <a:xfrm>
              <a:off x="631825" y="1280160"/>
              <a:ext cx="4681855" cy="1178560"/>
              <a:chOff x="1058545" y="1422400"/>
              <a:chExt cx="6382471" cy="1400492"/>
            </a:xfrm>
          </p:grpSpPr>
          <p:pic>
            <p:nvPicPr>
              <p:cNvPr id="27" name="Picture 2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58545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28" name="Picture 27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48221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29" name="Picture 28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451748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59922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31" name="Picture 30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63450" y="1422400"/>
                <a:ext cx="1577566" cy="1400492"/>
              </a:xfrm>
              <a:prstGeom prst="rect">
                <a:avLst/>
              </a:prstGeom>
            </p:spPr>
          </p:pic>
        </p:grpSp>
        <p:grpSp>
          <p:nvGrpSpPr>
            <p:cNvPr id="21" name="Group 20"/>
            <p:cNvGrpSpPr/>
            <p:nvPr/>
          </p:nvGrpSpPr>
          <p:grpSpPr>
            <a:xfrm>
              <a:off x="631825" y="2225040"/>
              <a:ext cx="4681855" cy="1178560"/>
              <a:chOff x="1058545" y="1422400"/>
              <a:chExt cx="6382471" cy="1400492"/>
            </a:xfrm>
          </p:grpSpPr>
          <p:pic>
            <p:nvPicPr>
              <p:cNvPr id="22" name="Picture 21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58545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23" name="Picture 22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48221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24" name="Picture 23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451748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25" name="Picture 24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59922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26" name="Picture 25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63450" y="1422400"/>
                <a:ext cx="1577566" cy="1400492"/>
              </a:xfrm>
              <a:prstGeom prst="rect">
                <a:avLst/>
              </a:prstGeom>
            </p:spPr>
          </p:pic>
        </p:grp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32" name="TextBox 31"/>
              <p:cNvSpPr txBox="1"/>
              <p:nvPr/>
            </p:nvSpPr>
            <p:spPr>
              <a:xfrm>
                <a:off x="6876952" y="2724037"/>
                <a:ext cx="246093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3600" dirty="0">
                    <a:latin typeface="Calibri" panose="020F0502020204030204" pitchFamily="34" charset="0"/>
                  </a:rPr>
                  <a:t>27 </a:t>
                </a:r>
                <a14:m>
                  <m:oMath xmlns:m="http://schemas.openxmlformats.org/officeDocument/2006/math">
                    <m:r>
                      <a:rPr lang="en-US" sz="3600" i="1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3600" dirty="0">
                    <a:latin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US" sz="36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3600" dirty="0">
                    <a:latin typeface="Calibri" panose="020F0502020204030204" pitchFamily="34" charset="0"/>
                  </a:rPr>
                  <a:t> 23</a:t>
                </a:r>
                <a:endParaRPr lang="en-GB" sz="3600" dirty="0">
                  <a:latin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76952" y="2724037"/>
                <a:ext cx="2460930" cy="646331"/>
              </a:xfrm>
              <a:prstGeom prst="rect">
                <a:avLst/>
              </a:prstGeom>
              <a:blipFill>
                <a:blip r:embed="rId4"/>
                <a:stretch>
                  <a:fillRect l="-7426" t="-15094" r="-6683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3" name="Group 32"/>
          <p:cNvGrpSpPr/>
          <p:nvPr/>
        </p:nvGrpSpPr>
        <p:grpSpPr>
          <a:xfrm>
            <a:off x="6077688" y="521042"/>
            <a:ext cx="3069464" cy="1504170"/>
            <a:chOff x="631825" y="1280160"/>
            <a:chExt cx="4681855" cy="2123440"/>
          </a:xfrm>
        </p:grpSpPr>
        <p:grpSp>
          <p:nvGrpSpPr>
            <p:cNvPr id="34" name="Group 33"/>
            <p:cNvGrpSpPr/>
            <p:nvPr/>
          </p:nvGrpSpPr>
          <p:grpSpPr>
            <a:xfrm>
              <a:off x="631825" y="1280160"/>
              <a:ext cx="4681855" cy="1178560"/>
              <a:chOff x="1058545" y="1422400"/>
              <a:chExt cx="6382471" cy="1400492"/>
            </a:xfrm>
          </p:grpSpPr>
          <p:pic>
            <p:nvPicPr>
              <p:cNvPr id="41" name="Picture 40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58545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42" name="Picture 41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48221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43" name="Picture 42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451748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44" name="Picture 43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59922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45" name="Picture 44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63450" y="1422400"/>
                <a:ext cx="1577566" cy="1400492"/>
              </a:xfrm>
              <a:prstGeom prst="rect">
                <a:avLst/>
              </a:prstGeom>
            </p:spPr>
          </p:pic>
        </p:grpSp>
        <p:grpSp>
          <p:nvGrpSpPr>
            <p:cNvPr id="35" name="Group 34"/>
            <p:cNvGrpSpPr/>
            <p:nvPr/>
          </p:nvGrpSpPr>
          <p:grpSpPr>
            <a:xfrm>
              <a:off x="631825" y="2225040"/>
              <a:ext cx="4681855" cy="1178560"/>
              <a:chOff x="1058545" y="1422400"/>
              <a:chExt cx="6382471" cy="1400492"/>
            </a:xfrm>
          </p:grpSpPr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58545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48221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38" name="Picture 37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451748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39" name="Picture 38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59922" y="1422400"/>
                <a:ext cx="1577566" cy="1400492"/>
              </a:xfrm>
              <a:prstGeom prst="rect">
                <a:avLst/>
              </a:prstGeom>
            </p:spPr>
          </p:pic>
          <p:pic>
            <p:nvPicPr>
              <p:cNvPr id="40" name="Picture 39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63450" y="1422400"/>
                <a:ext cx="1577566" cy="1400492"/>
              </a:xfrm>
              <a:prstGeom prst="rect">
                <a:avLst/>
              </a:prstGeom>
            </p:spPr>
          </p:pic>
        </p:grpSp>
      </p:grpSp>
      <p:pic>
        <p:nvPicPr>
          <p:cNvPr id="46" name="Picture 4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9749" y="2036243"/>
            <a:ext cx="758685" cy="83485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1889" y="2036243"/>
            <a:ext cx="758685" cy="834850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0690" y="2036243"/>
            <a:ext cx="758685" cy="83485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1727" y="2036243"/>
            <a:ext cx="758685" cy="83485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0528" y="2036243"/>
            <a:ext cx="758685" cy="834850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9748" y="2705563"/>
            <a:ext cx="758684" cy="83485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1888" y="2705563"/>
            <a:ext cx="758684" cy="834850"/>
          </a:xfrm>
          <a:prstGeom prst="rect">
            <a:avLst/>
          </a:prstGeom>
        </p:spPr>
      </p:pic>
      <p:sp>
        <p:nvSpPr>
          <p:cNvPr id="53" name="Arc 52"/>
          <p:cNvSpPr/>
          <p:nvPr/>
        </p:nvSpPr>
        <p:spPr>
          <a:xfrm>
            <a:off x="4720002" y="3993319"/>
            <a:ext cx="2420782" cy="1991359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rgbClr val="FF0000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 dirty="0"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4" name="TextBox 53"/>
              <p:cNvSpPr txBox="1"/>
              <p:nvPr/>
            </p:nvSpPr>
            <p:spPr>
              <a:xfrm>
                <a:off x="5582382" y="3515799"/>
                <a:ext cx="788999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3200" i="1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 </m:t>
                    </m:r>
                  </m:oMath>
                </a14:m>
                <a:r>
                  <a:rPr lang="en-US" sz="3200" dirty="0">
                    <a:solidFill>
                      <a:srgbClr val="FF0000"/>
                    </a:solidFill>
                    <a:latin typeface="Calibri" panose="020F0502020204030204" pitchFamily="34" charset="0"/>
                  </a:rPr>
                  <a:t>4</a:t>
                </a:r>
                <a:endParaRPr lang="en-GB" sz="3200" dirty="0">
                  <a:solidFill>
                    <a:srgbClr val="FF0000"/>
                  </a:solidFill>
                  <a:latin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2382" y="3515799"/>
                <a:ext cx="788999" cy="584775"/>
              </a:xfrm>
              <a:prstGeom prst="rect">
                <a:avLst/>
              </a:prstGeom>
              <a:blipFill>
                <a:blip r:embed="rId5"/>
                <a:stretch>
                  <a:fillRect t="-12500" r="-18605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77834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53" grpId="0" animBg="1"/>
      <p:bldP spid="5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/>
              <p:cNvSpPr txBox="1"/>
              <p:nvPr/>
            </p:nvSpPr>
            <p:spPr>
              <a:xfrm>
                <a:off x="7214279" y="4585938"/>
                <a:ext cx="246093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3600" dirty="0">
                    <a:latin typeface="Calibri" panose="020F0502020204030204" pitchFamily="34" charset="0"/>
                  </a:rPr>
                  <a:t>37 </a:t>
                </a:r>
                <a14:m>
                  <m:oMath xmlns:m="http://schemas.openxmlformats.org/officeDocument/2006/math">
                    <m:r>
                      <a:rPr lang="en-US" sz="3600" i="1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3600" dirty="0">
                    <a:latin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US" sz="36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3600" dirty="0">
                    <a:latin typeface="Calibri" panose="020F0502020204030204" pitchFamily="34" charset="0"/>
                  </a:rPr>
                  <a:t> 33</a:t>
                </a:r>
                <a:endParaRPr lang="en-GB" sz="3600" dirty="0">
                  <a:latin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14279" y="4585938"/>
                <a:ext cx="2460930" cy="646331"/>
              </a:xfrm>
              <a:prstGeom prst="rect">
                <a:avLst/>
              </a:prstGeom>
              <a:blipFill>
                <a:blip r:embed="rId3"/>
                <a:stretch>
                  <a:fillRect l="-7426" t="-14151" r="-6683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9806" y="4237524"/>
            <a:ext cx="5105018" cy="1989488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/>
              <p:cNvSpPr txBox="1"/>
              <p:nvPr/>
            </p:nvSpPr>
            <p:spPr>
              <a:xfrm>
                <a:off x="7214279" y="2693628"/>
                <a:ext cx="246093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3600" dirty="0">
                    <a:latin typeface="Calibri" panose="020F0502020204030204" pitchFamily="34" charset="0"/>
                  </a:rPr>
                  <a:t>27 </a:t>
                </a:r>
                <a14:m>
                  <m:oMath xmlns:m="http://schemas.openxmlformats.org/officeDocument/2006/math">
                    <m:r>
                      <a:rPr lang="en-US" sz="3600" i="1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3600" dirty="0">
                    <a:latin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US" sz="36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3600" dirty="0">
                    <a:latin typeface="Calibri" panose="020F0502020204030204" pitchFamily="34" charset="0"/>
                  </a:rPr>
                  <a:t> 23</a:t>
                </a:r>
                <a:endParaRPr lang="en-GB" sz="3600" dirty="0">
                  <a:latin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14279" y="2693628"/>
                <a:ext cx="2460930" cy="646331"/>
              </a:xfrm>
              <a:prstGeom prst="rect">
                <a:avLst/>
              </a:prstGeom>
              <a:blipFill>
                <a:blip r:embed="rId5"/>
                <a:stretch>
                  <a:fillRect l="-7426" t="-15094" r="-6683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9806" y="2101179"/>
            <a:ext cx="5105018" cy="1989488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/>
              <p:cNvSpPr txBox="1"/>
              <p:nvPr/>
            </p:nvSpPr>
            <p:spPr>
              <a:xfrm>
                <a:off x="7592589" y="778249"/>
                <a:ext cx="1992853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3600" dirty="0">
                    <a:latin typeface="Calibri" panose="020F0502020204030204" pitchFamily="34" charset="0"/>
                  </a:rPr>
                  <a:t>7 </a:t>
                </a:r>
                <a14:m>
                  <m:oMath xmlns:m="http://schemas.openxmlformats.org/officeDocument/2006/math">
                    <m:r>
                      <a:rPr lang="en-US" sz="3600" dirty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3600" dirty="0">
                    <a:latin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US" sz="36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3600" dirty="0">
                    <a:latin typeface="Calibri" panose="020F0502020204030204" pitchFamily="34" charset="0"/>
                  </a:rPr>
                  <a:t> 3</a:t>
                </a:r>
                <a:endParaRPr lang="en-GB" sz="3600" dirty="0">
                  <a:latin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92589" y="778249"/>
                <a:ext cx="1992853" cy="646331"/>
              </a:xfrm>
              <a:prstGeom prst="rect">
                <a:avLst/>
              </a:prstGeom>
              <a:blipFill>
                <a:blip r:embed="rId7"/>
                <a:stretch>
                  <a:fillRect l="-9509" t="-15094" r="-8589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9807" y="420422"/>
            <a:ext cx="5105018" cy="187889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70859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A7D3B-6348-46BB-ADB7-49DD94626D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4867703"/>
            <a:ext cx="7802217" cy="1646302"/>
          </a:xfrm>
        </p:spPr>
        <p:txBody>
          <a:bodyPr/>
          <a:lstStyle/>
          <a:p>
            <a:pPr algn="ctr"/>
            <a:r>
              <a:rPr lang="en-GB" sz="4400" b="1" u="sng" dirty="0">
                <a:solidFill>
                  <a:schemeClr val="tx1"/>
                </a:solidFill>
              </a:rPr>
              <a:t>Your turn! </a:t>
            </a:r>
            <a:br>
              <a:rPr lang="en-GB" sz="4400" dirty="0"/>
            </a:br>
            <a:br>
              <a:rPr lang="en-GB" sz="4400" dirty="0"/>
            </a:br>
            <a:r>
              <a:rPr lang="en-GB" sz="4400" dirty="0"/>
              <a:t>Work through the problems one by one. </a:t>
            </a:r>
            <a:br>
              <a:rPr lang="en-GB" sz="4400" dirty="0"/>
            </a:br>
            <a:r>
              <a:rPr lang="en-GB" sz="4400" dirty="0"/>
              <a:t>Stick it in then solve using a picture.</a:t>
            </a:r>
            <a:br>
              <a:rPr lang="en-GB" sz="4400" dirty="0"/>
            </a:br>
            <a:br>
              <a:rPr lang="en-GB" sz="4400" dirty="0"/>
            </a:br>
            <a:r>
              <a:rPr lang="en-GB" sz="4400" dirty="0">
                <a:solidFill>
                  <a:schemeClr val="accent6">
                    <a:lumMod val="50000"/>
                  </a:schemeClr>
                </a:solidFill>
              </a:rPr>
              <a:t>Divers: Write a STEM sentence to explain your methods. </a:t>
            </a:r>
          </a:p>
        </p:txBody>
      </p:sp>
      <p:pic>
        <p:nvPicPr>
          <p:cNvPr id="5122" name="Picture 2" descr="Detective Dog Maths Hound Illustration - Twinkl">
            <a:extLst>
              <a:ext uri="{FF2B5EF4-FFF2-40B4-BE49-F238E27FC236}">
                <a16:creationId xmlns:a16="http://schemas.microsoft.com/office/drawing/2014/main" id="{C8892BEE-59E7-4E48-AEA5-EB188983E8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94" t="663" r="24714" b="-663"/>
          <a:stretch/>
        </p:blipFill>
        <p:spPr bwMode="auto">
          <a:xfrm>
            <a:off x="6281531" y="2877406"/>
            <a:ext cx="6072808" cy="3980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3724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D12BC045-20E8-42D2-8D5C-11737833D9E6}"/>
              </a:ext>
            </a:extLst>
          </p:cNvPr>
          <p:cNvSpPr txBox="1">
            <a:spLocks/>
          </p:cNvSpPr>
          <p:nvPr/>
        </p:nvSpPr>
        <p:spPr>
          <a:xfrm>
            <a:off x="367748" y="180542"/>
            <a:ext cx="9763909" cy="1646302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6000" dirty="0"/>
              <a:t>Plenary</a:t>
            </a:r>
          </a:p>
          <a:p>
            <a:pPr algn="ctr"/>
            <a:endParaRPr lang="en-GB" sz="6000" dirty="0"/>
          </a:p>
          <a:p>
            <a:pPr algn="ctr"/>
            <a:r>
              <a:rPr lang="en-GB" sz="6000" dirty="0">
                <a:solidFill>
                  <a:schemeClr val="tx1"/>
                </a:solidFill>
              </a:rPr>
              <a:t>I’m thinking of a number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17C7FB1-F100-447A-8F94-A239564640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8165" y="3054890"/>
            <a:ext cx="4635817" cy="380311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50266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8|10.7|12.9|16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.9|7.2|2.5|6.7|0.7|4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11.1|2.5|6.1|1.5|2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28.5|1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4.3|4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7.5|4.2|3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6.6|1.3|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4|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4|6"/>
</p:tagLst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41A1B0F-EC4E-4A3A-8DED-15E06C09A0E4}"/>
</file>

<file path=customXml/itemProps2.xml><?xml version="1.0" encoding="utf-8"?>
<ds:datastoreItem xmlns:ds="http://schemas.openxmlformats.org/officeDocument/2006/customXml" ds:itemID="{31B9CBFE-1DD4-4B9D-9484-805A80760D1C}"/>
</file>

<file path=customXml/itemProps3.xml><?xml version="1.0" encoding="utf-8"?>
<ds:datastoreItem xmlns:ds="http://schemas.openxmlformats.org/officeDocument/2006/customXml" ds:itemID="{5B595B6B-D77D-412B-B98D-BB56565FB76B}"/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2873</TotalTime>
  <Words>324</Words>
  <Application>Microsoft Office PowerPoint</Application>
  <PresentationFormat>Widescreen</PresentationFormat>
  <Paragraphs>129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Cambria Math</vt:lpstr>
      <vt:lpstr>Trebuchet MS</vt:lpstr>
      <vt:lpstr>Wingdings 3</vt:lpstr>
      <vt:lpstr>Facet</vt:lpstr>
      <vt:lpstr>19.10.2020 L.O: Add and Subtract C: Add and Subtract 1s</vt:lpstr>
      <vt:lpstr>Starter  ? + ? = 20  What could the missing numbers be?</vt:lpstr>
      <vt:lpstr>Starter  ? + ? = 20  How many did you find?  Which methods did you use?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Your turn!   Work through the problems one by one.  Stick it in then solve using a picture.  Divers: Write a STEM sentence to explain your methods.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15</cp:revision>
  <dcterms:created xsi:type="dcterms:W3CDTF">2020-10-15T16:46:25Z</dcterms:created>
  <dcterms:modified xsi:type="dcterms:W3CDTF">2020-10-17T16:40:10Z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