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296" r:id="rId11"/>
    <p:sldId id="297" r:id="rId12"/>
    <p:sldId id="298" r:id="rId13"/>
    <p:sldId id="306" r:id="rId14"/>
    <p:sldId id="299" r:id="rId15"/>
    <p:sldId id="300" r:id="rId16"/>
    <p:sldId id="307" r:id="rId17"/>
    <p:sldId id="304" r:id="rId18"/>
    <p:sldId id="301" r:id="rId19"/>
    <p:sldId id="308" r:id="rId20"/>
    <p:sldId id="312" r:id="rId21"/>
    <p:sldId id="313" r:id="rId22"/>
    <p:sldId id="311" r:id="rId23"/>
    <p:sldId id="309" r:id="rId24"/>
    <p:sldId id="315" r:id="rId25"/>
    <p:sldId id="310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10/10/2020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10/10/2020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9.emf"/><Relationship Id="rId5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5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9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0.png"/><Relationship Id="rId9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15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7" Type="http://schemas.openxmlformats.org/officeDocument/2006/relationships/image" Target="../media/image42.png"/><Relationship Id="rId12" Type="http://schemas.openxmlformats.org/officeDocument/2006/relationships/image" Target="../media/image46.png"/><Relationship Id="rId17" Type="http://schemas.openxmlformats.org/officeDocument/2006/relationships/image" Target="../media/image50.png"/><Relationship Id="rId2" Type="http://schemas.openxmlformats.org/officeDocument/2006/relationships/slideLayout" Target="../slideLayouts/slideLayout6.xml"/><Relationship Id="rId16" Type="http://schemas.openxmlformats.org/officeDocument/2006/relationships/image" Target="../media/image49.png"/><Relationship Id="rId1" Type="http://schemas.openxmlformats.org/officeDocument/2006/relationships/tags" Target="../tags/tag9.xml"/><Relationship Id="rId6" Type="http://schemas.openxmlformats.org/officeDocument/2006/relationships/image" Target="../media/image41.png"/><Relationship Id="rId11" Type="http://schemas.openxmlformats.org/officeDocument/2006/relationships/image" Target="../media/image31.png"/><Relationship Id="rId5" Type="http://schemas.openxmlformats.org/officeDocument/2006/relationships/image" Target="../media/image40.png"/><Relationship Id="rId10" Type="http://schemas.openxmlformats.org/officeDocument/2006/relationships/image" Target="../media/image15.png"/><Relationship Id="rId9" Type="http://schemas.openxmlformats.org/officeDocument/2006/relationships/image" Target="../media/image4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56.png"/><Relationship Id="rId3" Type="http://schemas.openxmlformats.org/officeDocument/2006/relationships/image" Target="../media/image45.png"/><Relationship Id="rId7" Type="http://schemas.openxmlformats.org/officeDocument/2006/relationships/image" Target="../media/image52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51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31.png"/><Relationship Id="rId14" Type="http://schemas.openxmlformats.org/officeDocument/2006/relationships/image" Target="../media/image5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63776" y="2231032"/>
            <a:ext cx="6273328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3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3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tens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Complete the bar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4"/>
                <a:stretch>
                  <a:fillRect l="-17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4516777" y="1175657"/>
            <a:ext cx="731520" cy="653143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399789" y="2935798"/>
            <a:ext cx="731520" cy="653143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02093" y="919309"/>
            <a:ext cx="282193" cy="32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660755" y="1695431"/>
            <a:ext cx="487355" cy="13743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1812547" y="676574"/>
            <a:ext cx="282193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2059276" y="924215"/>
            <a:ext cx="282193" cy="32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39413" y="963404"/>
            <a:ext cx="282193" cy="324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149867" y="720669"/>
            <a:ext cx="282193" cy="32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96596" y="968310"/>
            <a:ext cx="282193" cy="324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3394127" y="728827"/>
            <a:ext cx="282193" cy="324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1886004" y="1695431"/>
            <a:ext cx="487355" cy="13743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124591" y="1695431"/>
            <a:ext cx="487355" cy="137434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2860198" y="1688409"/>
            <a:ext cx="487355" cy="13743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085447" y="1688409"/>
            <a:ext cx="487355" cy="13743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324034" y="1688409"/>
            <a:ext cx="487355" cy="13743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002" t="23074" r="31995" b="33000"/>
          <a:stretch/>
        </p:blipFill>
        <p:spPr>
          <a:xfrm>
            <a:off x="3537915" y="1688409"/>
            <a:ext cx="487355" cy="1374341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7850567"/>
              </p:ext>
            </p:extLst>
          </p:nvPr>
        </p:nvGraphicFramePr>
        <p:xfrm>
          <a:off x="1800292" y="4800287"/>
          <a:ext cx="2119811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179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1487632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27121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271211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3516193"/>
              </p:ext>
            </p:extLst>
          </p:nvPr>
        </p:nvGraphicFramePr>
        <p:xfrm>
          <a:off x="4516777" y="4802151"/>
          <a:ext cx="2119811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2179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1487632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27121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271211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713564" y="4749508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031071" y="511172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90687" y="4749508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80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608194" y="5123036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		3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ones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ones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		3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tens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           tens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	Complete the bar models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05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	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194003"/>
              </a:xfrm>
              <a:prstGeom prst="rect">
                <a:avLst/>
              </a:prstGeom>
              <a:blipFill>
                <a:blip r:embed="rId5"/>
                <a:stretch>
                  <a:fillRect l="-17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ounded Rectangle 4"/>
          <p:cNvSpPr/>
          <p:nvPr/>
        </p:nvSpPr>
        <p:spPr>
          <a:xfrm>
            <a:off x="4516777" y="1175657"/>
            <a:ext cx="731520" cy="653143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4399789" y="2935798"/>
            <a:ext cx="731520" cy="653143"/>
          </a:xfrm>
          <a:prstGeom prst="roundRect">
            <a:avLst/>
          </a:prstGeom>
          <a:noFill/>
          <a:ln w="285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02093" y="919309"/>
            <a:ext cx="282193" cy="324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660755" y="1695431"/>
            <a:ext cx="487355" cy="137434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1812547" y="676574"/>
            <a:ext cx="282193" cy="324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2059276" y="924215"/>
            <a:ext cx="282193" cy="324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139413" y="963404"/>
            <a:ext cx="282193" cy="324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149867" y="720669"/>
            <a:ext cx="282193" cy="324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96596" y="968310"/>
            <a:ext cx="282193" cy="324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3394127" y="728827"/>
            <a:ext cx="282193" cy="324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1886004" y="1695431"/>
            <a:ext cx="487355" cy="137434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124591" y="1695431"/>
            <a:ext cx="487355" cy="1374341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2860198" y="1688409"/>
            <a:ext cx="487355" cy="137434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085447" y="1688409"/>
            <a:ext cx="487355" cy="137434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324034" y="1688409"/>
            <a:ext cx="487355" cy="137434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5002" t="23074" r="31995" b="33000"/>
          <a:stretch/>
        </p:blipFill>
        <p:spPr>
          <a:xfrm>
            <a:off x="3537915" y="1688409"/>
            <a:ext cx="487355" cy="1374341"/>
          </a:xfrm>
          <a:prstGeom prst="rect">
            <a:avLst/>
          </a:prstGeom>
        </p:spPr>
      </p:pic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0958146"/>
              </p:ext>
            </p:extLst>
          </p:nvPr>
        </p:nvGraphicFramePr>
        <p:xfrm>
          <a:off x="1800292" y="4830713"/>
          <a:ext cx="2119811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56862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562949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27121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271211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9027119"/>
              </p:ext>
            </p:extLst>
          </p:nvPr>
        </p:nvGraphicFramePr>
        <p:xfrm>
          <a:off x="4516777" y="4802151"/>
          <a:ext cx="2119811" cy="76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44389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575422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27121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271211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700501" y="4788697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265143" y="5189887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277624" y="4788697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80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027274" y="5167347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60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4703896" y="1240618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573800" y="300075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469553" y="5179741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112259" y="5153699"/>
            <a:ext cx="9823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20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741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-1840027" y="931780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840027" y="931780"/>
                <a:ext cx="6853531" cy="646331"/>
              </a:xfrm>
              <a:prstGeom prst="rect">
                <a:avLst/>
              </a:prstGeom>
              <a:blipFill>
                <a:blip r:embed="rId5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6220" y="2205250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 hundreds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 hundreds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20" y="2205250"/>
                <a:ext cx="685353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-957586" y="4398889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300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GB" sz="3600" b="0" i="0" noProof="0" dirty="0" smtClean="0">
                        <a:solidFill>
                          <a:prstClr val="black"/>
                        </a:solidFill>
                      </a:rPr>
                      <m:t>800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57586" y="4398889"/>
                <a:ext cx="6853531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082415" y="2957779"/>
            <a:ext cx="713416" cy="7465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754349" y="2957779"/>
            <a:ext cx="713416" cy="7465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426283" y="2957779"/>
            <a:ext cx="713416" cy="7465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4094277" y="2957779"/>
            <a:ext cx="713416" cy="7465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4758065" y="2957779"/>
            <a:ext cx="713416" cy="7465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5421853" y="2957779"/>
            <a:ext cx="713416" cy="7465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6085642" y="2957779"/>
            <a:ext cx="713416" cy="7465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6749431" y="2957779"/>
            <a:ext cx="713416" cy="7465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26283" y="932447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8</a:t>
            </a:r>
            <a:endParaRPr lang="en-GB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93827" y="2158010"/>
            <a:ext cx="25634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8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hundreds</a:t>
            </a:r>
            <a:endParaRPr lang="en-GB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2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-1960342" y="931780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960342" y="931780"/>
                <a:ext cx="6853531" cy="646331"/>
              </a:xfrm>
              <a:prstGeom prst="rect">
                <a:avLst/>
              </a:prstGeom>
              <a:blipFill>
                <a:blip r:embed="rId5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-104100" y="2205250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</a:t>
                </a: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hundreds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 hundreds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4100" y="2205250"/>
                <a:ext cx="685353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-1101970" y="4398889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</a:t>
                </a: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101970" y="4398889"/>
                <a:ext cx="6853531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082415" y="2957779"/>
            <a:ext cx="713416" cy="74659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1742100" y="2957779"/>
            <a:ext cx="713416" cy="7465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2401785" y="2957779"/>
            <a:ext cx="713416" cy="7465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3061470" y="2957779"/>
            <a:ext cx="713416" cy="74659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3721155" y="2957779"/>
            <a:ext cx="713416" cy="74659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4380840" y="2957779"/>
            <a:ext cx="713416" cy="7465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5040525" y="2957779"/>
            <a:ext cx="713416" cy="7465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5700210" y="2957779"/>
            <a:ext cx="713416" cy="74659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45808" y="932447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5</a:t>
            </a:r>
            <a:endParaRPr lang="en-GB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885540" y="2158010"/>
            <a:ext cx="25634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5 </a:t>
            </a:r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hundreds</a:t>
            </a:r>
            <a:endParaRPr lang="en-GB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4808" t="28591" r="18639" b="28089"/>
          <a:stretch/>
        </p:blipFill>
        <p:spPr>
          <a:xfrm>
            <a:off x="6359896" y="2957779"/>
            <a:ext cx="713416" cy="746598"/>
          </a:xfrm>
          <a:prstGeom prst="rect">
            <a:avLst/>
          </a:prstGeom>
        </p:spPr>
      </p:pic>
      <p:cxnSp>
        <p:nvCxnSpPr>
          <p:cNvPr id="18" name="Straight Connector 17"/>
          <p:cNvCxnSpPr/>
          <p:nvPr/>
        </p:nvCxnSpPr>
        <p:spPr>
          <a:xfrm flipH="1" flipV="1">
            <a:off x="6484959" y="2912469"/>
            <a:ext cx="504467" cy="7702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5794750" y="2934102"/>
            <a:ext cx="504467" cy="7702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 flipV="1">
            <a:off x="5139601" y="2926150"/>
            <a:ext cx="504467" cy="7702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 flipV="1">
            <a:off x="4446656" y="2928609"/>
            <a:ext cx="504467" cy="77027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54750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2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9703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63972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-172120" y="1613267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400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72120" y="1613267"/>
                <a:ext cx="6853531" cy="646331"/>
              </a:xfrm>
              <a:prstGeom prst="rect">
                <a:avLst/>
              </a:prstGeom>
              <a:blipFill>
                <a:blip r:embed="rId6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832656" y="2844105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400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2656" y="2844105"/>
                <a:ext cx="6853531" cy="646331"/>
              </a:xfrm>
              <a:prstGeom prst="rect">
                <a:avLst/>
              </a:prstGeom>
              <a:blipFill>
                <a:blip r:embed="rId7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-192519" y="4083970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800</a:t>
                </a: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300 </a:t>
                </a:r>
                <a14:m>
                  <m:oMath xmlns:m="http://schemas.openxmlformats.org/officeDocument/2006/math">
                    <m:r>
                      <a:rPr lang="en-GB" sz="36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92519" y="4083970"/>
                <a:ext cx="6853531" cy="646331"/>
              </a:xfrm>
              <a:prstGeom prst="rect">
                <a:avLst/>
              </a:prstGeom>
              <a:blipFill>
                <a:blip r:embed="rId8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76483" y="5198852"/>
                <a:ext cx="685353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lang="en-GB" sz="36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800</a:t>
                </a:r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6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400</a:t>
                </a:r>
                <a:endParaRPr kumimoji="0" lang="en-GB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6483" y="5198852"/>
                <a:ext cx="6853531" cy="646331"/>
              </a:xfrm>
              <a:prstGeom prst="rect">
                <a:avLst/>
              </a:prstGeom>
              <a:blipFill>
                <a:blip r:embed="rId9"/>
                <a:stretch>
                  <a:fillRect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ounded Rectangle 1"/>
          <p:cNvSpPr/>
          <p:nvPr/>
        </p:nvSpPr>
        <p:spPr>
          <a:xfrm>
            <a:off x="4565505" y="1543672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1984400" y="2784879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697507" y="4026349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2087884" y="5151461"/>
            <a:ext cx="981635" cy="764781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725080" y="569225"/>
            <a:ext cx="46111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Complete the calculations.</a:t>
            </a:r>
            <a:endParaRPr lang="en-GB" sz="3200" dirty="0"/>
          </a:p>
        </p:txBody>
      </p:sp>
      <p:sp>
        <p:nvSpPr>
          <p:cNvPr id="14" name="Rectangle 13"/>
          <p:cNvSpPr/>
          <p:nvPr/>
        </p:nvSpPr>
        <p:spPr>
          <a:xfrm>
            <a:off x="4624963" y="160875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600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32528" y="284285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700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56965" y="407494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500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138585" y="521674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400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this…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569225"/>
            <a:ext cx="7598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bar model to write 8 different calculations.</a:t>
            </a:r>
            <a:endParaRPr lang="en-GB" sz="2800" dirty="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692310"/>
              </p:ext>
            </p:extLst>
          </p:nvPr>
        </p:nvGraphicFramePr>
        <p:xfrm>
          <a:off x="2553974" y="1394885"/>
          <a:ext cx="3399592" cy="1142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774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922818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59394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54825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638604" y="1430875"/>
            <a:ext cx="1230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Whole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44599" y="1990084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</a:rPr>
              <a:t>Part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05518" y="197654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50000"/>
                  </a:schemeClr>
                </a:solidFill>
              </a:rPr>
              <a:t>Part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2553974" y="1990084"/>
            <a:ext cx="2463194" cy="5469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017168" y="1990084"/>
            <a:ext cx="936398" cy="5324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53974" y="1092445"/>
            <a:ext cx="0" cy="185529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953566" y="1062438"/>
            <a:ext cx="0" cy="185529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218308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1" grpId="2"/>
      <p:bldP spid="21" grpId="3"/>
      <p:bldP spid="22" grpId="0"/>
      <p:bldP spid="22" grpId="1"/>
      <p:bldP spid="22" grpId="2"/>
      <p:bldP spid="22" grpId="3"/>
      <p:bldP spid="23" grpId="0"/>
      <p:bldP spid="23" grpId="1"/>
      <p:bldP spid="23" grpId="2"/>
      <p:bldP spid="23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569225"/>
            <a:ext cx="7598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bar model to write 8 different calculations.</a:t>
            </a:r>
            <a:endParaRPr lang="en-GB" sz="2800" dirty="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2553974" y="1394885"/>
          <a:ext cx="3399592" cy="1142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774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922818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59394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54825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638604" y="1430875"/>
            <a:ext cx="1230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Whole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344599" y="1990084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</a:rPr>
              <a:t>Part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105518" y="197654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2">
                    <a:lumMod val="50000"/>
                  </a:schemeClr>
                </a:solidFill>
              </a:rPr>
              <a:t>Part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4" name="TextBox 23"/>
              <p:cNvSpPr txBox="1"/>
              <p:nvPr/>
            </p:nvSpPr>
            <p:spPr>
              <a:xfrm>
                <a:off x="-1086058" y="3213181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3213181"/>
                <a:ext cx="6853531" cy="584775"/>
              </a:xfrm>
              <a:prstGeom prst="rect">
                <a:avLst/>
              </a:prstGeom>
              <a:blipFill>
                <a:blip r:embed="rId3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/>
              <p:cNvSpPr txBox="1"/>
              <p:nvPr/>
            </p:nvSpPr>
            <p:spPr>
              <a:xfrm>
                <a:off x="-1086058" y="3796914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3796914"/>
                <a:ext cx="6853531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-1086058" y="438168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4381689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-1086058" y="496542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4965422"/>
                <a:ext cx="6853531" cy="584775"/>
              </a:xfrm>
              <a:prstGeom prst="rect">
                <a:avLst/>
              </a:prstGeom>
              <a:blipFill>
                <a:blip r:embed="rId6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8" name="TextBox 27"/>
              <p:cNvSpPr txBox="1"/>
              <p:nvPr/>
            </p:nvSpPr>
            <p:spPr>
              <a:xfrm>
                <a:off x="2767168" y="321213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3212139"/>
                <a:ext cx="6853531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2767168" y="379587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3795872"/>
                <a:ext cx="6853531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2767168" y="4380647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6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4380647"/>
                <a:ext cx="6853531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1" name="TextBox 30"/>
              <p:cNvSpPr txBox="1"/>
              <p:nvPr/>
            </p:nvSpPr>
            <p:spPr>
              <a:xfrm>
                <a:off x="2767168" y="496438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schemeClr val="accent6"/>
                    </a:solidFill>
                    <a:latin typeface="Calibri" panose="020F0502020204030204" pitchFamily="34" charset="0"/>
                  </a:rPr>
                  <a:t>part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solidFill>
                      <a:schemeClr val="accent1"/>
                    </a:solidFill>
                    <a:latin typeface="Calibri" panose="020F0502020204030204" pitchFamily="34" charset="0"/>
                  </a:rPr>
                  <a:t>whole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</a:t>
                </a:r>
                <a:r>
                  <a:rPr lang="en-GB" sz="3200" noProof="0" dirty="0">
                    <a:solidFill>
                      <a:schemeClr val="accent2"/>
                    </a:solidFill>
                    <a:latin typeface="Calibri" panose="020F0502020204030204" pitchFamily="34" charset="0"/>
                  </a:rPr>
                  <a:t>part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4964380"/>
                <a:ext cx="6853531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Straight Connector 2"/>
          <p:cNvCxnSpPr/>
          <p:nvPr/>
        </p:nvCxnSpPr>
        <p:spPr>
          <a:xfrm flipV="1">
            <a:off x="2553974" y="1990084"/>
            <a:ext cx="2463194" cy="5469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5017168" y="1990084"/>
            <a:ext cx="936398" cy="53241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553974" y="1092445"/>
            <a:ext cx="0" cy="185529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5953566" y="1062438"/>
            <a:ext cx="0" cy="1855292"/>
          </a:xfrm>
          <a:prstGeom prst="line">
            <a:avLst/>
          </a:prstGeom>
          <a:ln w="571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599477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1" grpId="2"/>
      <p:bldP spid="21" grpId="3"/>
      <p:bldP spid="22" grpId="0"/>
      <p:bldP spid="22" grpId="1"/>
      <p:bldP spid="22" grpId="2"/>
      <p:bldP spid="22" grpId="3"/>
      <p:bldP spid="23" grpId="0"/>
      <p:bldP spid="23" grpId="1"/>
      <p:bldP spid="23" grpId="2"/>
      <p:bldP spid="23" grpId="3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569225"/>
            <a:ext cx="7598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bar model to write 8 different calculations.</a:t>
            </a:r>
            <a:endParaRPr lang="en-GB" sz="2800" dirty="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2187422" y="1442762"/>
          <a:ext cx="3399592" cy="1142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774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922818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59394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54825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520666" y="149063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78047" y="2037961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50998" y="2024426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4629" y="1549052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67473" y="16917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47805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569225"/>
            <a:ext cx="7598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Use the bar model to write 8 different calculations.</a:t>
            </a:r>
            <a:endParaRPr lang="en-GB" sz="2800" dirty="0"/>
          </a:p>
        </p:txBody>
      </p: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365098"/>
              </p:ext>
            </p:extLst>
          </p:nvPr>
        </p:nvGraphicFramePr>
        <p:xfrm>
          <a:off x="2187422" y="1442762"/>
          <a:ext cx="3399592" cy="114219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76774">
                  <a:extLst>
                    <a:ext uri="{9D8B030D-6E8A-4147-A177-3AD203B41FA5}">
                      <a16:colId xmlns:a16="http://schemas.microsoft.com/office/drawing/2014/main" val="2604415581"/>
                    </a:ext>
                  </a:extLst>
                </a:gridCol>
                <a:gridCol w="922818">
                  <a:extLst>
                    <a:ext uri="{9D8B030D-6E8A-4147-A177-3AD203B41FA5}">
                      <a16:colId xmlns:a16="http://schemas.microsoft.com/office/drawing/2014/main" val="39084218"/>
                    </a:ext>
                  </a:extLst>
                </a:gridCol>
              </a:tblGrid>
              <a:tr h="593941">
                <a:tc gridSpan="2">
                  <a:txBody>
                    <a:bodyPr/>
                    <a:lstStyle/>
                    <a:p>
                      <a:pPr algn="ctr"/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31446377"/>
                  </a:ext>
                </a:extLst>
              </a:tr>
              <a:tr h="548253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9070375"/>
                  </a:ext>
                </a:extLst>
              </a:tr>
            </a:tbl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3520666" y="1490639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900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978047" y="2037961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700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4750998" y="2024426"/>
            <a:ext cx="98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-1086058" y="3213181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3213181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-1086058" y="3796914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3796914"/>
                <a:ext cx="6853531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-1086058" y="438168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4381689"/>
                <a:ext cx="6853531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-1086058" y="496542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1086058" y="4965422"/>
                <a:ext cx="6853531" cy="584775"/>
              </a:xfrm>
              <a:prstGeom prst="rect">
                <a:avLst/>
              </a:prstGeom>
              <a:blipFill>
                <a:blip r:embed="rId8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2767168" y="321213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3212139"/>
                <a:ext cx="6853531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767168" y="3795872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9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3795872"/>
                <a:ext cx="6853531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767168" y="4380647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4380647"/>
                <a:ext cx="6853531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767168" y="496438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9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67168" y="4964380"/>
                <a:ext cx="6853531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464629" y="1549052"/>
            <a:ext cx="747045" cy="747045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767473" y="16917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441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1002367"/>
            <a:ext cx="5649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calculations match the model?</a:t>
            </a:r>
            <a:endParaRPr lang="en-GB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11489" y="190321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1903215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711489" y="248533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2485330"/>
                <a:ext cx="6853531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2711489" y="306744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3067445"/>
                <a:ext cx="6853531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711489" y="423167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4231675"/>
                <a:ext cx="6853531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2711489" y="481378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4813789"/>
                <a:ext cx="6853531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99733" y="40299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2577" y="5456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04" y="2086879"/>
            <a:ext cx="3003691" cy="300693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227383" y="326396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</a:t>
            </a:r>
            <a:endParaRPr lang="en-GB" dirty="0"/>
          </a:p>
        </p:txBody>
      </p:sp>
      <p:sp>
        <p:nvSpPr>
          <p:cNvPr id="34" name="Rectangle 33"/>
          <p:cNvSpPr/>
          <p:nvPr/>
        </p:nvSpPr>
        <p:spPr>
          <a:xfrm>
            <a:off x="2924780" y="237953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</a:t>
            </a:r>
            <a:endParaRPr lang="en-GB" dirty="0"/>
          </a:p>
        </p:txBody>
      </p:sp>
      <p:sp>
        <p:nvSpPr>
          <p:cNvPr id="35" name="Rectangle 34"/>
          <p:cNvSpPr/>
          <p:nvPr/>
        </p:nvSpPr>
        <p:spPr>
          <a:xfrm>
            <a:off x="2912747" y="411225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2711489" y="364956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3649560"/>
                <a:ext cx="6853531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/>
          <p:cNvCxnSpPr/>
          <p:nvPr/>
        </p:nvCxnSpPr>
        <p:spPr>
          <a:xfrm>
            <a:off x="1227383" y="3804058"/>
            <a:ext cx="8867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912747" y="2954271"/>
            <a:ext cx="88678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924780" y="4693759"/>
            <a:ext cx="88678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830574" y="2409273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715795" y="2409273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926997" y="2409273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715795" y="2979592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830574" y="2975354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926997" y="297959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830574" y="3556012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715795" y="355601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6926997" y="355601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715795" y="4155888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830574" y="4155888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926997" y="4155888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926997" y="4729855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715795" y="4729855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830574" y="4729855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830574" y="5314340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715795" y="5314340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926997" y="5314340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Box 58"/>
              <p:cNvSpPr txBox="1"/>
              <p:nvPr/>
            </p:nvSpPr>
            <p:spPr>
              <a:xfrm>
                <a:off x="-768688" y="5117157"/>
                <a:ext cx="68535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part </a:t>
                </a:r>
                <a14:m>
                  <m:oMath xmlns:m="http://schemas.openxmlformats.org/officeDocument/2006/math">
                    <m:r>
                      <a:rPr lang="en-GB" sz="2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 </a:t>
                </a:r>
                <a14:m>
                  <m:oMath xmlns:m="http://schemas.openxmlformats.org/officeDocument/2006/math">
                    <m:r>
                      <a:rPr lang="en-GB" sz="2400" i="1" noProof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whole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68688" y="5117157"/>
                <a:ext cx="6853531" cy="461665"/>
              </a:xfrm>
              <a:prstGeom prst="rect">
                <a:avLst/>
              </a:prstGeom>
              <a:blipFill>
                <a:blip r:embed="rId16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Box 59"/>
              <p:cNvSpPr txBox="1"/>
              <p:nvPr/>
            </p:nvSpPr>
            <p:spPr>
              <a:xfrm>
                <a:off x="-768689" y="5465000"/>
                <a:ext cx="68535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whole </a:t>
                </a:r>
                <a14:m>
                  <m:oMath xmlns:m="http://schemas.openxmlformats.org/officeDocument/2006/math">
                    <m:r>
                      <a:rPr lang="en-GB" sz="2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 </a:t>
                </a:r>
                <a14:m>
                  <m:oMath xmlns:m="http://schemas.openxmlformats.org/officeDocument/2006/math">
                    <m:r>
                      <a:rPr lang="en-GB" sz="2400" i="1" noProof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68689" y="5465000"/>
                <a:ext cx="6853531" cy="461665"/>
              </a:xfrm>
              <a:prstGeom prst="rect">
                <a:avLst/>
              </a:prstGeom>
              <a:blipFill>
                <a:blip r:embed="rId1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5631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/>
      <p:bldP spid="30" grpId="0"/>
      <p:bldP spid="19" grpId="0"/>
      <p:bldP spid="19" grpId="1"/>
      <p:bldP spid="36" grpId="0"/>
      <p:bldP spid="59" grpId="0"/>
      <p:bldP spid="6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25080" y="1002367"/>
            <a:ext cx="56497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Which calculations match the model?</a:t>
            </a:r>
            <a:endParaRPr lang="en-GB" sz="28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TextBox 24"/>
              <p:cNvSpPr txBox="1"/>
              <p:nvPr/>
            </p:nvSpPr>
            <p:spPr>
              <a:xfrm>
                <a:off x="2711489" y="190321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1903215"/>
                <a:ext cx="6853531" cy="584775"/>
              </a:xfrm>
              <a:prstGeom prst="rect">
                <a:avLst/>
              </a:prstGeom>
              <a:blipFill>
                <a:blip r:embed="rId3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6" name="TextBox 25"/>
              <p:cNvSpPr txBox="1"/>
              <p:nvPr/>
            </p:nvSpPr>
            <p:spPr>
              <a:xfrm>
                <a:off x="2711489" y="248533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2485330"/>
                <a:ext cx="6853531" cy="584775"/>
              </a:xfrm>
              <a:prstGeom prst="rect">
                <a:avLst/>
              </a:prstGeom>
              <a:blipFill>
                <a:blip r:embed="rId4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2711489" y="306744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200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3067445"/>
                <a:ext cx="6853531" cy="584775"/>
              </a:xfrm>
              <a:prstGeom prst="rect">
                <a:avLst/>
              </a:prstGeom>
              <a:blipFill>
                <a:blip r:embed="rId5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9" name="TextBox 28"/>
              <p:cNvSpPr txBox="1"/>
              <p:nvPr/>
            </p:nvSpPr>
            <p:spPr>
              <a:xfrm>
                <a:off x="2711489" y="4231675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 </a:t>
                </a:r>
                <a14:m>
                  <m:oMath xmlns:m="http://schemas.openxmlformats.org/officeDocument/2006/math">
                    <m:r>
                      <a:rPr lang="en-GB" sz="3200" i="1" noProof="0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4231675"/>
                <a:ext cx="6853531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0" name="TextBox 29"/>
              <p:cNvSpPr txBox="1"/>
              <p:nvPr/>
            </p:nvSpPr>
            <p:spPr>
              <a:xfrm>
                <a:off x="2711489" y="4813789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500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7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4813789"/>
                <a:ext cx="6853531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9733" y="40299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02577" y="5456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28804" y="2086879"/>
            <a:ext cx="3003691" cy="3006935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1227383" y="326396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700</a:t>
            </a:r>
            <a:endParaRPr lang="en-GB" dirty="0"/>
          </a:p>
        </p:txBody>
      </p:sp>
      <p:sp>
        <p:nvSpPr>
          <p:cNvPr id="34" name="Rectangle 33"/>
          <p:cNvSpPr/>
          <p:nvPr/>
        </p:nvSpPr>
        <p:spPr>
          <a:xfrm>
            <a:off x="2924780" y="237953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</a:t>
            </a:r>
            <a:endParaRPr lang="en-GB" dirty="0"/>
          </a:p>
        </p:txBody>
      </p:sp>
      <p:sp>
        <p:nvSpPr>
          <p:cNvPr id="35" name="Rectangle 34"/>
          <p:cNvSpPr/>
          <p:nvPr/>
        </p:nvSpPr>
        <p:spPr>
          <a:xfrm>
            <a:off x="2912747" y="411225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200</a:t>
            </a:r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6" name="TextBox 35"/>
              <p:cNvSpPr txBox="1"/>
              <p:nvPr/>
            </p:nvSpPr>
            <p:spPr>
              <a:xfrm>
                <a:off x="2711489" y="3649560"/>
                <a:ext cx="6853531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700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5</a:t>
                </a: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00 </a:t>
                </a:r>
                <a14:m>
                  <m:oMath xmlns:m="http://schemas.openxmlformats.org/officeDocument/2006/math">
                    <m:r>
                      <a:rPr lang="en-GB" sz="3200" b="0" i="1" noProof="0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 pitchFamily="34" charset="0"/>
                  </a:rPr>
                  <a:t> 200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1489" y="3649560"/>
                <a:ext cx="6853531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893" y="1953720"/>
            <a:ext cx="485077" cy="4850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475" y="2434906"/>
            <a:ext cx="627574" cy="58078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475" y="3060506"/>
            <a:ext cx="627574" cy="58078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893" y="3693683"/>
            <a:ext cx="485077" cy="48507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893" y="4300945"/>
            <a:ext cx="485077" cy="48507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475" y="4777983"/>
            <a:ext cx="627574" cy="580782"/>
          </a:xfrm>
          <a:prstGeom prst="rect">
            <a:avLst/>
          </a:prstGeom>
        </p:spPr>
      </p:pic>
      <p:cxnSp>
        <p:nvCxnSpPr>
          <p:cNvPr id="6" name="Straight Connector 5"/>
          <p:cNvCxnSpPr/>
          <p:nvPr/>
        </p:nvCxnSpPr>
        <p:spPr>
          <a:xfrm>
            <a:off x="1227383" y="3804058"/>
            <a:ext cx="88678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912747" y="2954271"/>
            <a:ext cx="88678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924780" y="4693759"/>
            <a:ext cx="886781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5830574" y="2409273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715795" y="2409273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6926997" y="2409273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715795" y="2979592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5830574" y="2975354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926997" y="297959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5830574" y="3556012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715795" y="355601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6926997" y="3556012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715795" y="4155888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5830574" y="4155888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6926997" y="4155888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6926997" y="4729855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715795" y="4729855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5830574" y="4729855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830574" y="5314340"/>
            <a:ext cx="64080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715795" y="5314340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6926997" y="5314340"/>
            <a:ext cx="640800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>
        <mc:Choice xmlns:a14="http://schemas.microsoft.com/office/drawing/2010/main" Requires="a14">
          <p:sp>
            <p:nvSpPr>
              <p:cNvPr id="59" name="TextBox 58"/>
              <p:cNvSpPr txBox="1"/>
              <p:nvPr/>
            </p:nvSpPr>
            <p:spPr>
              <a:xfrm>
                <a:off x="-768688" y="5117157"/>
                <a:ext cx="68535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part </a:t>
                </a:r>
                <a14:m>
                  <m:oMath xmlns:m="http://schemas.openxmlformats.org/officeDocument/2006/math">
                    <m:r>
                      <a:rPr lang="en-GB" sz="2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 </a:t>
                </a:r>
                <a14:m>
                  <m:oMath xmlns:m="http://schemas.openxmlformats.org/officeDocument/2006/math">
                    <m:r>
                      <a:rPr lang="en-GB" sz="2400" i="1" noProof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whole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59" name="TextBox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68688" y="5117157"/>
                <a:ext cx="6853531" cy="461665"/>
              </a:xfrm>
              <a:prstGeom prst="rect">
                <a:avLst/>
              </a:prstGeom>
              <a:blipFill>
                <a:blip r:embed="rId13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0" name="TextBox 59"/>
              <p:cNvSpPr txBox="1"/>
              <p:nvPr/>
            </p:nvSpPr>
            <p:spPr>
              <a:xfrm>
                <a:off x="-768689" y="5465000"/>
                <a:ext cx="685353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whole </a:t>
                </a:r>
                <a14:m>
                  <m:oMath xmlns:m="http://schemas.openxmlformats.org/officeDocument/2006/math">
                    <m:r>
                      <a:rPr lang="en-GB" sz="2400" b="0" i="1" noProof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 </a:t>
                </a:r>
                <a14:m>
                  <m:oMath xmlns:m="http://schemas.openxmlformats.org/officeDocument/2006/math">
                    <m:r>
                      <a:rPr lang="en-GB" sz="2400" i="1" noProof="0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noProof="0" dirty="0">
                    <a:solidFill>
                      <a:schemeClr val="tx1"/>
                    </a:solidFill>
                    <a:latin typeface="Calibri" panose="020F0502020204030204" pitchFamily="34" charset="0"/>
                  </a:rPr>
                  <a:t> part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Calibri" panose="020F0502020204030204" pitchFamily="34" charset="0"/>
                </a:endParaRPr>
              </a:p>
            </p:txBody>
          </p:sp>
        </mc:Choice>
        <mc:Fallback>
          <p:sp>
            <p:nvSpPr>
              <p:cNvPr id="60" name="TextBox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768689" y="5465000"/>
                <a:ext cx="6853531" cy="461665"/>
              </a:xfrm>
              <a:prstGeom prst="rect">
                <a:avLst/>
              </a:prstGeom>
              <a:blipFill>
                <a:blip r:embed="rId1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0991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/>
      <p:bldP spid="30" grpId="0"/>
      <p:bldP spid="19" grpId="0"/>
      <p:bldP spid="19" grpId="1"/>
      <p:bldP spid="36" grpId="0"/>
      <p:bldP spid="59" grpId="0"/>
      <p:bldP spid="6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one of the sheets</a:t>
            </a:r>
          </a:p>
        </p:txBody>
      </p:sp>
    </p:spTree>
    <p:extLst>
      <p:ext uri="{BB962C8B-B14F-4D97-AF65-F5344CB8AC3E}">
        <p14:creationId xmlns:p14="http://schemas.microsoft.com/office/powerpoint/2010/main" val="667935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8.2|16|5.9|3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1|1.5|2.3|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1.9|2.7|0.5|0.5|0.5|1.4|5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13.1|11.3|6.7|4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3|3.6|2.5|12.1|14.3|1.7|1.7|1.5|7.1|4.9|7|3.3|4.7|1.5|4.3|1.8|1.6|2.1|1.2|1.8|5.3|5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1.3|3.6|2.5|12.1|14.3|1.7|1.7|1.5|7.1|4.9|7|3.3|4.7|1.5|4.3|1.8|1.6|2.1|1.2|1.8|5.3|5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3|6.6|8.4|5.7|8.5|11.2|8.4|4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3|6.6|8.4|5.7|8.5|11.2|8.4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5.3|7.1|1.8|16.1|6.8|1.1|11.4|9.2|0.9|1.5|4.9|1.5|12.9|2.9|2.4|16.3|11.4|0.8|0.9|12.9|1|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5.3|7.1|1.8|16.1|6.8|1.1|11.4|9.2|0.9|1.5|4.9|1.5|12.9|2.9|2.4|16.3|11.4|0.8|0.9|12.9|1|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infopath/2007/PartnerControls"/>
    <ds:schemaRef ds:uri="522d4c35-b548-4432-90ae-af4376e1c4b4"/>
    <ds:schemaRef ds:uri="http://purl.org/dc/dcmitype/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E8B73B5-65CE-46CA-B9B7-43223176C00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8416</TotalTime>
  <Words>392</Words>
  <Application>Microsoft Office PowerPoint</Application>
  <PresentationFormat>On-screen Show (4:3)</PresentationFormat>
  <Paragraphs>124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this…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one of the sheets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225</cp:revision>
  <dcterms:created xsi:type="dcterms:W3CDTF">2019-07-05T11:02:13Z</dcterms:created>
  <dcterms:modified xsi:type="dcterms:W3CDTF">2020-10-10T19:49:27Z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