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10"/>
  </p:notesMasterIdLst>
  <p:sldIdLst>
    <p:sldId id="258" r:id="rId2"/>
    <p:sldId id="264" r:id="rId3"/>
    <p:sldId id="260" r:id="rId4"/>
    <p:sldId id="256" r:id="rId5"/>
    <p:sldId id="278" r:id="rId6"/>
    <p:sldId id="281" r:id="rId7"/>
    <p:sldId id="279" r:id="rId8"/>
    <p:sldId id="280" r:id="rId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6" d="100"/>
          <a:sy n="76" d="100"/>
        </p:scale>
        <p:origin x="220"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24/03/2021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1416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771278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884605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072134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397566" y="178904"/>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Wednesday 21</a:t>
            </a:r>
            <a:r>
              <a:rPr lang="en-GB" sz="6000" u="sng" baseline="30000" dirty="0">
                <a:solidFill>
                  <a:schemeClr val="tx1"/>
                </a:solidFill>
                <a:latin typeface="Twinkl Cursive Looped" panose="02000000000000000000" pitchFamily="2" charset="0"/>
              </a:rPr>
              <a:t>st</a:t>
            </a:r>
            <a:r>
              <a:rPr lang="en-GB" sz="6000" u="sng" dirty="0">
                <a:solidFill>
                  <a:schemeClr val="tx1"/>
                </a:solidFill>
                <a:latin typeface="Twinkl Cursive Looped" panose="02000000000000000000" pitchFamily="2" charset="0"/>
              </a:rPr>
              <a:t> April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prediction skills</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going to explore Roald’s time at St Peter’s.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chemeClr val="accent5"/>
                </a:solidFill>
                <a:latin typeface="Twinkl Cursive Looped" panose="02000000000000000000" pitchFamily="2" charset="0"/>
              </a:rPr>
              <a:t>prediction</a:t>
            </a:r>
            <a:r>
              <a:rPr lang="en" sz="4400" dirty="0">
                <a:solidFill>
                  <a:srgbClr val="00B050"/>
                </a:solidFill>
                <a:latin typeface="Twinkl Cursive Looped" panose="02000000000000000000" pitchFamily="2" charset="0"/>
              </a:rPr>
              <a:t> </a:t>
            </a:r>
            <a:r>
              <a:rPr lang="en" sz="4400" dirty="0">
                <a:latin typeface="Twinkl Cursive Looped" panose="02000000000000000000" pitchFamily="2" charset="0"/>
              </a:rPr>
              <a:t>skills to help us understand the character’s actions.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10" name="Picture 9">
            <a:extLst>
              <a:ext uri="{FF2B5EF4-FFF2-40B4-BE49-F238E27FC236}">
                <a16:creationId xmlns:a16="http://schemas.microsoft.com/office/drawing/2014/main" id="{2DC7DE0C-34EC-4C83-A1DD-EC7414E532F2}"/>
              </a:ext>
            </a:extLst>
          </p:cNvPr>
          <p:cNvPicPr>
            <a:picLocks noChangeAspect="1"/>
          </p:cNvPicPr>
          <p:nvPr/>
        </p:nvPicPr>
        <p:blipFill>
          <a:blip r:embed="rId3"/>
          <a:stretch>
            <a:fillRect/>
          </a:stretch>
        </p:blipFill>
        <p:spPr>
          <a:xfrm>
            <a:off x="9547544" y="80896"/>
            <a:ext cx="2497720" cy="297269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Game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765964" y="1120676"/>
            <a:ext cx="6743962" cy="3785652"/>
          </a:xfrm>
          <a:prstGeom prst="rect">
            <a:avLst/>
          </a:prstGeom>
          <a:noFill/>
        </p:spPr>
        <p:txBody>
          <a:bodyPr wrap="square">
            <a:spAutoFit/>
          </a:bodyPr>
          <a:lstStyle/>
          <a:p>
            <a:r>
              <a:rPr lang="en-GB" sz="4800" dirty="0">
                <a:solidFill>
                  <a:schemeClr val="tx1"/>
                </a:solidFill>
                <a:latin typeface="Twinkl Cursive Looped" panose="02000000000000000000" pitchFamily="2" charset="0"/>
              </a:rPr>
              <a:t>Today we are going to focus on </a:t>
            </a:r>
            <a:r>
              <a:rPr lang="en-GB" sz="4800" i="1" dirty="0">
                <a:solidFill>
                  <a:schemeClr val="tx1"/>
                </a:solidFill>
                <a:latin typeface="Twinkl Cursive Looped" panose="02000000000000000000" pitchFamily="2" charset="0"/>
              </a:rPr>
              <a:t>lying</a:t>
            </a:r>
            <a:r>
              <a:rPr lang="en-GB" sz="4800" dirty="0">
                <a:solidFill>
                  <a:schemeClr val="tx1"/>
                </a:solidFill>
                <a:latin typeface="Twinkl Cursive Looped" panose="02000000000000000000" pitchFamily="2" charset="0"/>
              </a:rPr>
              <a:t>. </a:t>
            </a:r>
          </a:p>
          <a:p>
            <a:endParaRPr lang="en-GB" sz="4800" dirty="0">
              <a:solidFill>
                <a:schemeClr val="tx1"/>
              </a:solidFill>
              <a:latin typeface="Twinkl Cursive Looped" panose="02000000000000000000" pitchFamily="2" charset="0"/>
            </a:endParaRPr>
          </a:p>
          <a:p>
            <a:r>
              <a:rPr lang="en-GB" sz="4800" dirty="0">
                <a:solidFill>
                  <a:schemeClr val="tx1"/>
                </a:solidFill>
                <a:latin typeface="Twinkl Cursive Looped" panose="02000000000000000000" pitchFamily="2" charset="0"/>
              </a:rPr>
              <a:t>Therefore, let’s play “Two Truths and a Lie!”</a:t>
            </a:r>
          </a:p>
        </p:txBody>
      </p:sp>
      <p:pic>
        <p:nvPicPr>
          <p:cNvPr id="19" name="Picture 18">
            <a:extLst>
              <a:ext uri="{FF2B5EF4-FFF2-40B4-BE49-F238E27FC236}">
                <a16:creationId xmlns:a16="http://schemas.microsoft.com/office/drawing/2014/main" id="{4DC65814-A346-4761-8F2C-217525372398}"/>
              </a:ext>
            </a:extLst>
          </p:cNvPr>
          <p:cNvPicPr>
            <a:picLocks noChangeAspect="1"/>
          </p:cNvPicPr>
          <p:nvPr/>
        </p:nvPicPr>
        <p:blipFill>
          <a:blip r:embed="rId3"/>
          <a:stretch>
            <a:fillRect/>
          </a:stretch>
        </p:blipFill>
        <p:spPr>
          <a:xfrm>
            <a:off x="371604" y="443324"/>
            <a:ext cx="1935919" cy="1765793"/>
          </a:xfrm>
          <a:prstGeom prst="rect">
            <a:avLst/>
          </a:prstGeom>
        </p:spPr>
      </p:pic>
      <p:pic>
        <p:nvPicPr>
          <p:cNvPr id="21" name="Picture 20">
            <a:extLst>
              <a:ext uri="{FF2B5EF4-FFF2-40B4-BE49-F238E27FC236}">
                <a16:creationId xmlns:a16="http://schemas.microsoft.com/office/drawing/2014/main" id="{E330BC8C-4339-4251-B81A-90FC7D91549C}"/>
              </a:ext>
            </a:extLst>
          </p:cNvPr>
          <p:cNvPicPr>
            <a:picLocks noChangeAspect="1"/>
          </p:cNvPicPr>
          <p:nvPr/>
        </p:nvPicPr>
        <p:blipFill>
          <a:blip r:embed="rId3"/>
          <a:stretch>
            <a:fillRect/>
          </a:stretch>
        </p:blipFill>
        <p:spPr>
          <a:xfrm>
            <a:off x="9968367" y="273247"/>
            <a:ext cx="1935919" cy="176579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Class Read</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3534028" y="4525223"/>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rtl="0" fontAlgn="base">
              <a:buFont typeface="Arial" panose="020B0604020202020204" pitchFamily="34" charset="0"/>
              <a:buChar char="•"/>
            </a:pPr>
            <a:r>
              <a:rPr lang="en-GB" sz="3600" dirty="0">
                <a:solidFill>
                  <a:schemeClr val="tx1"/>
                </a:solidFill>
                <a:latin typeface="Twinkl Cursive Looped" panose="02000000000000000000" pitchFamily="2" charset="0"/>
              </a:rPr>
              <a:t>Let’s focus on the lie.</a:t>
            </a:r>
          </a:p>
          <a:p>
            <a:pPr algn="l" rtl="0" fontAlgn="base">
              <a:buFont typeface="Arial" panose="020B0604020202020204" pitchFamily="34" charset="0"/>
              <a:buChar char="•"/>
            </a:pPr>
            <a:endParaRPr lang="en-GB" sz="36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3600" dirty="0">
                <a:solidFill>
                  <a:schemeClr val="tx1"/>
                </a:solidFill>
                <a:latin typeface="Twinkl Cursive Looped" panose="02000000000000000000" pitchFamily="2" charset="0"/>
              </a:rPr>
              <a:t>How is he feeling at this very second? </a:t>
            </a:r>
          </a:p>
          <a:p>
            <a:pPr algn="l" rtl="0" fontAlgn="base">
              <a:buFont typeface="Arial" panose="020B0604020202020204" pitchFamily="34" charset="0"/>
              <a:buChar char="•"/>
            </a:pPr>
            <a:endParaRPr lang="en-GB" sz="3600" dirty="0">
              <a:solidFill>
                <a:schemeClr val="tx1"/>
              </a:solidFill>
              <a:latin typeface="Twinkl Cursive Looped" panose="02000000000000000000" pitchFamily="2" charset="0"/>
            </a:endParaRPr>
          </a:p>
          <a:p>
            <a:pPr algn="l" rtl="0" fontAlgn="base">
              <a:buFont typeface="Arial" panose="020B0604020202020204" pitchFamily="34" charset="0"/>
              <a:buChar char="•"/>
            </a:pPr>
            <a:r>
              <a:rPr lang="en-GB" sz="3600" b="0" i="0" dirty="0">
                <a:solidFill>
                  <a:schemeClr val="tx1"/>
                </a:solidFill>
                <a:effectLst/>
                <a:latin typeface="Twinkl Cursive Looped" panose="02000000000000000000" pitchFamily="2" charset="0"/>
              </a:rPr>
              <a:t>How m</a:t>
            </a:r>
            <a:r>
              <a:rPr lang="en-GB" sz="3600" dirty="0">
                <a:solidFill>
                  <a:schemeClr val="tx1"/>
                </a:solidFill>
                <a:latin typeface="Twinkl Cursive Looped" panose="02000000000000000000" pitchFamily="2" charset="0"/>
              </a:rPr>
              <a:t>ight he feel in a few days time?</a:t>
            </a:r>
          </a:p>
          <a:p>
            <a:pPr algn="l" rtl="0" fontAlgn="base">
              <a:buFont typeface="Arial" panose="020B0604020202020204" pitchFamily="34" charset="0"/>
              <a:buChar char="•"/>
            </a:pPr>
            <a:endParaRPr lang="en-GB" sz="36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3600" dirty="0">
                <a:solidFill>
                  <a:schemeClr val="tx1"/>
                </a:solidFill>
                <a:latin typeface="Twinkl Cursive Looped" panose="02000000000000000000" pitchFamily="2" charset="0"/>
              </a:rPr>
              <a:t>What could happen next?</a:t>
            </a:r>
            <a:endParaRPr lang="en-GB" sz="3600" b="0" i="0" dirty="0">
              <a:solidFill>
                <a:schemeClr val="tx1"/>
              </a:solidFill>
              <a:effectLst/>
              <a:latin typeface="Twinkl Cursive Looped" panose="02000000000000000000" pitchFamily="2" charset="0"/>
            </a:endParaRPr>
          </a:p>
          <a:p>
            <a:pPr marL="342900" lvl="0" indent="-342900" algn="l">
              <a:lnSpc>
                <a:spcPct val="107000"/>
              </a:lnSpc>
              <a:buFont typeface="Calibri" panose="020F0502020204030204" pitchFamily="34" charset="0"/>
              <a:buChar char="-"/>
            </a:pP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GB" sz="3200" dirty="0">
                <a:solidFill>
                  <a:schemeClr val="tx1"/>
                </a:solidFill>
                <a:latin typeface="Twinkl Cursive Looped" panose="02000000000000000000" pitchFamily="2" charset="0"/>
              </a:rPr>
              <a:t>Class Read </a:t>
            </a:r>
            <a:r>
              <a:rPr lang="en-GB" sz="3200" b="0" i="0" dirty="0">
                <a:solidFill>
                  <a:schemeClr val="tx1"/>
                </a:solidFill>
                <a:effectLst/>
                <a:latin typeface="Twinkl Cursive Looped" panose="02000000000000000000" pitchFamily="2" charset="0"/>
              </a:rPr>
              <a:t>p.109-114 </a:t>
            </a:r>
            <a:endParaRPr lang="en-GB" sz="8800" dirty="0">
              <a:solidFill>
                <a:schemeClr val="tx1"/>
              </a:solidFill>
              <a:latin typeface="Twinkl Cursive Looped" panose="020000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3097800" y="1412837"/>
            <a:ext cx="6264780" cy="3170099"/>
          </a:xfrm>
          <a:prstGeom prst="rect">
            <a:avLst/>
          </a:prstGeom>
          <a:noFill/>
        </p:spPr>
        <p:txBody>
          <a:bodyPr wrap="square">
            <a:spAutoFit/>
          </a:bodyPr>
          <a:lstStyle/>
          <a:p>
            <a:pPr algn="ctr" rtl="0" fontAlgn="base"/>
            <a:r>
              <a:rPr lang="en-GB" sz="4000" b="0" i="0" dirty="0">
                <a:solidFill>
                  <a:schemeClr val="tx1"/>
                </a:solidFill>
                <a:effectLst/>
                <a:latin typeface="Twinkl Cursive Looped" panose="02000000000000000000" pitchFamily="2" charset="0"/>
              </a:rPr>
              <a:t>What do you think might happen next?</a:t>
            </a:r>
          </a:p>
          <a:p>
            <a:pPr algn="ctr" rtl="0" fontAlgn="base"/>
            <a:endParaRPr lang="en-GB" sz="4000" dirty="0">
              <a:solidFill>
                <a:schemeClr val="tx1"/>
              </a:solidFill>
              <a:latin typeface="Twinkl Cursive Looped" panose="02000000000000000000" pitchFamily="2" charset="0"/>
            </a:endParaRPr>
          </a:p>
          <a:p>
            <a:pPr algn="ctr" rtl="0" fontAlgn="base"/>
            <a:r>
              <a:rPr lang="en-GB" sz="4000" b="0" i="0" dirty="0">
                <a:solidFill>
                  <a:schemeClr val="tx1"/>
                </a:solidFill>
                <a:effectLst/>
                <a:latin typeface="Twinkl Cursive Looped" panose="02000000000000000000" pitchFamily="2" charset="0"/>
              </a:rPr>
              <a:t>Let’s mind map some ideas!</a:t>
            </a:r>
          </a:p>
        </p:txBody>
      </p:sp>
    </p:spTree>
    <p:extLst>
      <p:ext uri="{BB962C8B-B14F-4D97-AF65-F5344CB8AC3E}">
        <p14:creationId xmlns:p14="http://schemas.microsoft.com/office/powerpoint/2010/main" val="1671320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3097800" y="1412837"/>
            <a:ext cx="6264780" cy="2554545"/>
          </a:xfrm>
          <a:prstGeom prst="rect">
            <a:avLst/>
          </a:prstGeom>
          <a:noFill/>
        </p:spPr>
        <p:txBody>
          <a:bodyPr wrap="square">
            <a:spAutoFit/>
          </a:bodyPr>
          <a:lstStyle/>
          <a:p>
            <a:pPr algn="ctr" rtl="0" fontAlgn="base"/>
            <a:r>
              <a:rPr lang="en-GB" sz="4000" b="0" i="0" dirty="0">
                <a:solidFill>
                  <a:schemeClr val="tx1"/>
                </a:solidFill>
                <a:effectLst/>
                <a:latin typeface="Twinkl Cursive Looped" panose="02000000000000000000" pitchFamily="2" charset="0"/>
              </a:rPr>
              <a:t>Write a paragraph predicting what may happen when Roald returns home. </a:t>
            </a:r>
          </a:p>
        </p:txBody>
      </p:sp>
    </p:spTree>
    <p:extLst>
      <p:ext uri="{BB962C8B-B14F-4D97-AF65-F5344CB8AC3E}">
        <p14:creationId xmlns:p14="http://schemas.microsoft.com/office/powerpoint/2010/main" val="364528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2871831" y="951172"/>
            <a:ext cx="6356559" cy="5940088"/>
          </a:xfrm>
          <a:prstGeom prst="rect">
            <a:avLst/>
          </a:prstGeom>
          <a:noFill/>
        </p:spPr>
        <p:txBody>
          <a:bodyPr wrap="square">
            <a:spAutoFit/>
          </a:bodyPr>
          <a:lstStyle/>
          <a:p>
            <a:pPr algn="l" rtl="0" fontAlgn="base">
              <a:buFont typeface="Arial" panose="020B0604020202020204" pitchFamily="34" charset="0"/>
              <a:buChar char="•"/>
            </a:pPr>
            <a:r>
              <a:rPr lang="en-GB" sz="3200" b="0" i="0" dirty="0">
                <a:solidFill>
                  <a:schemeClr val="accent6"/>
                </a:solidFill>
                <a:effectLst/>
                <a:latin typeface="Twinkl Cursive Looped" panose="02000000000000000000" pitchFamily="2" charset="0"/>
              </a:rPr>
              <a:t>Paddlers:  </a:t>
            </a:r>
          </a:p>
          <a:p>
            <a:pPr algn="l" rtl="0" fontAlgn="base"/>
            <a:r>
              <a:rPr lang="en-GB" sz="3200" b="0" i="0" dirty="0">
                <a:solidFill>
                  <a:schemeClr val="tx1"/>
                </a:solidFill>
                <a:effectLst/>
                <a:latin typeface="Twinkl Cursive Looped" panose="02000000000000000000" pitchFamily="2" charset="0"/>
              </a:rPr>
              <a:t>Write a prediction using your writing frame.</a:t>
            </a:r>
            <a:endParaRPr lang="en-GB" sz="54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3200" b="0" i="0" dirty="0">
                <a:solidFill>
                  <a:schemeClr val="accent1"/>
                </a:solidFill>
                <a:effectLst/>
                <a:latin typeface="Twinkl Cursive Looped" panose="02000000000000000000" pitchFamily="2" charset="0"/>
              </a:rPr>
              <a:t>Snorkellers:  </a:t>
            </a:r>
          </a:p>
          <a:p>
            <a:pPr algn="l" rtl="0" fontAlgn="base">
              <a:buFont typeface="Arial" panose="020B0604020202020204" pitchFamily="34" charset="0"/>
              <a:buChar char="•"/>
            </a:pPr>
            <a:r>
              <a:rPr lang="en-GB" sz="3200" dirty="0">
                <a:solidFill>
                  <a:schemeClr val="tx1"/>
                </a:solidFill>
                <a:latin typeface="Twinkl Cursive Looped" panose="02000000000000000000" pitchFamily="2" charset="0"/>
              </a:rPr>
              <a:t>Write your prediction using details from the text. </a:t>
            </a:r>
            <a:r>
              <a:rPr lang="en-GB" sz="3200" b="0" i="0" dirty="0">
                <a:solidFill>
                  <a:schemeClr val="tx1"/>
                </a:solidFill>
                <a:effectLst/>
                <a:latin typeface="Twinkl Cursive Looped" panose="02000000000000000000" pitchFamily="2" charset="0"/>
              </a:rPr>
              <a:t>The TA will help you if you need it. </a:t>
            </a:r>
          </a:p>
          <a:p>
            <a:pPr algn="l" rtl="0" fontAlgn="base">
              <a:buFont typeface="Arial" panose="020B0604020202020204" pitchFamily="34" charset="0"/>
              <a:buChar char="•"/>
            </a:pPr>
            <a:r>
              <a:rPr lang="en-GB" sz="3200" b="0" i="0" dirty="0">
                <a:solidFill>
                  <a:srgbClr val="00B050"/>
                </a:solidFill>
                <a:effectLst/>
                <a:latin typeface="Twinkl Cursive Looped" panose="02000000000000000000" pitchFamily="2" charset="0"/>
              </a:rPr>
              <a:t>Divers:  </a:t>
            </a:r>
          </a:p>
          <a:p>
            <a:pPr algn="l" rtl="0" fontAlgn="base">
              <a:buFont typeface="Arial" panose="020B0604020202020204" pitchFamily="34" charset="0"/>
              <a:buChar char="•"/>
            </a:pPr>
            <a:r>
              <a:rPr lang="en-GB" sz="3200" b="0" i="0" dirty="0">
                <a:solidFill>
                  <a:schemeClr val="tx1"/>
                </a:solidFill>
                <a:effectLst/>
                <a:latin typeface="Twinkl Cursive Looped" panose="02000000000000000000" pitchFamily="2" charset="0"/>
              </a:rPr>
              <a:t>Write two different predictions. Which do you think is the most likely and why? </a:t>
            </a:r>
          </a:p>
          <a:p>
            <a:pPr algn="l" rtl="0" fontAlgn="base"/>
            <a:r>
              <a:rPr lang="en-GB" sz="2800" b="0" i="0" dirty="0">
                <a:solidFill>
                  <a:schemeClr val="tx1"/>
                </a:solidFill>
                <a:effectLst/>
                <a:latin typeface="Twinkl Cursive Looped" panose="02000000000000000000" pitchFamily="2" charset="0"/>
              </a:rPr>
              <a:t>    </a:t>
            </a:r>
            <a:endParaRPr lang="en-GB" sz="4800" b="0" i="0" dirty="0">
              <a:solidFill>
                <a:schemeClr val="tx1"/>
              </a:solidFill>
              <a:effectLst/>
              <a:latin typeface="Twinkl Cursive Looped" panose="02000000000000000000" pitchFamily="2" charset="0"/>
            </a:endParaRPr>
          </a:p>
        </p:txBody>
      </p:sp>
    </p:spTree>
    <p:extLst>
      <p:ext uri="{BB962C8B-B14F-4D97-AF65-F5344CB8AC3E}">
        <p14:creationId xmlns:p14="http://schemas.microsoft.com/office/powerpoint/2010/main" val="922595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1502084"/>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solidFill>
                  <a:schemeClr val="accent6"/>
                </a:solidFill>
                <a:latin typeface="Twinkl Cursive Looped" panose="02000000000000000000" pitchFamily="2" charset="0"/>
              </a:rPr>
              <a:t>Red Pen Challenge!</a:t>
            </a:r>
            <a:br>
              <a:rPr lang="en" u="sng" dirty="0">
                <a:solidFill>
                  <a:schemeClr val="accent6"/>
                </a:solidFill>
                <a:latin typeface="Twinkl Cursive Looped" panose="02000000000000000000" pitchFamily="2" charset="0"/>
              </a:rPr>
            </a:br>
            <a:r>
              <a:rPr lang="en" u="sng" dirty="0">
                <a:latin typeface="Twinkl Cursive Looped" panose="02000000000000000000" pitchFamily="2" charset="0"/>
              </a:rPr>
              <a:t>How likely do you think your prediction is and why</a:t>
            </a:r>
            <a:r>
              <a:rPr lang="en" dirty="0">
                <a:latin typeface="Twinkl Cursive Looped" panose="02000000000000000000" pitchFamily="2" charset="0"/>
              </a:rPr>
              <a:t>?</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2" name="Rectangle 2">
            <a:extLst>
              <a:ext uri="{FF2B5EF4-FFF2-40B4-BE49-F238E27FC236}">
                <a16:creationId xmlns:a16="http://schemas.microsoft.com/office/drawing/2014/main" id="{FB22EF40-A887-4113-99B7-CF479FC3657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3073" name="Picture 4">
            <a:extLst>
              <a:ext uri="{FF2B5EF4-FFF2-40B4-BE49-F238E27FC236}">
                <a16:creationId xmlns:a16="http://schemas.microsoft.com/office/drawing/2014/main" id="{77647AD0-A494-422B-9A20-E0A9FAAD78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50592">
            <a:off x="10379715" y="942017"/>
            <a:ext cx="1873711" cy="208510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a:extLst>
              <a:ext uri="{FF2B5EF4-FFF2-40B4-BE49-F238E27FC236}">
                <a16:creationId xmlns:a16="http://schemas.microsoft.com/office/drawing/2014/main" id="{35707D31-9CA2-4A0F-B75A-4499C71711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50592">
            <a:off x="745096" y="857153"/>
            <a:ext cx="1873711" cy="2085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7873755"/>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25918</TotalTime>
  <Words>237</Words>
  <Application>Microsoft Office PowerPoint</Application>
  <PresentationFormat>Widescreen</PresentationFormat>
  <Paragraphs>38</Paragraphs>
  <Slides>8</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Nunito</vt:lpstr>
      <vt:lpstr>Twinkl Cursive Looped</vt:lpstr>
      <vt:lpstr>Walter Turncoat</vt:lpstr>
      <vt:lpstr>Theme1</vt:lpstr>
      <vt:lpstr>PowerPoint Presentation</vt:lpstr>
      <vt:lpstr>Today we are continuing to explore our new book! We are going to explore Roald’s time at St Peter’s.   We are going to use our prediction skills to help us understand the character’s actions. </vt:lpstr>
      <vt:lpstr>PowerPoint Presentation</vt:lpstr>
      <vt:lpstr> Class Read  </vt:lpstr>
      <vt:lpstr> Our task   </vt:lpstr>
      <vt:lpstr> Our task   </vt:lpstr>
      <vt:lpstr> Our task   </vt:lpstr>
      <vt:lpstr> Red Pen Challenge! How likely do you think your prediction is and why?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37</cp:revision>
  <dcterms:created xsi:type="dcterms:W3CDTF">2021-03-01T17:41:49Z</dcterms:created>
  <dcterms:modified xsi:type="dcterms:W3CDTF">2021-04-07T13:23:20Z</dcterms:modified>
</cp:coreProperties>
</file>