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71" r:id="rId4"/>
    <p:sldId id="279" r:id="rId5"/>
    <p:sldId id="273" r:id="rId6"/>
    <p:sldId id="275" r:id="rId7"/>
    <p:sldId id="276" r:id="rId8"/>
    <p:sldId id="277" r:id="rId9"/>
    <p:sldId id="278" r:id="rId10"/>
    <p:sldId id="280" r:id="rId11"/>
    <p:sldId id="274" r:id="rId12"/>
    <p:sldId id="257" r:id="rId13"/>
    <p:sldId id="281" r:id="rId14"/>
    <p:sldId id="292" r:id="rId15"/>
    <p:sldId id="288" r:id="rId16"/>
    <p:sldId id="289" r:id="rId17"/>
    <p:sldId id="290" r:id="rId18"/>
    <p:sldId id="291" r:id="rId19"/>
    <p:sldId id="282" r:id="rId20"/>
    <p:sldId id="284" r:id="rId21"/>
    <p:sldId id="285" r:id="rId22"/>
    <p:sldId id="286" r:id="rId23"/>
    <p:sldId id="287" r:id="rId24"/>
    <p:sldId id="283" r:id="rId25"/>
    <p:sldId id="293" r:id="rId26"/>
    <p:sldId id="294" r:id="rId27"/>
    <p:sldId id="258" r:id="rId28"/>
    <p:sldId id="261" r:id="rId29"/>
    <p:sldId id="260" r:id="rId30"/>
    <p:sldId id="262" r:id="rId31"/>
    <p:sldId id="263" r:id="rId32"/>
    <p:sldId id="259" r:id="rId33"/>
    <p:sldId id="264" r:id="rId34"/>
    <p:sldId id="266" r:id="rId35"/>
    <p:sldId id="267" r:id="rId36"/>
    <p:sldId id="268" r:id="rId37"/>
    <p:sldId id="265"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29" autoAdjust="0"/>
    <p:restoredTop sz="94660"/>
  </p:normalViewPr>
  <p:slideViewPr>
    <p:cSldViewPr snapToGrid="0">
      <p:cViewPr varScale="1">
        <p:scale>
          <a:sx n="63" d="100"/>
          <a:sy n="63" d="100"/>
        </p:scale>
        <p:origin x="88"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77C6F0C-47CA-4EA1-BCC5-B35BD869C56C}" type="datetimeFigureOut">
              <a:rPr lang="en-GB" smtClean="0"/>
              <a:t>06/03/2022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2337277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77C6F0C-47CA-4EA1-BCC5-B35BD869C56C}" type="datetimeFigureOut">
              <a:rPr lang="en-GB" smtClean="0"/>
              <a:t>06/03/2022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1114420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77C6F0C-47CA-4EA1-BCC5-B35BD869C56C}" type="datetimeFigureOut">
              <a:rPr lang="en-GB" smtClean="0"/>
              <a:t>06/03/2022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457314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77C6F0C-47CA-4EA1-BCC5-B35BD869C56C}" type="datetimeFigureOut">
              <a:rPr lang="en-GB" smtClean="0"/>
              <a:t>06/03/2022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4126190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77C6F0C-47CA-4EA1-BCC5-B35BD869C56C}" type="datetimeFigureOut">
              <a:rPr lang="en-GB" smtClean="0"/>
              <a:t>06/03/2022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1358164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77C6F0C-47CA-4EA1-BCC5-B35BD869C56C}" type="datetimeFigureOut">
              <a:rPr lang="en-GB" smtClean="0"/>
              <a:t>06/03/2022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93155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7C6F0C-47CA-4EA1-BCC5-B35BD869C56C}" type="datetimeFigureOut">
              <a:rPr lang="en-GB" smtClean="0"/>
              <a:t>06/03/2022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661692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77C6F0C-47CA-4EA1-BCC5-B35BD869C56C}" type="datetimeFigureOut">
              <a:rPr lang="en-GB" smtClean="0"/>
              <a:t>06/03/2022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2154176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77C6F0C-47CA-4EA1-BCC5-B35BD869C56C}" type="datetimeFigureOut">
              <a:rPr lang="en-GB" smtClean="0"/>
              <a:t>06/03/2022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3315223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77C6F0C-47CA-4EA1-BCC5-B35BD869C56C}" type="datetimeFigureOut">
              <a:rPr lang="en-GB" smtClean="0"/>
              <a:t>06/03/2022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4214942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77C6F0C-47CA-4EA1-BCC5-B35BD869C56C}" type="datetimeFigureOut">
              <a:rPr lang="en-GB" smtClean="0"/>
              <a:t>06/03/2022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F5864F-F66B-4FFE-8EA5-08D1B855F60E}" type="slidenum">
              <a:rPr lang="en-GB" smtClean="0"/>
              <a:t>‹#›</a:t>
            </a:fld>
            <a:endParaRPr lang="en-GB"/>
          </a:p>
        </p:txBody>
      </p:sp>
    </p:spTree>
    <p:extLst>
      <p:ext uri="{BB962C8B-B14F-4D97-AF65-F5344CB8AC3E}">
        <p14:creationId xmlns:p14="http://schemas.microsoft.com/office/powerpoint/2010/main" val="1865684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7C6F0C-47CA-4EA1-BCC5-B35BD869C56C}" type="datetimeFigureOut">
              <a:rPr lang="en-GB" smtClean="0"/>
              <a:t>06/03/2022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F5864F-F66B-4FFE-8EA5-08D1B855F60E}" type="slidenum">
              <a:rPr lang="en-GB" smtClean="0"/>
              <a:t>‹#›</a:t>
            </a:fld>
            <a:endParaRPr lang="en-GB"/>
          </a:p>
        </p:txBody>
      </p:sp>
    </p:spTree>
    <p:extLst>
      <p:ext uri="{BB962C8B-B14F-4D97-AF65-F5344CB8AC3E}">
        <p14:creationId xmlns:p14="http://schemas.microsoft.com/office/powerpoint/2010/main" val="38053985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5024582" y="1311564"/>
            <a:ext cx="5569527" cy="584775"/>
          </a:xfrm>
          <a:prstGeom prst="rect">
            <a:avLst/>
          </a:prstGeom>
          <a:noFill/>
        </p:spPr>
        <p:txBody>
          <a:bodyPr wrap="square" rtlCol="0">
            <a:spAutoFit/>
          </a:bodyPr>
          <a:lstStyle/>
          <a:p>
            <a:r>
              <a:rPr lang="en-GB" sz="3200" u="sng" dirty="0" smtClean="0">
                <a:latin typeface="Comic Sans MS" panose="030F0702030302020204" pitchFamily="66" charset="0"/>
              </a:rPr>
              <a:t>Monday 7 March 2022</a:t>
            </a:r>
            <a:endParaRPr lang="en-GB" sz="3200" u="sng" dirty="0">
              <a:latin typeface="Comic Sans MS" panose="030F0702030302020204" pitchFamily="66" charset="0"/>
            </a:endParaRPr>
          </a:p>
        </p:txBody>
      </p:sp>
      <p:sp>
        <p:nvSpPr>
          <p:cNvPr id="5" name="Rectangle 4"/>
          <p:cNvSpPr/>
          <p:nvPr/>
        </p:nvSpPr>
        <p:spPr>
          <a:xfrm>
            <a:off x="3943927" y="2730001"/>
            <a:ext cx="6096000" cy="2451953"/>
          </a:xfrm>
          <a:prstGeom prst="rect">
            <a:avLst/>
          </a:prstGeom>
        </p:spPr>
        <p:txBody>
          <a:bodyPr>
            <a:spAutoFit/>
          </a:bodyPr>
          <a:lstStyle/>
          <a:p>
            <a:pPr algn="ctr">
              <a:spcAft>
                <a:spcPts val="1000"/>
              </a:spcAft>
            </a:pPr>
            <a:r>
              <a:rPr lang="en-GB" sz="2400" u="sng" dirty="0" smtClean="0">
                <a:latin typeface="Comic Sans MS" panose="030F0702030302020204" pitchFamily="66" charset="0"/>
                <a:ea typeface="Cambria" panose="02040503050406030204" pitchFamily="18" charset="0"/>
                <a:cs typeface="Times New Roman" panose="02020603050405020304" pitchFamily="18" charset="0"/>
              </a:rPr>
              <a:t>LO: To </a:t>
            </a:r>
            <a:r>
              <a:rPr lang="en-GB" sz="2400" u="sng" dirty="0">
                <a:latin typeface="Comic Sans MS" panose="030F0702030302020204" pitchFamily="66" charset="0"/>
                <a:ea typeface="Cambria" panose="02040503050406030204" pitchFamily="18" charset="0"/>
                <a:cs typeface="Times New Roman" panose="02020603050405020304" pitchFamily="18" charset="0"/>
              </a:rPr>
              <a:t>write with purpose</a:t>
            </a:r>
            <a:endParaRPr lang="en-GB" sz="2400" u="sng" dirty="0" smtClean="0">
              <a:effectLst/>
              <a:latin typeface="Comic Sans MS" panose="030F0702030302020204" pitchFamily="66" charset="0"/>
              <a:ea typeface="Cambria" panose="02040503050406030204" pitchFamily="18" charset="0"/>
              <a:cs typeface="Times New Roman" panose="02020603050405020304" pitchFamily="18" charset="0"/>
            </a:endParaRPr>
          </a:p>
          <a:p>
            <a:pPr algn="ctr">
              <a:spcAft>
                <a:spcPts val="1000"/>
              </a:spcAft>
            </a:pPr>
            <a:r>
              <a:rPr lang="en-GB" sz="2400" dirty="0" smtClean="0">
                <a:latin typeface="Comic Sans MS" panose="030F0702030302020204" pitchFamily="66" charset="0"/>
                <a:ea typeface="Cambria" panose="02040503050406030204" pitchFamily="18" charset="0"/>
                <a:cs typeface="Times New Roman" panose="02020603050405020304" pitchFamily="18" charset="0"/>
              </a:rPr>
              <a:t>            </a:t>
            </a:r>
            <a:r>
              <a:rPr lang="en-GB" sz="2400" u="sng" dirty="0" smtClean="0">
                <a:latin typeface="Comic Sans MS" panose="030F0702030302020204" pitchFamily="66" charset="0"/>
                <a:ea typeface="Cambria" panose="02040503050406030204" pitchFamily="18" charset="0"/>
                <a:cs typeface="Times New Roman" panose="02020603050405020304" pitchFamily="18" charset="0"/>
              </a:rPr>
              <a:t>To </a:t>
            </a:r>
            <a:r>
              <a:rPr lang="en-GB" sz="2400" u="sng" dirty="0">
                <a:latin typeface="Comic Sans MS" panose="030F0702030302020204" pitchFamily="66" charset="0"/>
                <a:ea typeface="Cambria" panose="02040503050406030204" pitchFamily="18" charset="0"/>
                <a:cs typeface="Times New Roman" panose="02020603050405020304" pitchFamily="18" charset="0"/>
              </a:rPr>
              <a:t>use sentences appropriately</a:t>
            </a:r>
            <a:endParaRPr lang="en-GB" sz="2400" u="sng" dirty="0" smtClean="0">
              <a:effectLst/>
              <a:latin typeface="Comic Sans MS" panose="030F0702030302020204" pitchFamily="66" charset="0"/>
              <a:ea typeface="Cambria" panose="02040503050406030204" pitchFamily="18" charset="0"/>
              <a:cs typeface="Times New Roman" panose="02020603050405020304" pitchFamily="18" charset="0"/>
            </a:endParaRPr>
          </a:p>
          <a:p>
            <a:pPr>
              <a:spcAft>
                <a:spcPts val="1000"/>
              </a:spcAft>
            </a:pPr>
            <a:r>
              <a:rPr lang="en-GB" sz="2400" dirty="0">
                <a:latin typeface="Comic Sans MS" panose="030F0702030302020204" pitchFamily="66" charset="0"/>
                <a:ea typeface="Cambria" panose="02040503050406030204" pitchFamily="18" charset="0"/>
                <a:cs typeface="Times New Roman" panose="02020603050405020304" pitchFamily="18" charset="0"/>
              </a:rPr>
              <a:t>  </a:t>
            </a:r>
            <a:r>
              <a:rPr lang="en-GB" sz="2400" dirty="0" smtClean="0">
                <a:latin typeface="Comic Sans MS" panose="030F0702030302020204" pitchFamily="66" charset="0"/>
                <a:ea typeface="Cambria" panose="02040503050406030204" pitchFamily="18" charset="0"/>
                <a:cs typeface="Times New Roman" panose="02020603050405020304" pitchFamily="18" charset="0"/>
              </a:rPr>
              <a:t>            </a:t>
            </a:r>
            <a:r>
              <a:rPr lang="en-GB" sz="2400" u="sng" dirty="0" smtClean="0">
                <a:latin typeface="Comic Sans MS" panose="030F0702030302020204" pitchFamily="66" charset="0"/>
                <a:ea typeface="Cambria" panose="02040503050406030204" pitchFamily="18" charset="0"/>
                <a:cs typeface="Times New Roman" panose="02020603050405020304" pitchFamily="18" charset="0"/>
              </a:rPr>
              <a:t>Organise </a:t>
            </a:r>
            <a:r>
              <a:rPr lang="en-GB" sz="2400" u="sng" dirty="0">
                <a:latin typeface="Comic Sans MS" panose="030F0702030302020204" pitchFamily="66" charset="0"/>
                <a:ea typeface="Cambria" panose="02040503050406030204" pitchFamily="18" charset="0"/>
                <a:cs typeface="Times New Roman" panose="02020603050405020304" pitchFamily="18" charset="0"/>
              </a:rPr>
              <a:t>writing appropriately</a:t>
            </a:r>
            <a:endParaRPr lang="en-GB" sz="2400" u="sng" dirty="0" smtClean="0">
              <a:effectLst/>
              <a:latin typeface="Comic Sans MS" panose="030F0702030302020204" pitchFamily="66" charset="0"/>
              <a:ea typeface="Cambria" panose="02040503050406030204" pitchFamily="18" charset="0"/>
              <a:cs typeface="Times New Roman" panose="02020603050405020304" pitchFamily="18" charset="0"/>
            </a:endParaRPr>
          </a:p>
          <a:p>
            <a:pPr algn="ctr">
              <a:spcAft>
                <a:spcPts val="1000"/>
              </a:spcAft>
            </a:pPr>
            <a:endParaRPr lang="en-GB" sz="2400" u="sng" dirty="0" smtClean="0">
              <a:effectLst/>
              <a:latin typeface="Comic Sans MS" panose="030F0702030302020204" pitchFamily="66" charset="0"/>
              <a:ea typeface="Cambria" panose="02040503050406030204" pitchFamily="18" charset="0"/>
              <a:cs typeface="Times New Roman" panose="02020603050405020304" pitchFamily="18" charset="0"/>
            </a:endParaRPr>
          </a:p>
          <a:p>
            <a:r>
              <a:rPr lang="en-GB" sz="2400" dirty="0" smtClean="0">
                <a:latin typeface="Comic Sans MS" panose="030F0702030302020204" pitchFamily="66" charset="0"/>
                <a:ea typeface="Cambria" panose="02040503050406030204" pitchFamily="18" charset="0"/>
                <a:cs typeface="Times New Roman" panose="02020603050405020304" pitchFamily="18" charset="0"/>
              </a:rPr>
              <a:t>             </a:t>
            </a:r>
            <a:r>
              <a:rPr lang="en-GB" sz="2400" u="sng" dirty="0" smtClean="0">
                <a:latin typeface="Comic Sans MS" panose="030F0702030302020204" pitchFamily="66" charset="0"/>
                <a:ea typeface="Cambria" panose="02040503050406030204" pitchFamily="18" charset="0"/>
                <a:cs typeface="Times New Roman" panose="02020603050405020304" pitchFamily="18" charset="0"/>
              </a:rPr>
              <a:t> C</a:t>
            </a:r>
            <a:r>
              <a:rPr lang="en-GB" sz="2400" u="sng" dirty="0">
                <a:latin typeface="Comic Sans MS" panose="030F0702030302020204" pitchFamily="66" charset="0"/>
                <a:ea typeface="Cambria" panose="02040503050406030204" pitchFamily="18" charset="0"/>
                <a:cs typeface="Times New Roman" panose="02020603050405020304" pitchFamily="18" charset="0"/>
              </a:rPr>
              <a:t>: Non-Chronological report</a:t>
            </a:r>
            <a:endParaRPr lang="en-GB" sz="2400" u="sng" dirty="0">
              <a:latin typeface="Comic Sans MS" panose="030F0702030302020204" pitchFamily="66" charset="0"/>
            </a:endParaRPr>
          </a:p>
        </p:txBody>
      </p:sp>
      <p:pic>
        <p:nvPicPr>
          <p:cNvPr id="205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2818" y="2560158"/>
            <a:ext cx="4226513" cy="2261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1686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371600" y="944880"/>
            <a:ext cx="9347200" cy="2646878"/>
          </a:xfrm>
          <a:prstGeom prst="rect">
            <a:avLst/>
          </a:prstGeom>
          <a:noFill/>
        </p:spPr>
        <p:txBody>
          <a:bodyPr wrap="square" rtlCol="0">
            <a:spAutoFit/>
          </a:bodyPr>
          <a:lstStyle/>
          <a:p>
            <a:r>
              <a:rPr lang="en-GB" sz="2800" dirty="0" smtClean="0">
                <a:latin typeface="Comic Sans MS" panose="030F0702030302020204" pitchFamily="66" charset="0"/>
              </a:rPr>
              <a:t>Starter: 5-10 minutes </a:t>
            </a:r>
          </a:p>
          <a:p>
            <a:endParaRPr lang="en-GB" sz="2800" dirty="0">
              <a:latin typeface="Comic Sans MS" panose="030F0702030302020204" pitchFamily="66" charset="0"/>
            </a:endParaRPr>
          </a:p>
          <a:p>
            <a:r>
              <a:rPr lang="en-GB" sz="2800" dirty="0" smtClean="0">
                <a:latin typeface="Comic Sans MS" panose="030F0702030302020204" pitchFamily="66" charset="0"/>
              </a:rPr>
              <a:t>Read over your subheadings and paragraphs from last week. Edit and Red pen. Tick off your success criteria. </a:t>
            </a:r>
          </a:p>
          <a:p>
            <a:endParaRPr lang="en-GB" dirty="0"/>
          </a:p>
          <a:p>
            <a:endParaRPr lang="en-GB" dirty="0" smtClean="0"/>
          </a:p>
          <a:p>
            <a:endParaRPr lang="en-GB" dirty="0"/>
          </a:p>
        </p:txBody>
      </p:sp>
      <p:pic>
        <p:nvPicPr>
          <p:cNvPr id="3"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6958" y="3591758"/>
            <a:ext cx="4148570" cy="2074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668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066800" y="2214880"/>
            <a:ext cx="10596880" cy="1077218"/>
          </a:xfrm>
          <a:prstGeom prst="rect">
            <a:avLst/>
          </a:prstGeom>
          <a:noFill/>
        </p:spPr>
        <p:txBody>
          <a:bodyPr wrap="square" rtlCol="0">
            <a:spAutoFit/>
          </a:bodyPr>
          <a:lstStyle/>
          <a:p>
            <a:r>
              <a:rPr lang="en-GB" sz="3200" dirty="0" smtClean="0">
                <a:latin typeface="Comic Sans MS" panose="030F0702030302020204" pitchFamily="66" charset="0"/>
              </a:rPr>
              <a:t>Draw your bubble map and write down facts about the animals you wish to include in your report.</a:t>
            </a:r>
            <a:endParaRPr lang="en-GB" sz="3200" dirty="0">
              <a:latin typeface="Comic Sans MS" panose="030F0702030302020204" pitchFamily="66" charset="0"/>
            </a:endParaRPr>
          </a:p>
        </p:txBody>
      </p:sp>
    </p:spTree>
    <p:extLst>
      <p:ext uri="{BB962C8B-B14F-4D97-AF65-F5344CB8AC3E}">
        <p14:creationId xmlns:p14="http://schemas.microsoft.com/office/powerpoint/2010/main" val="39929664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Oval 1"/>
          <p:cNvSpPr/>
          <p:nvPr/>
        </p:nvSpPr>
        <p:spPr>
          <a:xfrm>
            <a:off x="4627419" y="2697016"/>
            <a:ext cx="2466109" cy="2013527"/>
          </a:xfrm>
          <a:prstGeom prst="ellips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What animals can you find in the Amazon?</a:t>
            </a:r>
          </a:p>
          <a:p>
            <a:pPr algn="ctr"/>
            <a:endParaRPr lang="en-GB" dirty="0"/>
          </a:p>
        </p:txBody>
      </p:sp>
      <p:cxnSp>
        <p:nvCxnSpPr>
          <p:cNvPr id="5" name="Straight Connector 4"/>
          <p:cNvCxnSpPr/>
          <p:nvPr/>
        </p:nvCxnSpPr>
        <p:spPr>
          <a:xfrm flipH="1" flipV="1">
            <a:off x="2785052" y="2319768"/>
            <a:ext cx="1919719" cy="922196"/>
          </a:xfrm>
          <a:prstGeom prst="line">
            <a:avLst/>
          </a:prstGeom>
          <a:ln w="57150"/>
        </p:spPr>
        <p:style>
          <a:lnRef idx="1">
            <a:schemeClr val="dk1"/>
          </a:lnRef>
          <a:fillRef idx="0">
            <a:schemeClr val="dk1"/>
          </a:fillRef>
          <a:effectRef idx="0">
            <a:schemeClr val="dk1"/>
          </a:effectRef>
          <a:fontRef idx="minor">
            <a:schemeClr val="tx1"/>
          </a:fontRef>
        </p:style>
      </p:cxnSp>
      <p:sp>
        <p:nvSpPr>
          <p:cNvPr id="6" name="TextBox 5"/>
          <p:cNvSpPr txBox="1"/>
          <p:nvPr/>
        </p:nvSpPr>
        <p:spPr>
          <a:xfrm>
            <a:off x="8839200" y="868505"/>
            <a:ext cx="3288146" cy="523220"/>
          </a:xfrm>
          <a:prstGeom prst="rect">
            <a:avLst/>
          </a:prstGeom>
          <a:noFill/>
        </p:spPr>
        <p:txBody>
          <a:bodyPr wrap="square" rtlCol="0">
            <a:spAutoFit/>
          </a:bodyPr>
          <a:lstStyle/>
          <a:p>
            <a:r>
              <a:rPr lang="en-GB" sz="2800" u="sng" dirty="0">
                <a:latin typeface="Comic Sans MS" panose="030F0702030302020204" pitchFamily="66" charset="0"/>
              </a:rPr>
              <a:t>Birds</a:t>
            </a:r>
          </a:p>
        </p:txBody>
      </p:sp>
      <p:sp>
        <p:nvSpPr>
          <p:cNvPr id="7" name="TextBox 6"/>
          <p:cNvSpPr txBox="1"/>
          <p:nvPr/>
        </p:nvSpPr>
        <p:spPr>
          <a:xfrm>
            <a:off x="1902691" y="500596"/>
            <a:ext cx="3140364" cy="523220"/>
          </a:xfrm>
          <a:prstGeom prst="rect">
            <a:avLst/>
          </a:prstGeom>
          <a:noFill/>
        </p:spPr>
        <p:txBody>
          <a:bodyPr wrap="square" rtlCol="0">
            <a:spAutoFit/>
          </a:bodyPr>
          <a:lstStyle/>
          <a:p>
            <a:r>
              <a:rPr lang="en-GB" sz="2800" u="sng" dirty="0">
                <a:latin typeface="Comic Sans MS" panose="030F0702030302020204" pitchFamily="66" charset="0"/>
              </a:rPr>
              <a:t>Capybara</a:t>
            </a:r>
            <a:r>
              <a:rPr lang="en-GB" dirty="0"/>
              <a:t>-</a:t>
            </a:r>
          </a:p>
        </p:txBody>
      </p:sp>
      <p:sp>
        <p:nvSpPr>
          <p:cNvPr id="9" name="Rectangle 8"/>
          <p:cNvSpPr/>
          <p:nvPr/>
        </p:nvSpPr>
        <p:spPr>
          <a:xfrm>
            <a:off x="7833015" y="1773775"/>
            <a:ext cx="6096000" cy="1200329"/>
          </a:xfrm>
          <a:prstGeom prst="rect">
            <a:avLst/>
          </a:prstGeom>
        </p:spPr>
        <p:txBody>
          <a:bodyPr>
            <a:spAutoFit/>
          </a:bodyPr>
          <a:lstStyle/>
          <a:p>
            <a:r>
              <a:rPr lang="en-GB" dirty="0">
                <a:latin typeface="Arial" panose="020B0604020202020204" pitchFamily="34" charset="0"/>
              </a:rPr>
              <a:t>One fifth of all known bird species live </a:t>
            </a:r>
          </a:p>
          <a:p>
            <a:r>
              <a:rPr lang="en-GB" dirty="0">
                <a:latin typeface="Arial" panose="020B0604020202020204" pitchFamily="34" charset="0"/>
              </a:rPr>
              <a:t>in the  Amazon Rainforest</a:t>
            </a:r>
            <a:r>
              <a:rPr lang="en-GB" dirty="0"/>
              <a:t>.</a:t>
            </a:r>
          </a:p>
          <a:p>
            <a:pPr marL="285750" indent="-285750">
              <a:buFont typeface="Arial" panose="020B0604020202020204" pitchFamily="34" charset="0"/>
              <a:buChar char="•"/>
            </a:pPr>
            <a:r>
              <a:rPr lang="en-GB" dirty="0">
                <a:latin typeface="Arial" panose="020B0604020202020204" pitchFamily="34" charset="0"/>
              </a:rPr>
              <a:t>Macaws</a:t>
            </a:r>
          </a:p>
          <a:p>
            <a:pPr marL="285750" indent="-285750">
              <a:buFont typeface="Arial" panose="020B0604020202020204" pitchFamily="34" charset="0"/>
              <a:buChar char="•"/>
            </a:pPr>
            <a:r>
              <a:rPr lang="en-GB" dirty="0">
                <a:latin typeface="Arial" panose="020B0604020202020204" pitchFamily="34" charset="0"/>
              </a:rPr>
              <a:t>Toucans</a:t>
            </a:r>
          </a:p>
        </p:txBody>
      </p:sp>
      <p:sp>
        <p:nvSpPr>
          <p:cNvPr id="10" name="TextBox 9"/>
          <p:cNvSpPr txBox="1"/>
          <p:nvPr/>
        </p:nvSpPr>
        <p:spPr>
          <a:xfrm>
            <a:off x="812800" y="1734992"/>
            <a:ext cx="2900218" cy="584775"/>
          </a:xfrm>
          <a:prstGeom prst="rect">
            <a:avLst/>
          </a:prstGeom>
          <a:noFill/>
        </p:spPr>
        <p:txBody>
          <a:bodyPr wrap="square" rtlCol="0">
            <a:spAutoFit/>
          </a:bodyPr>
          <a:lstStyle/>
          <a:p>
            <a:r>
              <a:rPr lang="en-GB" sz="3200" u="sng" dirty="0">
                <a:latin typeface="Comic Sans MS" panose="030F0702030302020204" pitchFamily="66" charset="0"/>
              </a:rPr>
              <a:t>Sloths</a:t>
            </a:r>
          </a:p>
        </p:txBody>
      </p:sp>
      <p:sp>
        <p:nvSpPr>
          <p:cNvPr id="11" name="TextBox 10"/>
          <p:cNvSpPr txBox="1"/>
          <p:nvPr/>
        </p:nvSpPr>
        <p:spPr>
          <a:xfrm>
            <a:off x="988290" y="5458634"/>
            <a:ext cx="3048000" cy="584775"/>
          </a:xfrm>
          <a:prstGeom prst="rect">
            <a:avLst/>
          </a:prstGeom>
          <a:noFill/>
        </p:spPr>
        <p:txBody>
          <a:bodyPr wrap="square" rtlCol="0">
            <a:spAutoFit/>
          </a:bodyPr>
          <a:lstStyle/>
          <a:p>
            <a:r>
              <a:rPr lang="en-GB" sz="3200" u="sng" dirty="0">
                <a:latin typeface="Comic Sans MS" panose="030F0702030302020204" pitchFamily="66" charset="0"/>
              </a:rPr>
              <a:t>Howler monkey </a:t>
            </a:r>
          </a:p>
        </p:txBody>
      </p:sp>
      <p:sp>
        <p:nvSpPr>
          <p:cNvPr id="12" name="TextBox 11"/>
          <p:cNvSpPr txBox="1"/>
          <p:nvPr/>
        </p:nvSpPr>
        <p:spPr>
          <a:xfrm>
            <a:off x="8312727" y="3554163"/>
            <a:ext cx="3408218" cy="584775"/>
          </a:xfrm>
          <a:prstGeom prst="rect">
            <a:avLst/>
          </a:prstGeom>
          <a:noFill/>
        </p:spPr>
        <p:txBody>
          <a:bodyPr wrap="square" rtlCol="0">
            <a:spAutoFit/>
          </a:bodyPr>
          <a:lstStyle/>
          <a:p>
            <a:r>
              <a:rPr lang="en-GB" sz="3200" u="sng" dirty="0">
                <a:latin typeface="Comic Sans MS" panose="030F0702030302020204" pitchFamily="66" charset="0"/>
              </a:rPr>
              <a:t>Harpy eagle</a:t>
            </a:r>
          </a:p>
        </p:txBody>
      </p:sp>
      <p:sp>
        <p:nvSpPr>
          <p:cNvPr id="13" name="TextBox 12"/>
          <p:cNvSpPr txBox="1"/>
          <p:nvPr/>
        </p:nvSpPr>
        <p:spPr>
          <a:xfrm>
            <a:off x="6613234" y="5289442"/>
            <a:ext cx="5292437" cy="584775"/>
          </a:xfrm>
          <a:prstGeom prst="rect">
            <a:avLst/>
          </a:prstGeom>
          <a:noFill/>
        </p:spPr>
        <p:txBody>
          <a:bodyPr wrap="square" rtlCol="0">
            <a:spAutoFit/>
          </a:bodyPr>
          <a:lstStyle/>
          <a:p>
            <a:r>
              <a:rPr lang="en-GB" sz="3200" u="sng" dirty="0">
                <a:latin typeface="Comic Sans MS" panose="030F0702030302020204" pitchFamily="66" charset="0"/>
              </a:rPr>
              <a:t>Insects and butterflies</a:t>
            </a:r>
          </a:p>
        </p:txBody>
      </p:sp>
      <p:sp>
        <p:nvSpPr>
          <p:cNvPr id="14" name="TextBox 13"/>
          <p:cNvSpPr txBox="1"/>
          <p:nvPr/>
        </p:nvSpPr>
        <p:spPr>
          <a:xfrm>
            <a:off x="812800" y="3554163"/>
            <a:ext cx="2660073" cy="584775"/>
          </a:xfrm>
          <a:prstGeom prst="rect">
            <a:avLst/>
          </a:prstGeom>
          <a:noFill/>
        </p:spPr>
        <p:txBody>
          <a:bodyPr wrap="square" rtlCol="0">
            <a:spAutoFit/>
          </a:bodyPr>
          <a:lstStyle/>
          <a:p>
            <a:r>
              <a:rPr lang="en-GB" sz="3200" u="sng" dirty="0">
                <a:latin typeface="Comic Sans MS" panose="030F0702030302020204" pitchFamily="66" charset="0"/>
              </a:rPr>
              <a:t>Pink dolphins</a:t>
            </a:r>
          </a:p>
        </p:txBody>
      </p:sp>
      <p:sp>
        <p:nvSpPr>
          <p:cNvPr id="15" name="TextBox 14"/>
          <p:cNvSpPr txBox="1"/>
          <p:nvPr/>
        </p:nvSpPr>
        <p:spPr>
          <a:xfrm>
            <a:off x="5195454" y="581437"/>
            <a:ext cx="2854037" cy="584775"/>
          </a:xfrm>
          <a:prstGeom prst="rect">
            <a:avLst/>
          </a:prstGeom>
          <a:noFill/>
        </p:spPr>
        <p:txBody>
          <a:bodyPr wrap="square" rtlCol="0">
            <a:spAutoFit/>
          </a:bodyPr>
          <a:lstStyle/>
          <a:p>
            <a:r>
              <a:rPr lang="en-GB" sz="3200" u="sng" dirty="0">
                <a:latin typeface="Comic Sans MS" panose="030F0702030302020204" pitchFamily="66" charset="0"/>
              </a:rPr>
              <a:t>Anaconda</a:t>
            </a:r>
            <a:r>
              <a:rPr lang="en-GB" dirty="0"/>
              <a:t> </a:t>
            </a:r>
          </a:p>
        </p:txBody>
      </p:sp>
      <p:cxnSp>
        <p:nvCxnSpPr>
          <p:cNvPr id="16" name="Straight Connector 15"/>
          <p:cNvCxnSpPr/>
          <p:nvPr/>
        </p:nvCxnSpPr>
        <p:spPr>
          <a:xfrm flipV="1">
            <a:off x="5874326" y="1391725"/>
            <a:ext cx="76202" cy="1280831"/>
          </a:xfrm>
          <a:prstGeom prst="line">
            <a:avLst/>
          </a:prstGeom>
          <a:ln w="57150"/>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7093528" y="3863718"/>
            <a:ext cx="955963" cy="33627"/>
          </a:xfrm>
          <a:prstGeom prst="line">
            <a:avLst/>
          </a:prstGeom>
          <a:ln w="57150"/>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flipH="1" flipV="1">
            <a:off x="4100367" y="1600307"/>
            <a:ext cx="1034472" cy="1281278"/>
          </a:xfrm>
          <a:prstGeom prst="line">
            <a:avLst/>
          </a:prstGeom>
          <a:ln w="57150"/>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flipV="1">
            <a:off x="6786419" y="1845329"/>
            <a:ext cx="889002" cy="1177006"/>
          </a:xfrm>
          <a:prstGeom prst="line">
            <a:avLst/>
          </a:prstGeom>
          <a:ln w="57150"/>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flipV="1">
            <a:off x="4082474" y="4608945"/>
            <a:ext cx="1020617" cy="1148482"/>
          </a:xfrm>
          <a:prstGeom prst="line">
            <a:avLst/>
          </a:prstGeom>
          <a:ln w="57150"/>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a:xfrm>
            <a:off x="3636959" y="3953159"/>
            <a:ext cx="990460" cy="0"/>
          </a:xfrm>
          <a:prstGeom prst="line">
            <a:avLst/>
          </a:prstGeom>
          <a:ln w="57150"/>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flipH="1" flipV="1">
            <a:off x="6183745" y="4735003"/>
            <a:ext cx="385618" cy="984839"/>
          </a:xfrm>
          <a:prstGeom prst="line">
            <a:avLst/>
          </a:prstGeom>
          <a:ln w="571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42635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2821845" y="388268"/>
            <a:ext cx="9914226" cy="2800767"/>
          </a:xfrm>
          <a:prstGeom prst="rect">
            <a:avLst/>
          </a:prstGeom>
        </p:spPr>
        <p:txBody>
          <a:bodyPr wrap="square">
            <a:spAutoFit/>
          </a:bodyPr>
          <a:lstStyle/>
          <a:p>
            <a:r>
              <a:rPr lang="en-GB" sz="3200" u="sng" dirty="0">
                <a:latin typeface="Comic Sans MS" panose="030F0702030302020204" pitchFamily="66" charset="0"/>
              </a:rPr>
              <a:t>Macaws </a:t>
            </a:r>
          </a:p>
          <a:p>
            <a:r>
              <a:rPr lang="en-GB" dirty="0">
                <a:latin typeface="Comic Sans MS" panose="030F0702030302020204" pitchFamily="66" charset="0"/>
              </a:rPr>
              <a:t>The Amazonian rain forest is a bird lover's paradise, home to over a </a:t>
            </a:r>
          </a:p>
          <a:p>
            <a:r>
              <a:rPr lang="en-GB" dirty="0">
                <a:latin typeface="Comic Sans MS" panose="030F0702030302020204" pitchFamily="66" charset="0"/>
              </a:rPr>
              <a:t>thousand different species, including the blue-and-yellow macaw. Macaws are </a:t>
            </a:r>
          </a:p>
          <a:p>
            <a:r>
              <a:rPr lang="en-GB" dirty="0">
                <a:latin typeface="Comic Sans MS" panose="030F0702030302020204" pitchFamily="66" charset="0"/>
              </a:rPr>
              <a:t>highly intelligent, mate for life and can live up to 60 years. P</a:t>
            </a:r>
            <a:r>
              <a:rPr lang="en-GB" b="0" i="0" dirty="0">
                <a:effectLst/>
                <a:latin typeface="Comic Sans MS" panose="030F0702030302020204" pitchFamily="66" charset="0"/>
              </a:rPr>
              <a:t>roportionately </a:t>
            </a:r>
          </a:p>
          <a:p>
            <a:r>
              <a:rPr lang="en-GB" b="0" i="0" dirty="0">
                <a:effectLst/>
                <a:latin typeface="Comic Sans MS" panose="030F0702030302020204" pitchFamily="66" charset="0"/>
              </a:rPr>
              <a:t>larger beaks, long tails, and relatively bare, light-coloured, medial (facial patch) </a:t>
            </a:r>
          </a:p>
          <a:p>
            <a:r>
              <a:rPr lang="en-GB" b="0" i="0" dirty="0">
                <a:effectLst/>
                <a:latin typeface="Comic Sans MS" panose="030F0702030302020204" pitchFamily="66" charset="0"/>
              </a:rPr>
              <a:t>areas distinguish macaws from other parrots. They eat fruit, nuts, seeds and </a:t>
            </a:r>
          </a:p>
          <a:p>
            <a:r>
              <a:rPr lang="en-GB" b="0" i="0" dirty="0">
                <a:effectLst/>
                <a:latin typeface="Comic Sans MS" panose="030F0702030302020204" pitchFamily="66" charset="0"/>
              </a:rPr>
              <a:t>insects. Macaws communicate between one another using loud vocal calls such as </a:t>
            </a:r>
          </a:p>
          <a:p>
            <a:r>
              <a:rPr lang="en-GB" b="0" i="0" dirty="0">
                <a:effectLst/>
                <a:latin typeface="Comic Sans MS" panose="030F0702030302020204" pitchFamily="66" charset="0"/>
              </a:rPr>
              <a:t>squawking and screaming. Some species of Macaw are even known to be able to </a:t>
            </a:r>
          </a:p>
          <a:p>
            <a:r>
              <a:rPr lang="en-GB" b="0" i="0" dirty="0">
                <a:effectLst/>
                <a:latin typeface="Comic Sans MS" panose="030F0702030302020204" pitchFamily="66" charset="0"/>
              </a:rPr>
              <a:t>mimic human sounds.</a:t>
            </a:r>
          </a:p>
        </p:txBody>
      </p:sp>
      <p:sp>
        <p:nvSpPr>
          <p:cNvPr id="4" name="AutoShape 1" descr="https://www.bing.com/th?id=ALSTU5DBB84F4710407960EDB862C7A66385963685BACA3EE7EF94F63C44AB6A02C0A&amp;w=103&amp;h=68&amp;o=6&amp;oif=webp&amp;dpr=1.5&amp;pid=SANGAM"/>
          <p:cNvSpPr>
            <a:spLocks noChangeAspect="1" noChangeArrowheads="1"/>
          </p:cNvSpPr>
          <p:nvPr/>
        </p:nvSpPr>
        <p:spPr bwMode="auto">
          <a:xfrm>
            <a:off x="-766618" y="3565236"/>
            <a:ext cx="981075" cy="6477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309" y="736600"/>
            <a:ext cx="2014919" cy="282863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309" y="4032450"/>
            <a:ext cx="3045191" cy="23683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824343" y="3920548"/>
            <a:ext cx="1729961" cy="584775"/>
          </a:xfrm>
          <a:prstGeom prst="rect">
            <a:avLst/>
          </a:prstGeom>
        </p:spPr>
        <p:txBody>
          <a:bodyPr wrap="none">
            <a:spAutoFit/>
          </a:bodyPr>
          <a:lstStyle/>
          <a:p>
            <a:r>
              <a:rPr lang="en-GB" sz="3200" u="sng" dirty="0">
                <a:latin typeface="Comic Sans MS" panose="030F0702030302020204" pitchFamily="66" charset="0"/>
              </a:rPr>
              <a:t>Toucans</a:t>
            </a:r>
            <a:endParaRPr lang="en-GB" sz="3200" dirty="0"/>
          </a:p>
        </p:txBody>
      </p:sp>
      <p:sp>
        <p:nvSpPr>
          <p:cNvPr id="8" name="Rectangle 7"/>
          <p:cNvSpPr/>
          <p:nvPr/>
        </p:nvSpPr>
        <p:spPr>
          <a:xfrm>
            <a:off x="4091351" y="4422536"/>
            <a:ext cx="7699595" cy="2308324"/>
          </a:xfrm>
          <a:prstGeom prst="rect">
            <a:avLst/>
          </a:prstGeom>
        </p:spPr>
        <p:txBody>
          <a:bodyPr wrap="square">
            <a:spAutoFit/>
          </a:bodyPr>
          <a:lstStyle/>
          <a:p>
            <a:r>
              <a:rPr lang="en-GB" b="0" i="0" dirty="0">
                <a:effectLst/>
                <a:latin typeface="Comic Sans MS" panose="030F0702030302020204" pitchFamily="66" charset="0"/>
              </a:rPr>
              <a:t>Toucans are another icon of the Amazon Rainforest. Amazon Toucans feed on a range of things like insects, nestling birds, eggs and other small vertebrates but primarily eat a diversity of different fruits. They have a stereotypical behaviour when gulping down fruit and tilt the head back to feed. Toucans are very social and you will usually see two or more together. They have a characteristic large and usually </a:t>
            </a:r>
            <a:r>
              <a:rPr lang="en-GB" b="0" i="0" dirty="0" err="1">
                <a:effectLst/>
                <a:latin typeface="Comic Sans MS" panose="030F0702030302020204" pitchFamily="66" charset="0"/>
              </a:rPr>
              <a:t>colorful</a:t>
            </a:r>
            <a:r>
              <a:rPr lang="en-GB" b="0" i="0" dirty="0">
                <a:effectLst/>
                <a:latin typeface="Comic Sans MS" panose="030F0702030302020204" pitchFamily="66" charset="0"/>
              </a:rPr>
              <a:t> beak that helps regulate temperature. Males also use their showy beaks in </a:t>
            </a:r>
            <a:r>
              <a:rPr lang="en-GB" b="0" i="0" dirty="0" err="1">
                <a:effectLst/>
                <a:latin typeface="Comic Sans MS" panose="030F0702030302020204" pitchFamily="66" charset="0"/>
              </a:rPr>
              <a:t>dueling</a:t>
            </a:r>
            <a:r>
              <a:rPr lang="en-GB" b="0" i="0" dirty="0">
                <a:effectLst/>
                <a:latin typeface="Comic Sans MS" panose="030F0702030302020204" pitchFamily="66" charset="0"/>
              </a:rPr>
              <a:t> competitions over mates.</a:t>
            </a:r>
            <a:endParaRPr lang="en-GB" dirty="0">
              <a:latin typeface="Comic Sans MS" panose="030F0702030302020204" pitchFamily="66" charset="0"/>
            </a:endParaRPr>
          </a:p>
        </p:txBody>
      </p:sp>
    </p:spTree>
    <p:extLst>
      <p:ext uri="{BB962C8B-B14F-4D97-AF65-F5344CB8AC3E}">
        <p14:creationId xmlns:p14="http://schemas.microsoft.com/office/powerpoint/2010/main" val="2098317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3074" name="Picture 2" descr="Harpy Eag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0" y="615470"/>
            <a:ext cx="4176280" cy="334102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596611" y="428311"/>
            <a:ext cx="5394036" cy="584775"/>
          </a:xfrm>
          <a:prstGeom prst="rect">
            <a:avLst/>
          </a:prstGeom>
          <a:noFill/>
        </p:spPr>
        <p:txBody>
          <a:bodyPr wrap="square" rtlCol="0">
            <a:spAutoFit/>
          </a:bodyPr>
          <a:lstStyle/>
          <a:p>
            <a:r>
              <a:rPr lang="en-GB" sz="3200" u="sng" dirty="0">
                <a:latin typeface="Comic Sans MS" panose="030F0702030302020204" pitchFamily="66" charset="0"/>
              </a:rPr>
              <a:t>Harpy eagle</a:t>
            </a:r>
          </a:p>
        </p:txBody>
      </p:sp>
      <p:sp>
        <p:nvSpPr>
          <p:cNvPr id="3" name="Rectangle 2"/>
          <p:cNvSpPr/>
          <p:nvPr/>
        </p:nvSpPr>
        <p:spPr>
          <a:xfrm>
            <a:off x="5204691" y="1206126"/>
            <a:ext cx="6096000" cy="3477875"/>
          </a:xfrm>
          <a:prstGeom prst="rect">
            <a:avLst/>
          </a:prstGeom>
        </p:spPr>
        <p:txBody>
          <a:bodyPr>
            <a:spAutoFit/>
          </a:bodyPr>
          <a:lstStyle/>
          <a:p>
            <a:r>
              <a:rPr lang="en-GB" sz="2000" b="0" i="0" dirty="0">
                <a:effectLst/>
                <a:latin typeface="Comic Sans MS" panose="030F0702030302020204" pitchFamily="66" charset="0"/>
              </a:rPr>
              <a:t>The Harpy eagle is the largest and most powerful and aggressive raptor found in the rainforest. It is among the largest remaining species of eagles in the world. The upper side of the harpy eagle is covered with slate-black feathers, and the underside is mostly white, except for the feathered tarsi (a bone in the lower leg of birds), which are striped black. A broad black band across the upper breast separates the grey head from the white belly. It eats small insects, snakes, reptiles, monkeys and sloths. </a:t>
            </a:r>
            <a:endParaRPr lang="en-GB" sz="2000" dirty="0">
              <a:latin typeface="Comic Sans MS" panose="030F0702030302020204" pitchFamily="66" charset="0"/>
            </a:endParaRPr>
          </a:p>
        </p:txBody>
      </p:sp>
      <p:sp>
        <p:nvSpPr>
          <p:cNvPr id="4" name="TextBox 3"/>
          <p:cNvSpPr txBox="1"/>
          <p:nvPr/>
        </p:nvSpPr>
        <p:spPr>
          <a:xfrm>
            <a:off x="5278582" y="4962698"/>
            <a:ext cx="6456218" cy="1508105"/>
          </a:xfrm>
          <a:prstGeom prst="rect">
            <a:avLst/>
          </a:prstGeom>
          <a:noFill/>
        </p:spPr>
        <p:txBody>
          <a:bodyPr wrap="square" rtlCol="0">
            <a:spAutoFit/>
          </a:bodyPr>
          <a:lstStyle/>
          <a:p>
            <a:r>
              <a:rPr lang="en-GB" sz="3200" u="sng" dirty="0">
                <a:latin typeface="Comic Sans MS" panose="030F0702030302020204" pitchFamily="66" charset="0"/>
              </a:rPr>
              <a:t>Anaconda</a:t>
            </a:r>
          </a:p>
          <a:p>
            <a:r>
              <a:rPr lang="en-GB" sz="2000" dirty="0">
                <a:latin typeface="Comic Sans MS" panose="030F0702030302020204" pitchFamily="66" charset="0"/>
              </a:rPr>
              <a:t>The Anaconda is the largest snake in the world. They feed on fish, birds, and small mammals  as well as other reptiles and even Capybaras. </a:t>
            </a:r>
          </a:p>
        </p:txBody>
      </p:sp>
      <p:pic>
        <p:nvPicPr>
          <p:cNvPr id="5" name="Picture 4"/>
          <p:cNvPicPr>
            <a:picLocks noChangeAspect="1"/>
          </p:cNvPicPr>
          <p:nvPr/>
        </p:nvPicPr>
        <p:blipFill>
          <a:blip r:embed="rId3"/>
          <a:stretch>
            <a:fillRect/>
          </a:stretch>
        </p:blipFill>
        <p:spPr>
          <a:xfrm>
            <a:off x="952930" y="4332976"/>
            <a:ext cx="3969760" cy="2404356"/>
          </a:xfrm>
          <a:prstGeom prst="rect">
            <a:avLst/>
          </a:prstGeom>
        </p:spPr>
      </p:pic>
    </p:spTree>
    <p:extLst>
      <p:ext uri="{BB962C8B-B14F-4D97-AF65-F5344CB8AC3E}">
        <p14:creationId xmlns:p14="http://schemas.microsoft.com/office/powerpoint/2010/main" val="1245542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3797993" y="511037"/>
            <a:ext cx="7767782" cy="2739211"/>
          </a:xfrm>
          <a:prstGeom prst="rect">
            <a:avLst/>
          </a:prstGeom>
        </p:spPr>
        <p:txBody>
          <a:bodyPr wrap="square">
            <a:spAutoFit/>
          </a:bodyPr>
          <a:lstStyle/>
          <a:p>
            <a:r>
              <a:rPr lang="en-GB" sz="3200" u="sng" dirty="0">
                <a:latin typeface="Comic Sans MS" panose="030F0702030302020204" pitchFamily="66" charset="0"/>
              </a:rPr>
              <a:t>Capybara</a:t>
            </a:r>
          </a:p>
          <a:p>
            <a:r>
              <a:rPr lang="en-GB" sz="2000" dirty="0">
                <a:latin typeface="Comic Sans MS" panose="030F0702030302020204" pitchFamily="66" charset="0"/>
              </a:rPr>
              <a:t>The Capybara is a  giant rodent native to South America. It’s closest relative is the guinea pig. The capybara inhabits savannahs and dense forests and lives near bodies of water. It is a highly social species and can be found in groups as large as 100 individuals, but usually lives in groups of 10–20 individuals. They are herbivores and eat a diet rich in grass, leaves and aquatic plants. Sometimes they also eat fruit and vegetables.</a:t>
            </a:r>
          </a:p>
        </p:txBody>
      </p:sp>
      <p:pic>
        <p:nvPicPr>
          <p:cNvPr id="205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594" y="1031378"/>
            <a:ext cx="3290479" cy="185089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164530" y="4044547"/>
            <a:ext cx="7587916" cy="2431435"/>
          </a:xfrm>
          <a:prstGeom prst="rect">
            <a:avLst/>
          </a:prstGeom>
        </p:spPr>
        <p:txBody>
          <a:bodyPr wrap="square">
            <a:spAutoFit/>
          </a:bodyPr>
          <a:lstStyle/>
          <a:p>
            <a:r>
              <a:rPr lang="en-GB" sz="3200" u="sng" dirty="0">
                <a:latin typeface="Comic Sans MS" panose="030F0702030302020204" pitchFamily="66" charset="0"/>
              </a:rPr>
              <a:t>Pink Dolphins</a:t>
            </a:r>
          </a:p>
          <a:p>
            <a:r>
              <a:rPr lang="en-GB" sz="2000" dirty="0">
                <a:latin typeface="Comic Sans MS" panose="030F0702030302020204" pitchFamily="66" charset="0"/>
              </a:rPr>
              <a:t>The Amazon river dolphin, also known as the pink river dolphin or </a:t>
            </a:r>
            <a:r>
              <a:rPr lang="en-GB" sz="2000" dirty="0" err="1">
                <a:latin typeface="Comic Sans MS" panose="030F0702030302020204" pitchFamily="66" charset="0"/>
              </a:rPr>
              <a:t>boto</a:t>
            </a:r>
            <a:r>
              <a:rPr lang="en-GB" sz="2000" dirty="0">
                <a:latin typeface="Comic Sans MS" panose="030F0702030302020204" pitchFamily="66" charset="0"/>
              </a:rPr>
              <a:t>, lives only in freshwater. It is found throughout much of the Amazon Rainforest. Unlike most other types of dolphins, the pink river dolphin has a very specific diet. They eat primarily</a:t>
            </a:r>
            <a:r>
              <a:rPr lang="en-GB" sz="2000" b="1" dirty="0">
                <a:latin typeface="Comic Sans MS" panose="030F0702030302020204" pitchFamily="66" charset="0"/>
              </a:rPr>
              <a:t> fish, crabs, and crustaceans</a:t>
            </a:r>
            <a:r>
              <a:rPr lang="en-GB" sz="2000" dirty="0">
                <a:latin typeface="Comic Sans MS" panose="030F0702030302020204" pitchFamily="66" charset="0"/>
              </a:rPr>
              <a:t>. They’re also known to feed on small fresh-water fish.</a:t>
            </a:r>
          </a:p>
        </p:txBody>
      </p:sp>
      <p:pic>
        <p:nvPicPr>
          <p:cNvPr id="4" name="Picture 3"/>
          <p:cNvPicPr>
            <a:picLocks noChangeAspect="1"/>
          </p:cNvPicPr>
          <p:nvPr/>
        </p:nvPicPr>
        <p:blipFill>
          <a:blip r:embed="rId3"/>
          <a:stretch>
            <a:fillRect/>
          </a:stretch>
        </p:blipFill>
        <p:spPr>
          <a:xfrm>
            <a:off x="615415" y="4044547"/>
            <a:ext cx="3350193" cy="1894391"/>
          </a:xfrm>
          <a:prstGeom prst="rect">
            <a:avLst/>
          </a:prstGeom>
        </p:spPr>
      </p:pic>
    </p:spTree>
    <p:extLst>
      <p:ext uri="{BB962C8B-B14F-4D97-AF65-F5344CB8AC3E}">
        <p14:creationId xmlns:p14="http://schemas.microsoft.com/office/powerpoint/2010/main" val="1866985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5213684" y="468513"/>
            <a:ext cx="6615764" cy="4462760"/>
          </a:xfrm>
          <a:prstGeom prst="rect">
            <a:avLst/>
          </a:prstGeom>
        </p:spPr>
        <p:txBody>
          <a:bodyPr wrap="square">
            <a:spAutoFit/>
          </a:bodyPr>
          <a:lstStyle/>
          <a:p>
            <a:r>
              <a:rPr lang="en-GB" sz="3200" u="sng" dirty="0">
                <a:latin typeface="Comic Sans MS" panose="030F0702030302020204" pitchFamily="66" charset="0"/>
              </a:rPr>
              <a:t>Sloths</a:t>
            </a:r>
          </a:p>
          <a:p>
            <a:r>
              <a:rPr lang="en-GB" dirty="0">
                <a:latin typeface="Comic Sans MS" panose="030F0702030302020204" pitchFamily="66" charset="0"/>
              </a:rPr>
              <a:t>There are </a:t>
            </a:r>
            <a:r>
              <a:rPr lang="en-GB" b="1" dirty="0">
                <a:latin typeface="Comic Sans MS" panose="030F0702030302020204" pitchFamily="66" charset="0"/>
              </a:rPr>
              <a:t>two different types of sloths</a:t>
            </a:r>
            <a:r>
              <a:rPr lang="en-GB" dirty="0">
                <a:latin typeface="Comic Sans MS" panose="030F0702030302020204" pitchFamily="66" charset="0"/>
              </a:rPr>
              <a:t>, two-toed and three-toed sloths. </a:t>
            </a:r>
            <a:r>
              <a:rPr lang="en-GB" b="1" dirty="0">
                <a:latin typeface="Comic Sans MS" panose="030F0702030302020204" pitchFamily="66" charset="0"/>
              </a:rPr>
              <a:t>All sloths have three-toes</a:t>
            </a:r>
            <a:r>
              <a:rPr lang="en-GB" dirty="0">
                <a:latin typeface="Comic Sans MS" panose="030F0702030302020204" pitchFamily="66" charset="0"/>
              </a:rPr>
              <a:t> (even the “two-toed” ones!). The difference is that the </a:t>
            </a:r>
            <a:r>
              <a:rPr lang="en-GB" b="1" dirty="0">
                <a:latin typeface="Comic Sans MS" panose="030F0702030302020204" pitchFamily="66" charset="0"/>
              </a:rPr>
              <a:t>two-toed sloths only have two claws on their forelimbs</a:t>
            </a:r>
            <a:r>
              <a:rPr lang="en-GB" dirty="0">
                <a:latin typeface="Comic Sans MS" panose="030F0702030302020204" pitchFamily="66" charset="0"/>
              </a:rPr>
              <a:t>, whereas the </a:t>
            </a:r>
            <a:r>
              <a:rPr lang="en-GB" b="1" dirty="0">
                <a:latin typeface="Comic Sans MS" panose="030F0702030302020204" pitchFamily="66" charset="0"/>
              </a:rPr>
              <a:t>three-toed sloths have three claws on their forelimbs</a:t>
            </a:r>
            <a:r>
              <a:rPr lang="en-GB" dirty="0">
                <a:latin typeface="Comic Sans MS" panose="030F0702030302020204" pitchFamily="66" charset="0"/>
              </a:rPr>
              <a:t>. However, they all have three claws on their hind-limbs. </a:t>
            </a:r>
          </a:p>
          <a:p>
            <a:endParaRPr lang="en-GB" dirty="0">
              <a:latin typeface="Comic Sans MS" panose="030F0702030302020204" pitchFamily="66" charset="0"/>
            </a:endParaRPr>
          </a:p>
          <a:p>
            <a:r>
              <a:rPr lang="en-GB" dirty="0">
                <a:latin typeface="Comic Sans MS" panose="030F0702030302020204" pitchFamily="66" charset="0"/>
              </a:rPr>
              <a:t>Some of the least-active animals out there, sloths sleep for up to 20 hours each day! Some even stay in the same tree their entire life. They move so little that algae grows on them. Their body has a deep groove for housing the algae, whose colour is meant to help the animals camouflage with their environment in the Amazon’s rainy season</a:t>
            </a:r>
          </a:p>
        </p:txBody>
      </p:sp>
      <p:pic>
        <p:nvPicPr>
          <p:cNvPr id="3" name="Picture 2"/>
          <p:cNvPicPr>
            <a:picLocks noChangeAspect="1"/>
          </p:cNvPicPr>
          <p:nvPr/>
        </p:nvPicPr>
        <p:blipFill>
          <a:blip r:embed="rId2"/>
          <a:stretch>
            <a:fillRect/>
          </a:stretch>
        </p:blipFill>
        <p:spPr>
          <a:xfrm>
            <a:off x="853440" y="1560048"/>
            <a:ext cx="4012982" cy="2485574"/>
          </a:xfrm>
          <a:prstGeom prst="rect">
            <a:avLst/>
          </a:prstGeom>
        </p:spPr>
      </p:pic>
      <p:sp>
        <p:nvSpPr>
          <p:cNvPr id="4" name="Rectangle 3"/>
          <p:cNvSpPr/>
          <p:nvPr/>
        </p:nvSpPr>
        <p:spPr>
          <a:xfrm>
            <a:off x="853440" y="5035017"/>
            <a:ext cx="6096000" cy="1754326"/>
          </a:xfrm>
          <a:prstGeom prst="rect">
            <a:avLst/>
          </a:prstGeom>
        </p:spPr>
        <p:txBody>
          <a:bodyPr>
            <a:spAutoFit/>
          </a:bodyPr>
          <a:lstStyle/>
          <a:p>
            <a:r>
              <a:rPr lang="en-GB" dirty="0">
                <a:latin typeface="Comic Sans MS" panose="030F0702030302020204" pitchFamily="66" charset="0"/>
              </a:rPr>
              <a:t>Part of that slothful persona is a very slothful diet. It takes so long for a sloth to digest the food it eats (and to eat enough to get the nutrients that it needs) that it only has to go to the bathroom about once a week! This is usually one of the few times the sloths will leave their tree.</a:t>
            </a:r>
          </a:p>
        </p:txBody>
      </p:sp>
      <p:sp>
        <p:nvSpPr>
          <p:cNvPr id="5" name="Rectangle 4"/>
          <p:cNvSpPr/>
          <p:nvPr/>
        </p:nvSpPr>
        <p:spPr>
          <a:xfrm>
            <a:off x="7052109" y="5229272"/>
            <a:ext cx="6096000" cy="1200329"/>
          </a:xfrm>
          <a:prstGeom prst="rect">
            <a:avLst/>
          </a:prstGeom>
        </p:spPr>
        <p:txBody>
          <a:bodyPr>
            <a:spAutoFit/>
          </a:bodyPr>
          <a:lstStyle/>
          <a:p>
            <a:r>
              <a:rPr lang="en-GB" dirty="0">
                <a:latin typeface="Comic Sans MS" panose="030F0702030302020204" pitchFamily="66" charset="0"/>
              </a:rPr>
              <a:t>Known to sometimes simply let go from </a:t>
            </a:r>
          </a:p>
          <a:p>
            <a:r>
              <a:rPr lang="en-GB" dirty="0">
                <a:latin typeface="Comic Sans MS" panose="030F0702030302020204" pitchFamily="66" charset="0"/>
              </a:rPr>
              <a:t>their tree branch and drop into the water </a:t>
            </a:r>
          </a:p>
          <a:p>
            <a:r>
              <a:rPr lang="en-GB" dirty="0">
                <a:latin typeface="Comic Sans MS" panose="030F0702030302020204" pitchFamily="66" charset="0"/>
              </a:rPr>
              <a:t>below for a quick swim, they can move three </a:t>
            </a:r>
          </a:p>
          <a:p>
            <a:r>
              <a:rPr lang="en-GB" dirty="0">
                <a:latin typeface="Comic Sans MS" panose="030F0702030302020204" pitchFamily="66" charset="0"/>
              </a:rPr>
              <a:t>times faster in water than they can on land. </a:t>
            </a:r>
          </a:p>
        </p:txBody>
      </p:sp>
    </p:spTree>
    <p:extLst>
      <p:ext uri="{BB962C8B-B14F-4D97-AF65-F5344CB8AC3E}">
        <p14:creationId xmlns:p14="http://schemas.microsoft.com/office/powerpoint/2010/main" val="1603492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4156363" y="979055"/>
            <a:ext cx="7324437" cy="2739211"/>
          </a:xfrm>
          <a:prstGeom prst="rect">
            <a:avLst/>
          </a:prstGeom>
          <a:noFill/>
        </p:spPr>
        <p:txBody>
          <a:bodyPr wrap="square" rtlCol="0">
            <a:spAutoFit/>
          </a:bodyPr>
          <a:lstStyle/>
          <a:p>
            <a:r>
              <a:rPr lang="en-GB" sz="3200" u="sng" dirty="0">
                <a:latin typeface="Comic Sans MS" panose="030F0702030302020204" pitchFamily="66" charset="0"/>
              </a:rPr>
              <a:t>Howler Monkey</a:t>
            </a:r>
          </a:p>
          <a:p>
            <a:r>
              <a:rPr lang="en-GB" sz="2000" dirty="0">
                <a:latin typeface="Comic Sans MS" panose="030F0702030302020204" pitchFamily="66" charset="0"/>
              </a:rPr>
              <a:t>The Howler monkeys that live in the Amazon Rainforest are the loudest land animals in the entire world- They can be heard from over three miles away. Howler monkeys have beards and long, thick hair which may be black, brown, or red</a:t>
            </a:r>
            <a:r>
              <a:rPr lang="en-GB" sz="2000" dirty="0"/>
              <a:t>. </a:t>
            </a:r>
            <a:r>
              <a:rPr lang="en-GB" sz="2000" dirty="0">
                <a:latin typeface="Comic Sans MS" panose="030F0702030302020204" pitchFamily="66" charset="0"/>
              </a:rPr>
              <a:t>The majority of howler monkeys are herbivorous in nature; their diet consists of leaves, plants, fruits, vegetables, flower and nuts.</a:t>
            </a:r>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53102" y="979055"/>
            <a:ext cx="2892425" cy="265781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410801" y="4806118"/>
            <a:ext cx="7435272" cy="707886"/>
          </a:xfrm>
          <a:prstGeom prst="rect">
            <a:avLst/>
          </a:prstGeom>
          <a:noFill/>
        </p:spPr>
        <p:txBody>
          <a:bodyPr wrap="square" rtlCol="0">
            <a:spAutoFit/>
          </a:bodyPr>
          <a:lstStyle/>
          <a:p>
            <a:r>
              <a:rPr lang="en-GB" sz="2000" dirty="0">
                <a:latin typeface="Comic Sans MS" panose="030F0702030302020204" pitchFamily="66" charset="0"/>
              </a:rPr>
              <a:t>30 million species of insects are estimated to live in the Amazon Rainforest, including 7,000 species of butterfly. </a:t>
            </a:r>
          </a:p>
        </p:txBody>
      </p:sp>
      <p:pic>
        <p:nvPicPr>
          <p:cNvPr id="4" name="Picture 3"/>
          <p:cNvPicPr>
            <a:picLocks noChangeAspect="1"/>
          </p:cNvPicPr>
          <p:nvPr/>
        </p:nvPicPr>
        <p:blipFill>
          <a:blip r:embed="rId3"/>
          <a:stretch>
            <a:fillRect/>
          </a:stretch>
        </p:blipFill>
        <p:spPr>
          <a:xfrm>
            <a:off x="885550" y="4392231"/>
            <a:ext cx="3270813" cy="1722897"/>
          </a:xfrm>
          <a:prstGeom prst="rect">
            <a:avLst/>
          </a:prstGeom>
        </p:spPr>
      </p:pic>
    </p:spTree>
    <p:extLst>
      <p:ext uri="{BB962C8B-B14F-4D97-AF65-F5344CB8AC3E}">
        <p14:creationId xmlns:p14="http://schemas.microsoft.com/office/powerpoint/2010/main" val="3785310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249680" y="2492216"/>
            <a:ext cx="9773920" cy="830997"/>
          </a:xfrm>
          <a:prstGeom prst="rect">
            <a:avLst/>
          </a:prstGeom>
        </p:spPr>
        <p:txBody>
          <a:bodyPr wrap="square">
            <a:spAutoFit/>
          </a:bodyPr>
          <a:lstStyle/>
          <a:p>
            <a:r>
              <a:rPr lang="en-GB" sz="2400" dirty="0">
                <a:latin typeface="Comic Sans MS" panose="030F0702030302020204" pitchFamily="66" charset="0"/>
                <a:ea typeface="Cambria" panose="02040503050406030204" pitchFamily="18" charset="0"/>
                <a:cs typeface="Times New Roman" panose="02020603050405020304" pitchFamily="18" charset="0"/>
              </a:rPr>
              <a:t>The Harpy eagle hunts in the canopy layer. They hunt animals from sloths to snakes.</a:t>
            </a:r>
            <a:endParaRPr lang="en-GB" sz="2400" dirty="0"/>
          </a:p>
        </p:txBody>
      </p:sp>
      <p:sp>
        <p:nvSpPr>
          <p:cNvPr id="3" name="Rectangle 2"/>
          <p:cNvSpPr/>
          <p:nvPr/>
        </p:nvSpPr>
        <p:spPr>
          <a:xfrm>
            <a:off x="1320800" y="3637225"/>
            <a:ext cx="10596880" cy="830997"/>
          </a:xfrm>
          <a:prstGeom prst="rect">
            <a:avLst/>
          </a:prstGeom>
        </p:spPr>
        <p:txBody>
          <a:bodyPr wrap="square">
            <a:spAutoFit/>
          </a:bodyPr>
          <a:lstStyle/>
          <a:p>
            <a:r>
              <a:rPr lang="en-GB" sz="2400" dirty="0">
                <a:latin typeface="Comic Sans MS" panose="030F0702030302020204" pitchFamily="66" charset="0"/>
                <a:ea typeface="Cambria" panose="02040503050406030204" pitchFamily="18" charset="0"/>
                <a:cs typeface="Times New Roman" panose="02020603050405020304" pitchFamily="18" charset="0"/>
              </a:rPr>
              <a:t>Howler monkeys are the loudest animal in the world. They can be heard from over three miles away.</a:t>
            </a:r>
            <a:endParaRPr lang="en-GB" sz="2400" dirty="0"/>
          </a:p>
        </p:txBody>
      </p:sp>
      <p:sp>
        <p:nvSpPr>
          <p:cNvPr id="4" name="Rectangle 3"/>
          <p:cNvSpPr/>
          <p:nvPr/>
        </p:nvSpPr>
        <p:spPr>
          <a:xfrm>
            <a:off x="1249680" y="4782235"/>
            <a:ext cx="10515600" cy="830997"/>
          </a:xfrm>
          <a:prstGeom prst="rect">
            <a:avLst/>
          </a:prstGeom>
        </p:spPr>
        <p:txBody>
          <a:bodyPr wrap="square">
            <a:spAutoFit/>
          </a:bodyPr>
          <a:lstStyle/>
          <a:p>
            <a:r>
              <a:rPr lang="en-GB" sz="2400" dirty="0">
                <a:latin typeface="Comic Sans MS" panose="030F0702030302020204" pitchFamily="66" charset="0"/>
                <a:ea typeface="Cambria" panose="02040503050406030204" pitchFamily="18" charset="0"/>
                <a:cs typeface="Times New Roman" panose="02020603050405020304" pitchFamily="18" charset="0"/>
              </a:rPr>
              <a:t>The capybara is a highly social species, and can be found in groups as large as 100 individuals. </a:t>
            </a:r>
            <a:endParaRPr lang="en-GB" sz="2400" dirty="0"/>
          </a:p>
        </p:txBody>
      </p:sp>
      <p:sp>
        <p:nvSpPr>
          <p:cNvPr id="5" name="TextBox 4"/>
          <p:cNvSpPr txBox="1"/>
          <p:nvPr/>
        </p:nvSpPr>
        <p:spPr>
          <a:xfrm>
            <a:off x="1930400" y="528320"/>
            <a:ext cx="8300720" cy="1384995"/>
          </a:xfrm>
          <a:prstGeom prst="rect">
            <a:avLst/>
          </a:prstGeom>
          <a:noFill/>
        </p:spPr>
        <p:txBody>
          <a:bodyPr wrap="square" rtlCol="0">
            <a:spAutoFit/>
          </a:bodyPr>
          <a:lstStyle/>
          <a:p>
            <a:pPr algn="ctr"/>
            <a:r>
              <a:rPr lang="en-GB" sz="2800" u="sng" dirty="0" smtClean="0">
                <a:latin typeface="Comic Sans MS" panose="030F0702030302020204" pitchFamily="66" charset="0"/>
              </a:rPr>
              <a:t>Fronted adverbials </a:t>
            </a:r>
          </a:p>
          <a:p>
            <a:pPr algn="ctr"/>
            <a:endParaRPr lang="en-GB" sz="2800" u="sng" dirty="0" smtClean="0">
              <a:latin typeface="Comic Sans MS" panose="030F0702030302020204" pitchFamily="66" charset="0"/>
            </a:endParaRPr>
          </a:p>
          <a:p>
            <a:r>
              <a:rPr lang="en-GB" sz="2800" dirty="0" smtClean="0">
                <a:latin typeface="Comic Sans MS" panose="030F0702030302020204" pitchFamily="66" charset="0"/>
              </a:rPr>
              <a:t>How can we improve these sentences? </a:t>
            </a:r>
            <a:endParaRPr lang="en-GB" sz="2800" dirty="0">
              <a:latin typeface="Comic Sans MS" panose="030F0702030302020204" pitchFamily="66" charset="0"/>
            </a:endParaRPr>
          </a:p>
        </p:txBody>
      </p:sp>
    </p:spTree>
    <p:extLst>
      <p:ext uri="{BB962C8B-B14F-4D97-AF65-F5344CB8AC3E}">
        <p14:creationId xmlns:p14="http://schemas.microsoft.com/office/powerpoint/2010/main" val="1751886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402080" y="1166843"/>
            <a:ext cx="9865360" cy="4524315"/>
          </a:xfrm>
          <a:prstGeom prst="rect">
            <a:avLst/>
          </a:prstGeom>
        </p:spPr>
        <p:txBody>
          <a:bodyPr wrap="square">
            <a:spAutoFit/>
          </a:bodyPr>
          <a:lstStyle/>
          <a:p>
            <a:pPr fontAlgn="base">
              <a:spcAft>
                <a:spcPts val="0"/>
              </a:spcAft>
            </a:pPr>
            <a:r>
              <a:rPr lang="en-GB" sz="2400" dirty="0" smtClean="0">
                <a:latin typeface="Comic Sans MS" panose="030F0702030302020204" pitchFamily="66" charset="0"/>
                <a:ea typeface="Times New Roman" panose="02020603050405020304" pitchFamily="18" charset="0"/>
                <a:cs typeface="Arial" panose="020B0604020202020204" pitchFamily="34" charset="0"/>
              </a:rPr>
              <a:t>Write your facts out in complete sentences and group similar ideas together as paragraphs. Use the word mat to help you with your paragraphs today.</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 </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 </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Paddling: Animal facts for two animals</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 </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Snorkelling: Animal facts for three different animals</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 </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Diving: Animal facts for four animals</a:t>
            </a:r>
            <a:r>
              <a:rPr lang="en-GB" sz="2400" dirty="0">
                <a:latin typeface="Comic Sans MS" panose="030F0702030302020204" pitchFamily="66" charset="0"/>
                <a:ea typeface="Times New Roman" panose="02020603050405020304" pitchFamily="18" charset="0"/>
              </a:rPr>
              <a:t> </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rPr>
              <a:t> </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3373971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4" name="TextBox 3"/>
          <p:cNvSpPr txBox="1"/>
          <p:nvPr/>
        </p:nvSpPr>
        <p:spPr>
          <a:xfrm>
            <a:off x="5024582" y="1311564"/>
            <a:ext cx="5569527" cy="584775"/>
          </a:xfrm>
          <a:prstGeom prst="rect">
            <a:avLst/>
          </a:prstGeom>
          <a:noFill/>
        </p:spPr>
        <p:txBody>
          <a:bodyPr wrap="square" rtlCol="0">
            <a:spAutoFit/>
          </a:bodyPr>
          <a:lstStyle/>
          <a:p>
            <a:r>
              <a:rPr lang="en-GB" sz="3200" u="sng" dirty="0" smtClean="0">
                <a:latin typeface="Comic Sans MS" panose="030F0702030302020204" pitchFamily="66" charset="0"/>
              </a:rPr>
              <a:t>Tuesday 8 March 2022</a:t>
            </a:r>
            <a:endParaRPr lang="en-GB" sz="3200" u="sng" dirty="0">
              <a:latin typeface="Comic Sans MS" panose="030F0702030302020204" pitchFamily="66" charset="0"/>
            </a:endParaRPr>
          </a:p>
        </p:txBody>
      </p:sp>
      <p:sp>
        <p:nvSpPr>
          <p:cNvPr id="2" name="Rectangle 1"/>
          <p:cNvSpPr/>
          <p:nvPr/>
        </p:nvSpPr>
        <p:spPr>
          <a:xfrm>
            <a:off x="4110182" y="3154292"/>
            <a:ext cx="6096000" cy="2451953"/>
          </a:xfrm>
          <a:prstGeom prst="rect">
            <a:avLst/>
          </a:prstGeom>
        </p:spPr>
        <p:txBody>
          <a:bodyPr>
            <a:spAutoFit/>
          </a:bodyPr>
          <a:lstStyle/>
          <a:p>
            <a:pPr algn="ctr">
              <a:spcAft>
                <a:spcPts val="1000"/>
              </a:spcAft>
            </a:pPr>
            <a:r>
              <a:rPr lang="en-GB" sz="2400" u="sng" dirty="0">
                <a:latin typeface="Comic Sans MS" panose="030F0702030302020204" pitchFamily="66" charset="0"/>
                <a:ea typeface="Cambria" panose="02040503050406030204" pitchFamily="18" charset="0"/>
                <a:cs typeface="Times New Roman" panose="02020603050405020304" pitchFamily="18" charset="0"/>
              </a:rPr>
              <a:t>LO: To write with purpose</a:t>
            </a:r>
          </a:p>
          <a:p>
            <a:pPr algn="ctr">
              <a:spcAft>
                <a:spcPts val="1000"/>
              </a:spcAft>
            </a:pPr>
            <a:r>
              <a:rPr lang="en-GB" sz="2400" dirty="0">
                <a:latin typeface="Comic Sans MS" panose="030F0702030302020204" pitchFamily="66" charset="0"/>
                <a:ea typeface="Cambria" panose="02040503050406030204" pitchFamily="18" charset="0"/>
                <a:cs typeface="Times New Roman" panose="02020603050405020304" pitchFamily="18" charset="0"/>
              </a:rPr>
              <a:t>            </a:t>
            </a:r>
            <a:r>
              <a:rPr lang="en-GB" sz="2400" u="sng" dirty="0">
                <a:latin typeface="Comic Sans MS" panose="030F0702030302020204" pitchFamily="66" charset="0"/>
                <a:ea typeface="Cambria" panose="02040503050406030204" pitchFamily="18" charset="0"/>
                <a:cs typeface="Times New Roman" panose="02020603050405020304" pitchFamily="18" charset="0"/>
              </a:rPr>
              <a:t>To use sentences appropriately</a:t>
            </a:r>
          </a:p>
          <a:p>
            <a:pPr>
              <a:spcAft>
                <a:spcPts val="1000"/>
              </a:spcAft>
            </a:pPr>
            <a:r>
              <a:rPr lang="en-GB" sz="2400" dirty="0">
                <a:latin typeface="Comic Sans MS" panose="030F0702030302020204" pitchFamily="66" charset="0"/>
                <a:ea typeface="Cambria" panose="02040503050406030204" pitchFamily="18" charset="0"/>
                <a:cs typeface="Times New Roman" panose="02020603050405020304" pitchFamily="18" charset="0"/>
              </a:rPr>
              <a:t>              </a:t>
            </a:r>
            <a:r>
              <a:rPr lang="en-GB" sz="2400" u="sng" dirty="0">
                <a:latin typeface="Comic Sans MS" panose="030F0702030302020204" pitchFamily="66" charset="0"/>
                <a:ea typeface="Cambria" panose="02040503050406030204" pitchFamily="18" charset="0"/>
                <a:cs typeface="Times New Roman" panose="02020603050405020304" pitchFamily="18" charset="0"/>
              </a:rPr>
              <a:t>Organise writing appropriately</a:t>
            </a:r>
          </a:p>
          <a:p>
            <a:pPr algn="ctr">
              <a:spcAft>
                <a:spcPts val="1000"/>
              </a:spcAft>
            </a:pPr>
            <a:endParaRPr lang="en-GB" sz="2400" u="sng" dirty="0">
              <a:latin typeface="Comic Sans MS" panose="030F0702030302020204" pitchFamily="66" charset="0"/>
              <a:ea typeface="Cambria" panose="02040503050406030204" pitchFamily="18" charset="0"/>
              <a:cs typeface="Times New Roman" panose="02020603050405020304" pitchFamily="18" charset="0"/>
            </a:endParaRPr>
          </a:p>
          <a:p>
            <a:r>
              <a:rPr lang="en-GB" sz="2400" dirty="0">
                <a:latin typeface="Comic Sans MS" panose="030F0702030302020204" pitchFamily="66" charset="0"/>
                <a:ea typeface="Cambria" panose="02040503050406030204" pitchFamily="18" charset="0"/>
                <a:cs typeface="Times New Roman" panose="02020603050405020304" pitchFamily="18" charset="0"/>
              </a:rPr>
              <a:t>             </a:t>
            </a:r>
            <a:r>
              <a:rPr lang="en-GB" sz="2400" u="sng" dirty="0">
                <a:latin typeface="Comic Sans MS" panose="030F0702030302020204" pitchFamily="66" charset="0"/>
                <a:ea typeface="Cambria" panose="02040503050406030204" pitchFamily="18" charset="0"/>
                <a:cs typeface="Times New Roman" panose="02020603050405020304" pitchFamily="18" charset="0"/>
              </a:rPr>
              <a:t> C: Non-Chronological report</a:t>
            </a:r>
            <a:endParaRPr lang="en-GB" sz="2400" u="sng" dirty="0">
              <a:latin typeface="Comic Sans MS" panose="030F0702030302020204" pitchFamily="66" charset="0"/>
            </a:endParaRPr>
          </a:p>
        </p:txBody>
      </p:sp>
      <p:pic>
        <p:nvPicPr>
          <p:cNvPr id="1026" name="Picture 2" descr="Image result for trees and plants of the rainfor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576" y="1722792"/>
            <a:ext cx="4000500" cy="2657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9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1605280" y="1033195"/>
            <a:ext cx="10078720" cy="3416320"/>
          </a:xfrm>
          <a:prstGeom prst="rect">
            <a:avLst/>
          </a:prstGeom>
        </p:spPr>
        <p:txBody>
          <a:bodyPr wrap="square">
            <a:spAutoFit/>
          </a:bodyPr>
          <a:lstStyle/>
          <a:p>
            <a:pPr fontAlgn="base">
              <a:spcAft>
                <a:spcPts val="0"/>
              </a:spcAft>
            </a:pPr>
            <a:r>
              <a:rPr lang="en-GB" sz="2800" dirty="0">
                <a:latin typeface="Comic Sans MS" panose="030F0702030302020204" pitchFamily="66" charset="0"/>
                <a:ea typeface="Times New Roman" panose="02020603050405020304" pitchFamily="18" charset="0"/>
                <a:cs typeface="Comic Sans MS" panose="030F0702030302020204" pitchFamily="66" charset="0"/>
              </a:rPr>
              <a:t>Subheading: </a:t>
            </a:r>
            <a:r>
              <a:rPr lang="en-GB" sz="2800" u="sng" dirty="0">
                <a:latin typeface="Comic Sans MS" panose="030F0702030302020204" pitchFamily="66" charset="0"/>
                <a:ea typeface="Times New Roman" panose="02020603050405020304" pitchFamily="18" charset="0"/>
                <a:cs typeface="Comic Sans MS" panose="030F0702030302020204" pitchFamily="66" charset="0"/>
              </a:rPr>
              <a:t>The importance of plants and trees in the Amazon </a:t>
            </a:r>
            <a:endParaRPr lang="en-GB" sz="2800" u="sng"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sz="2800" u="sng" dirty="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sz="2800" u="sng"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r>
              <a:rPr lang="en-GB" sz="2800" u="sng" dirty="0" smtClean="0">
                <a:latin typeface="Comic Sans MS" panose="030F0702030302020204" pitchFamily="66" charset="0"/>
                <a:ea typeface="Times New Roman" panose="02020603050405020304" pitchFamily="18" charset="0"/>
                <a:cs typeface="Comic Sans MS" panose="030F0702030302020204" pitchFamily="66" charset="0"/>
              </a:rPr>
              <a:t>Draw a bubble map and add key facts which you would like to include in your non-chronological report. </a:t>
            </a:r>
          </a:p>
          <a:p>
            <a:pPr fontAlgn="base">
              <a:spcAft>
                <a:spcPts val="0"/>
              </a:spcAft>
            </a:pPr>
            <a:endParaRPr lang="en-GB" sz="2400" u="sng" dirty="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r>
              <a:rPr lang="en-GB" sz="2400" dirty="0" smtClean="0">
                <a:latin typeface="Comic Sans MS" panose="030F0702030302020204" pitchFamily="66" charset="0"/>
                <a:ea typeface="Times New Roman" panose="02020603050405020304" pitchFamily="18" charset="0"/>
                <a:cs typeface="Comic Sans MS" panose="030F0702030302020204" pitchFamily="66" charset="0"/>
              </a:rPr>
              <a:t> </a:t>
            </a:r>
            <a:endParaRPr lang="en-GB"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1899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737360" y="1473200"/>
            <a:ext cx="10129520" cy="1323439"/>
          </a:xfrm>
          <a:prstGeom prst="rect">
            <a:avLst/>
          </a:prstGeom>
          <a:noFill/>
        </p:spPr>
        <p:txBody>
          <a:bodyPr wrap="square" rtlCol="0">
            <a:spAutoFit/>
          </a:bodyPr>
          <a:lstStyle/>
          <a:p>
            <a:r>
              <a:rPr lang="en-GB" sz="4000" dirty="0" smtClean="0">
                <a:latin typeface="Comic Sans MS" panose="030F0702030302020204" pitchFamily="66" charset="0"/>
              </a:rPr>
              <a:t>Can you remember the layers of the rainforest?</a:t>
            </a:r>
            <a:endParaRPr lang="en-GB" sz="4000" dirty="0">
              <a:latin typeface="Comic Sans MS" panose="030F0702030302020204" pitchFamily="66" charset="0"/>
            </a:endParaRPr>
          </a:p>
        </p:txBody>
      </p:sp>
      <p:pic>
        <p:nvPicPr>
          <p:cNvPr id="14338"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31827" y="2612439"/>
            <a:ext cx="2607945" cy="3729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462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34857" y="172720"/>
            <a:ext cx="8772525" cy="6553200"/>
          </a:xfrm>
          <a:prstGeom prst="rect">
            <a:avLst/>
          </a:prstGeom>
        </p:spPr>
      </p:pic>
    </p:spTree>
    <p:extLst>
      <p:ext uri="{BB962C8B-B14F-4D97-AF65-F5344CB8AC3E}">
        <p14:creationId xmlns:p14="http://schemas.microsoft.com/office/powerpoint/2010/main" val="4118358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94522" y="212725"/>
            <a:ext cx="8829675" cy="6534150"/>
          </a:xfrm>
          <a:prstGeom prst="rect">
            <a:avLst/>
          </a:prstGeom>
        </p:spPr>
      </p:pic>
    </p:spTree>
    <p:extLst>
      <p:ext uri="{BB962C8B-B14F-4D97-AF65-F5344CB8AC3E}">
        <p14:creationId xmlns:p14="http://schemas.microsoft.com/office/powerpoint/2010/main" val="1721754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38300" y="185737"/>
            <a:ext cx="8915400" cy="6486525"/>
          </a:xfrm>
          <a:prstGeom prst="rect">
            <a:avLst/>
          </a:prstGeom>
        </p:spPr>
      </p:pic>
    </p:spTree>
    <p:extLst>
      <p:ext uri="{BB962C8B-B14F-4D97-AF65-F5344CB8AC3E}">
        <p14:creationId xmlns:p14="http://schemas.microsoft.com/office/powerpoint/2010/main" val="1538338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78635" y="305117"/>
            <a:ext cx="8650526" cy="6339523"/>
          </a:xfrm>
          <a:prstGeom prst="rect">
            <a:avLst/>
          </a:prstGeom>
        </p:spPr>
      </p:pic>
    </p:spTree>
    <p:extLst>
      <p:ext uri="{BB962C8B-B14F-4D97-AF65-F5344CB8AC3E}">
        <p14:creationId xmlns:p14="http://schemas.microsoft.com/office/powerpoint/2010/main" val="1024366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44077" y="356615"/>
            <a:ext cx="8341043" cy="6010847"/>
          </a:xfrm>
          <a:prstGeom prst="rect">
            <a:avLst/>
          </a:prstGeom>
        </p:spPr>
      </p:pic>
    </p:spTree>
    <p:extLst>
      <p:ext uri="{BB962C8B-B14F-4D97-AF65-F5344CB8AC3E}">
        <p14:creationId xmlns:p14="http://schemas.microsoft.com/office/powerpoint/2010/main" val="32264271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30070" y="321944"/>
            <a:ext cx="8919210" cy="6309211"/>
          </a:xfrm>
          <a:prstGeom prst="rect">
            <a:avLst/>
          </a:prstGeom>
        </p:spPr>
      </p:pic>
    </p:spTree>
    <p:extLst>
      <p:ext uri="{BB962C8B-B14F-4D97-AF65-F5344CB8AC3E}">
        <p14:creationId xmlns:p14="http://schemas.microsoft.com/office/powerpoint/2010/main" val="3908901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3062" y="200025"/>
            <a:ext cx="8905875" cy="6457950"/>
          </a:xfrm>
          <a:prstGeom prst="rect">
            <a:avLst/>
          </a:prstGeom>
        </p:spPr>
      </p:pic>
    </p:spTree>
    <p:extLst>
      <p:ext uri="{BB962C8B-B14F-4D97-AF65-F5344CB8AC3E}">
        <p14:creationId xmlns:p14="http://schemas.microsoft.com/office/powerpoint/2010/main" val="19157191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59585" y="140970"/>
            <a:ext cx="8896350" cy="6515100"/>
          </a:xfrm>
          <a:prstGeom prst="rect">
            <a:avLst/>
          </a:prstGeom>
        </p:spPr>
      </p:pic>
    </p:spTree>
    <p:extLst>
      <p:ext uri="{BB962C8B-B14F-4D97-AF65-F5344CB8AC3E}">
        <p14:creationId xmlns:p14="http://schemas.microsoft.com/office/powerpoint/2010/main" val="9490638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38300" y="157162"/>
            <a:ext cx="8915400" cy="6543675"/>
          </a:xfrm>
          <a:prstGeom prst="rect">
            <a:avLst/>
          </a:prstGeom>
        </p:spPr>
      </p:pic>
    </p:spTree>
    <p:extLst>
      <p:ext uri="{BB962C8B-B14F-4D97-AF65-F5344CB8AC3E}">
        <p14:creationId xmlns:p14="http://schemas.microsoft.com/office/powerpoint/2010/main" val="3469050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79210" y="180975"/>
            <a:ext cx="4533900" cy="6677025"/>
          </a:xfrm>
          <a:prstGeom prst="rect">
            <a:avLst/>
          </a:prstGeom>
        </p:spPr>
      </p:pic>
      <p:sp>
        <p:nvSpPr>
          <p:cNvPr id="3" name="TextBox 2"/>
          <p:cNvSpPr txBox="1"/>
          <p:nvPr/>
        </p:nvSpPr>
        <p:spPr>
          <a:xfrm>
            <a:off x="924560" y="2245360"/>
            <a:ext cx="4826000" cy="1815882"/>
          </a:xfrm>
          <a:prstGeom prst="rect">
            <a:avLst/>
          </a:prstGeom>
          <a:noFill/>
        </p:spPr>
        <p:txBody>
          <a:bodyPr wrap="square" rtlCol="0">
            <a:spAutoFit/>
          </a:bodyPr>
          <a:lstStyle/>
          <a:p>
            <a:r>
              <a:rPr lang="en-GB" sz="2800" dirty="0" smtClean="0">
                <a:latin typeface="Comic Sans MS" panose="030F0702030302020204" pitchFamily="66" charset="0"/>
              </a:rPr>
              <a:t>Share the ‘relying on the rainforest’ facts with your group. Include one or two facts in your bubble map.</a:t>
            </a:r>
            <a:endParaRPr lang="en-GB" sz="2800" dirty="0">
              <a:latin typeface="Comic Sans MS" panose="030F0702030302020204" pitchFamily="66" charset="0"/>
            </a:endParaRPr>
          </a:p>
        </p:txBody>
      </p:sp>
    </p:spTree>
    <p:extLst>
      <p:ext uri="{BB962C8B-B14F-4D97-AF65-F5344CB8AC3E}">
        <p14:creationId xmlns:p14="http://schemas.microsoft.com/office/powerpoint/2010/main" val="11361750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1554480" y="890955"/>
            <a:ext cx="9377680" cy="830997"/>
          </a:xfrm>
          <a:prstGeom prst="rect">
            <a:avLst/>
          </a:prstGeom>
        </p:spPr>
        <p:txBody>
          <a:bodyPr wrap="square">
            <a:spAutoFit/>
          </a:bodyPr>
          <a:lstStyle/>
          <a:p>
            <a:pPr>
              <a:spcAft>
                <a:spcPts val="1000"/>
              </a:spcAft>
            </a:pPr>
            <a:r>
              <a:rPr lang="en-GB" sz="2400" b="1" dirty="0">
                <a:solidFill>
                  <a:srgbClr val="0070C0"/>
                </a:solidFill>
                <a:latin typeface="Comic Sans MS" panose="030F0702030302020204" pitchFamily="66" charset="0"/>
                <a:ea typeface="Cambria" panose="02040503050406030204" pitchFamily="18" charset="0"/>
                <a:cs typeface="Times New Roman" panose="02020603050405020304" pitchFamily="18" charset="0"/>
              </a:rPr>
              <a:t>Dark and damp,</a:t>
            </a:r>
            <a:r>
              <a:rPr lang="en-GB" sz="2400" dirty="0">
                <a:solidFill>
                  <a:srgbClr val="0070C0"/>
                </a:solidFill>
                <a:latin typeface="Comic Sans MS" panose="030F0702030302020204" pitchFamily="66" charset="0"/>
                <a:ea typeface="Cambria" panose="02040503050406030204" pitchFamily="18" charset="0"/>
                <a:cs typeface="Times New Roman" panose="02020603050405020304" pitchFamily="18" charset="0"/>
              </a:rPr>
              <a:t> </a:t>
            </a:r>
            <a:r>
              <a:rPr lang="en-GB" sz="2400" dirty="0">
                <a:latin typeface="Comic Sans MS" panose="030F0702030302020204" pitchFamily="66" charset="0"/>
                <a:ea typeface="Cambria" panose="02040503050406030204" pitchFamily="18" charset="0"/>
                <a:cs typeface="Times New Roman" panose="02020603050405020304" pitchFamily="18" charset="0"/>
              </a:rPr>
              <a:t>the understory is the perfect condition for insects and reptiles to breed and survive.</a:t>
            </a:r>
            <a:endParaRPr lang="en-GB" sz="240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3" name="Rectangle 2"/>
          <p:cNvSpPr/>
          <p:nvPr/>
        </p:nvSpPr>
        <p:spPr>
          <a:xfrm>
            <a:off x="1127760" y="2818676"/>
            <a:ext cx="10373360" cy="2308324"/>
          </a:xfrm>
          <a:prstGeom prst="rect">
            <a:avLst/>
          </a:prstGeom>
        </p:spPr>
        <p:txBody>
          <a:bodyPr wrap="square">
            <a:spAutoFit/>
          </a:bodyPr>
          <a:lstStyle/>
          <a:p>
            <a:pPr fontAlgn="base">
              <a:spcAft>
                <a:spcPts val="0"/>
              </a:spcAft>
            </a:pPr>
            <a:r>
              <a:rPr lang="en-GB" sz="2400" dirty="0" smtClean="0">
                <a:latin typeface="Comic Sans MS" panose="030F0702030302020204" pitchFamily="66" charset="0"/>
                <a:ea typeface="Times New Roman" panose="02020603050405020304" pitchFamily="18" charset="0"/>
                <a:cs typeface="Comic Sans MS" panose="030F0702030302020204" pitchFamily="66" charset="0"/>
              </a:rPr>
              <a:t>How can we improve on this piece of writing? Remember to include a fronted adverbial and a conjunction.</a:t>
            </a:r>
          </a:p>
          <a:p>
            <a:pPr fontAlgn="base">
              <a:spcAft>
                <a:spcPts val="0"/>
              </a:spcAft>
            </a:pPr>
            <a:endParaRPr lang="en-GB" sz="2400" i="1" dirty="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r>
              <a:rPr lang="en-GB" sz="2400" i="1" dirty="0" smtClean="0">
                <a:latin typeface="Comic Sans MS" panose="030F0702030302020204" pitchFamily="66" charset="0"/>
                <a:ea typeface="Times New Roman" panose="02020603050405020304" pitchFamily="18" charset="0"/>
                <a:cs typeface="Comic Sans MS" panose="030F0702030302020204" pitchFamily="66" charset="0"/>
              </a:rPr>
              <a:t>The </a:t>
            </a:r>
            <a:r>
              <a:rPr lang="en-GB" sz="2400" i="1" dirty="0">
                <a:latin typeface="Comic Sans MS" panose="030F0702030302020204" pitchFamily="66" charset="0"/>
                <a:ea typeface="Times New Roman" panose="02020603050405020304" pitchFamily="18" charset="0"/>
                <a:cs typeface="Comic Sans MS" panose="030F0702030302020204" pitchFamily="66" charset="0"/>
              </a:rPr>
              <a:t>emergent layer is the top layer of the rainforest. It is hot, and windy in this layer. There is bright sunlight and very little shade as the emergent layer towers above everything else. </a:t>
            </a:r>
            <a:endParaRPr lang="en-GB" sz="2400" i="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639730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3" name="Rectangle 2"/>
          <p:cNvSpPr/>
          <p:nvPr/>
        </p:nvSpPr>
        <p:spPr>
          <a:xfrm>
            <a:off x="772160" y="812800"/>
            <a:ext cx="10728960" cy="5181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026160" y="1049219"/>
            <a:ext cx="10027920" cy="4154984"/>
          </a:xfrm>
          <a:prstGeom prst="rect">
            <a:avLst/>
          </a:prstGeom>
        </p:spPr>
        <p:txBody>
          <a:bodyPr wrap="square">
            <a:spAutoFit/>
          </a:bodyPr>
          <a:lstStyle/>
          <a:p>
            <a:pPr fontAlgn="base">
              <a:spcAft>
                <a:spcPts val="0"/>
              </a:spcAft>
            </a:pPr>
            <a:r>
              <a:rPr lang="en-GB" sz="2400" dirty="0">
                <a:latin typeface="Comic Sans MS" panose="030F0702030302020204" pitchFamily="66" charset="0"/>
                <a:ea typeface="Times New Roman" panose="02020603050405020304" pitchFamily="18" charset="0"/>
                <a:cs typeface="Comic Sans MS" panose="030F0702030302020204" pitchFamily="66" charset="0"/>
              </a:rPr>
              <a:t> </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smtClean="0">
                <a:latin typeface="Comic Sans MS" panose="030F0702030302020204" pitchFamily="66" charset="0"/>
                <a:ea typeface="Times New Roman" panose="02020603050405020304" pitchFamily="18" charset="0"/>
                <a:cs typeface="Comic Sans MS" panose="030F0702030302020204" pitchFamily="66" charset="0"/>
              </a:rPr>
              <a:t>Write out your chosen facts in complete sentences. Remember to include fronted adverbials and conjunctions. </a:t>
            </a:r>
            <a:endParaRPr lang="en-GB" sz="2400" dirty="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sz="2400"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r>
              <a:rPr lang="en-GB" sz="2400" dirty="0" smtClean="0">
                <a:latin typeface="Comic Sans MS" panose="030F0702030302020204" pitchFamily="66" charset="0"/>
                <a:ea typeface="Times New Roman" panose="02020603050405020304" pitchFamily="18" charset="0"/>
                <a:cs typeface="Comic Sans MS" panose="030F0702030302020204" pitchFamily="66" charset="0"/>
              </a:rPr>
              <a:t>Paddling</a:t>
            </a:r>
            <a:r>
              <a:rPr lang="en-GB" sz="2400" dirty="0">
                <a:latin typeface="Comic Sans MS" panose="030F0702030302020204" pitchFamily="66" charset="0"/>
                <a:ea typeface="Times New Roman" panose="02020603050405020304" pitchFamily="18" charset="0"/>
                <a:cs typeface="Comic Sans MS" panose="030F0702030302020204" pitchFamily="66" charset="0"/>
              </a:rPr>
              <a:t>: One paragraph about the layers of the rainforest.</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Comic Sans MS" panose="030F0702030302020204" pitchFamily="66" charset="0"/>
              </a:rPr>
              <a:t> </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Comic Sans MS" panose="030F0702030302020204" pitchFamily="66" charset="0"/>
              </a:rPr>
              <a:t>Snorkelling: One paragraph about the layers of the rainforest and one paragraph including two plant facts. </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Comic Sans MS" panose="030F0702030302020204" pitchFamily="66" charset="0"/>
              </a:rPr>
              <a:t> </a:t>
            </a:r>
            <a:endParaRPr lang="en-GB" sz="2400" dirty="0" smtClean="0">
              <a:effectLst/>
              <a:latin typeface="Comic Sans MS" panose="030F0702030302020204" pitchFamily="66" charset="0"/>
              <a:ea typeface="Times New Roman" panose="02020603050405020304" pitchFamily="18" charset="0"/>
            </a:endParaRPr>
          </a:p>
          <a:p>
            <a:r>
              <a:rPr lang="en-US" sz="2400" dirty="0">
                <a:latin typeface="Comic Sans MS" panose="030F0702030302020204" pitchFamily="66" charset="0"/>
                <a:ea typeface="Cambria" panose="02040503050406030204" pitchFamily="18" charset="0"/>
                <a:cs typeface="Comic Sans MS" panose="030F0702030302020204" pitchFamily="66" charset="0"/>
              </a:rPr>
              <a:t>Diving: One paragraph on the layers of the rainforest and another paragraph including plant facts. </a:t>
            </a:r>
            <a:endParaRPr lang="en-GB" sz="2400" dirty="0">
              <a:latin typeface="Comic Sans MS" panose="030F0702030302020204" pitchFamily="66" charset="0"/>
            </a:endParaRPr>
          </a:p>
        </p:txBody>
      </p:sp>
    </p:spTree>
    <p:extLst>
      <p:ext uri="{BB962C8B-B14F-4D97-AF65-F5344CB8AC3E}">
        <p14:creationId xmlns:p14="http://schemas.microsoft.com/office/powerpoint/2010/main" val="29028461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TextBox 3"/>
          <p:cNvSpPr txBox="1"/>
          <p:nvPr/>
        </p:nvSpPr>
        <p:spPr>
          <a:xfrm>
            <a:off x="5024582" y="1311564"/>
            <a:ext cx="5569527" cy="584775"/>
          </a:xfrm>
          <a:prstGeom prst="rect">
            <a:avLst/>
          </a:prstGeom>
          <a:noFill/>
        </p:spPr>
        <p:txBody>
          <a:bodyPr wrap="square" rtlCol="0">
            <a:spAutoFit/>
          </a:bodyPr>
          <a:lstStyle/>
          <a:p>
            <a:r>
              <a:rPr lang="en-GB" sz="3200" u="sng" dirty="0" smtClean="0">
                <a:latin typeface="Comic Sans MS" panose="030F0702030302020204" pitchFamily="66" charset="0"/>
              </a:rPr>
              <a:t>Wednesday 9 March 2022</a:t>
            </a:r>
            <a:endParaRPr lang="en-GB" sz="3200" u="sng" dirty="0">
              <a:latin typeface="Comic Sans MS" panose="030F0702030302020204" pitchFamily="66" charset="0"/>
            </a:endParaRPr>
          </a:p>
        </p:txBody>
      </p:sp>
      <p:sp>
        <p:nvSpPr>
          <p:cNvPr id="2" name="Rectangle 1"/>
          <p:cNvSpPr/>
          <p:nvPr/>
        </p:nvSpPr>
        <p:spPr>
          <a:xfrm>
            <a:off x="3158836" y="3403674"/>
            <a:ext cx="6096000" cy="1456809"/>
          </a:xfrm>
          <a:prstGeom prst="rect">
            <a:avLst/>
          </a:prstGeom>
        </p:spPr>
        <p:txBody>
          <a:bodyPr>
            <a:spAutoFit/>
          </a:bodyPr>
          <a:lstStyle/>
          <a:p>
            <a:pPr algn="ctr">
              <a:spcAft>
                <a:spcPts val="1000"/>
              </a:spcAft>
            </a:pPr>
            <a:r>
              <a:rPr lang="en-GB" sz="2400" u="sng" dirty="0">
                <a:latin typeface="Comic Sans MS" panose="030F0702030302020204" pitchFamily="66" charset="0"/>
                <a:ea typeface="Cambria" panose="02040503050406030204" pitchFamily="18" charset="0"/>
                <a:cs typeface="Times New Roman" panose="02020603050405020304" pitchFamily="18" charset="0"/>
              </a:rPr>
              <a:t>LO: To write with purpose</a:t>
            </a:r>
          </a:p>
          <a:p>
            <a:pPr algn="ctr">
              <a:spcAft>
                <a:spcPts val="1000"/>
              </a:spcAft>
            </a:pPr>
            <a:r>
              <a:rPr lang="en-GB" sz="2400" dirty="0">
                <a:latin typeface="Comic Sans MS" panose="030F0702030302020204" pitchFamily="66" charset="0"/>
                <a:ea typeface="Cambria" panose="02040503050406030204" pitchFamily="18" charset="0"/>
                <a:cs typeface="Times New Roman" panose="02020603050405020304" pitchFamily="18" charset="0"/>
              </a:rPr>
              <a:t>            </a:t>
            </a:r>
            <a:endParaRPr lang="en-GB" sz="2400" u="sng" dirty="0">
              <a:latin typeface="Comic Sans MS" panose="030F0702030302020204" pitchFamily="66" charset="0"/>
              <a:ea typeface="Cambria" panose="02040503050406030204" pitchFamily="18" charset="0"/>
              <a:cs typeface="Times New Roman" panose="02020603050405020304" pitchFamily="18" charset="0"/>
            </a:endParaRPr>
          </a:p>
          <a:p>
            <a:r>
              <a:rPr lang="en-GB" sz="2400" dirty="0">
                <a:latin typeface="Comic Sans MS" panose="030F0702030302020204" pitchFamily="66" charset="0"/>
                <a:ea typeface="Cambria" panose="02040503050406030204" pitchFamily="18" charset="0"/>
                <a:cs typeface="Times New Roman" panose="02020603050405020304" pitchFamily="18" charset="0"/>
              </a:rPr>
              <a:t>             </a:t>
            </a:r>
            <a:r>
              <a:rPr lang="en-GB" sz="2400" u="sng" dirty="0">
                <a:latin typeface="Comic Sans MS" panose="030F0702030302020204" pitchFamily="66" charset="0"/>
                <a:ea typeface="Cambria" panose="02040503050406030204" pitchFamily="18" charset="0"/>
                <a:cs typeface="Times New Roman" panose="02020603050405020304" pitchFamily="18" charset="0"/>
              </a:rPr>
              <a:t> C: Non-Chronological report</a:t>
            </a:r>
            <a:endParaRPr lang="en-GB" sz="2400" u="sng" dirty="0">
              <a:latin typeface="Comic Sans MS" panose="030F0702030302020204" pitchFamily="66" charset="0"/>
            </a:endParaRPr>
          </a:p>
        </p:txBody>
      </p:sp>
      <p:pic>
        <p:nvPicPr>
          <p:cNvPr id="3074"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939" y="661982"/>
            <a:ext cx="3003261" cy="246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7982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3" name="Rectangle 2"/>
          <p:cNvSpPr/>
          <p:nvPr/>
        </p:nvSpPr>
        <p:spPr>
          <a:xfrm>
            <a:off x="1763279" y="1108269"/>
            <a:ext cx="9652865" cy="4401205"/>
          </a:xfrm>
          <a:prstGeom prst="rect">
            <a:avLst/>
          </a:prstGeom>
        </p:spPr>
        <p:txBody>
          <a:bodyPr wrap="square">
            <a:spAutoFit/>
          </a:bodyPr>
          <a:lstStyle/>
          <a:p>
            <a:r>
              <a:rPr lang="en-GB" sz="2400" dirty="0">
                <a:latin typeface="Comic Sans MS" panose="030F0702030302020204" pitchFamily="66" charset="0"/>
              </a:rPr>
              <a:t>O</a:t>
            </a:r>
            <a:r>
              <a:rPr lang="en-GB" sz="2800" dirty="0">
                <a:latin typeface="Comic Sans MS" panose="030F0702030302020204" pitchFamily="66" charset="0"/>
              </a:rPr>
              <a:t>ver the next two days, we are going to be writing our non-chronological report out neatly for a display. </a:t>
            </a:r>
          </a:p>
          <a:p>
            <a:endParaRPr lang="en-GB" sz="2800" dirty="0">
              <a:latin typeface="Comic Sans MS" panose="030F0702030302020204" pitchFamily="66" charset="0"/>
            </a:endParaRPr>
          </a:p>
          <a:p>
            <a:r>
              <a:rPr lang="en-GB" sz="2800" dirty="0">
                <a:latin typeface="Comic Sans MS" panose="030F0702030302020204" pitchFamily="66" charset="0"/>
              </a:rPr>
              <a:t>Today we are going to be writing out our </a:t>
            </a:r>
            <a:r>
              <a:rPr lang="en-GB" sz="2800" dirty="0" smtClean="0">
                <a:solidFill>
                  <a:srgbClr val="FF0000"/>
                </a:solidFill>
                <a:latin typeface="Comic Sans MS" panose="030F0702030302020204" pitchFamily="66" charset="0"/>
              </a:rPr>
              <a:t>introduction</a:t>
            </a:r>
            <a:r>
              <a:rPr lang="en-GB" sz="2800" dirty="0" smtClean="0">
                <a:latin typeface="Comic Sans MS" panose="030F0702030302020204" pitchFamily="66" charset="0"/>
              </a:rPr>
              <a:t> and </a:t>
            </a:r>
            <a:r>
              <a:rPr lang="en-GB" sz="2800" dirty="0" smtClean="0">
                <a:solidFill>
                  <a:srgbClr val="FF0000"/>
                </a:solidFill>
                <a:latin typeface="Comic Sans MS" panose="030F0702030302020204" pitchFamily="66" charset="0"/>
              </a:rPr>
              <a:t>first </a:t>
            </a:r>
            <a:r>
              <a:rPr lang="en-GB" sz="2800" dirty="0">
                <a:solidFill>
                  <a:srgbClr val="FF0000"/>
                </a:solidFill>
                <a:latin typeface="Comic Sans MS" panose="030F0702030302020204" pitchFamily="66" charset="0"/>
              </a:rPr>
              <a:t>two subheadings </a:t>
            </a:r>
            <a:r>
              <a:rPr lang="en-GB" sz="2800" dirty="0">
                <a:latin typeface="Comic Sans MS" panose="030F0702030302020204" pitchFamily="66" charset="0"/>
              </a:rPr>
              <a:t>from last week, neatly on a piece of paper. </a:t>
            </a:r>
            <a:r>
              <a:rPr lang="en-GB" sz="2800" dirty="0" smtClean="0">
                <a:latin typeface="Comic Sans MS" panose="030F0702030302020204" pitchFamily="66" charset="0"/>
              </a:rPr>
              <a:t>We </a:t>
            </a:r>
            <a:r>
              <a:rPr lang="en-GB" sz="2800" dirty="0">
                <a:latin typeface="Comic Sans MS" panose="030F0702030302020204" pitchFamily="66" charset="0"/>
              </a:rPr>
              <a:t>will also be drawing and colouring pictures to match our paragraphs. </a:t>
            </a:r>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latin typeface="Comic Sans MS" panose="030F0702030302020204" pitchFamily="66" charset="0"/>
              </a:rPr>
              <a:t>Subheadings: Where in the world is the Amazon Rainforest?      What is the climate like?</a:t>
            </a:r>
            <a:endParaRPr lang="en-GB" sz="2800" dirty="0">
              <a:latin typeface="Comic Sans MS" panose="030F0702030302020204" pitchFamily="66" charset="0"/>
            </a:endParaRPr>
          </a:p>
        </p:txBody>
      </p:sp>
    </p:spTree>
    <p:extLst>
      <p:ext uri="{BB962C8B-B14F-4D97-AF65-F5344CB8AC3E}">
        <p14:creationId xmlns:p14="http://schemas.microsoft.com/office/powerpoint/2010/main" val="27580440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extBox 1"/>
          <p:cNvSpPr txBox="1"/>
          <p:nvPr/>
        </p:nvSpPr>
        <p:spPr>
          <a:xfrm>
            <a:off x="979055" y="489528"/>
            <a:ext cx="10483273" cy="6001643"/>
          </a:xfrm>
          <a:prstGeom prst="rect">
            <a:avLst/>
          </a:prstGeom>
          <a:noFill/>
        </p:spPr>
        <p:txBody>
          <a:bodyPr wrap="square" rtlCol="0">
            <a:spAutoFit/>
          </a:bodyPr>
          <a:lstStyle/>
          <a:p>
            <a:endParaRPr lang="en-GB" sz="2400" dirty="0" smtClean="0">
              <a:latin typeface="Comic Sans MS" panose="030F0702030302020204" pitchFamily="66" charset="0"/>
            </a:endParaRPr>
          </a:p>
          <a:p>
            <a:r>
              <a:rPr lang="en-GB" sz="2400" dirty="0" smtClean="0">
                <a:latin typeface="Comic Sans MS" panose="030F0702030302020204" pitchFamily="66" charset="0"/>
              </a:rPr>
              <a:t>Starter: In partners, we are going to share and evaluate our work.  Read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Take turns to share and evaluate. Read your work to your partner. </a:t>
            </a:r>
          </a:p>
          <a:p>
            <a:r>
              <a:rPr lang="en-GB" sz="2400" dirty="0" smtClean="0">
                <a:latin typeface="Comic Sans MS" panose="030F0702030302020204" pitchFamily="66" charset="0"/>
              </a:rPr>
              <a:t>Step 1: Decide who is going to be the listener and who is going to share their work first.</a:t>
            </a:r>
          </a:p>
          <a:p>
            <a:r>
              <a:rPr lang="en-GB" sz="2400" dirty="0" smtClean="0">
                <a:latin typeface="Comic Sans MS" panose="030F0702030302020204" pitchFamily="66" charset="0"/>
              </a:rPr>
              <a:t>Step 2: The sharer will read aloud to the listener. </a:t>
            </a:r>
          </a:p>
          <a:p>
            <a:r>
              <a:rPr lang="en-GB" sz="2400" dirty="0" smtClean="0">
                <a:latin typeface="Comic Sans MS" panose="030F0702030302020204" pitchFamily="66" charset="0"/>
              </a:rPr>
              <a:t>The listener will start the discussion by using positive language: Well done, I really like how you…   It was so interesting when you…  I can see that you have put a lot of effort into this, I particularly like…</a:t>
            </a:r>
          </a:p>
          <a:p>
            <a:endParaRPr lang="en-GB" sz="2400" dirty="0">
              <a:latin typeface="Comic Sans MS" panose="030F0702030302020204" pitchFamily="66" charset="0"/>
            </a:endParaRPr>
          </a:p>
          <a:p>
            <a:r>
              <a:rPr lang="en-GB" sz="2400" dirty="0" smtClean="0">
                <a:latin typeface="Comic Sans MS" panose="030F0702030302020204" pitchFamily="66" charset="0"/>
              </a:rPr>
              <a:t>Step 3:  The listener needs to give constructive feedback. How can your partner improve on their writing? </a:t>
            </a:r>
          </a:p>
          <a:p>
            <a:endParaRPr lang="en-GB" sz="2400" dirty="0">
              <a:latin typeface="Comic Sans MS" panose="030F0702030302020204" pitchFamily="66" charset="0"/>
            </a:endParaRPr>
          </a:p>
          <a:p>
            <a:r>
              <a:rPr lang="en-GB" sz="2400" dirty="0" smtClean="0">
                <a:latin typeface="Comic Sans MS" panose="030F0702030302020204" pitchFamily="66" charset="0"/>
              </a:rPr>
              <a:t>Swap Roles</a:t>
            </a:r>
            <a:endParaRPr lang="en-GB" sz="2400" dirty="0">
              <a:latin typeface="Comic Sans MS" panose="030F0702030302020204" pitchFamily="66" charset="0"/>
            </a:endParaRPr>
          </a:p>
          <a:p>
            <a:r>
              <a:rPr lang="en-GB" sz="2400" dirty="0" smtClean="0"/>
              <a:t> </a:t>
            </a:r>
            <a:endParaRPr lang="en-GB" sz="2400" dirty="0"/>
          </a:p>
        </p:txBody>
      </p:sp>
    </p:spTree>
    <p:extLst>
      <p:ext uri="{BB962C8B-B14F-4D97-AF65-F5344CB8AC3E}">
        <p14:creationId xmlns:p14="http://schemas.microsoft.com/office/powerpoint/2010/main" val="13064510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764146" y="2429164"/>
            <a:ext cx="8469745" cy="2677656"/>
          </a:xfrm>
          <a:prstGeom prst="rect">
            <a:avLst/>
          </a:prstGeom>
          <a:noFill/>
        </p:spPr>
        <p:txBody>
          <a:bodyPr wrap="square" rtlCol="0">
            <a:spAutoFit/>
          </a:bodyPr>
          <a:lstStyle/>
          <a:p>
            <a:r>
              <a:rPr lang="en-GB" sz="2800" dirty="0" smtClean="0">
                <a:latin typeface="Comic Sans MS" panose="030F0702030302020204" pitchFamily="66" charset="0"/>
              </a:rPr>
              <a:t>Step 4: Red pen editing</a:t>
            </a:r>
          </a:p>
          <a:p>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smtClean="0">
                <a:latin typeface="Comic Sans MS" panose="030F0702030302020204" pitchFamily="66" charset="0"/>
              </a:rPr>
              <a:t>Edit your work using your success criteria as a checklist. Include any good ideas from your shared partner work.</a:t>
            </a:r>
            <a:endParaRPr lang="en-GB" sz="2800" dirty="0">
              <a:latin typeface="Comic Sans MS" panose="030F0702030302020204" pitchFamily="66" charset="0"/>
            </a:endParaRPr>
          </a:p>
        </p:txBody>
      </p:sp>
      <p:pic>
        <p:nvPicPr>
          <p:cNvPr id="5122"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4158" y="971694"/>
            <a:ext cx="4148570" cy="2074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33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1634836" y="861444"/>
            <a:ext cx="9162473" cy="1384995"/>
          </a:xfrm>
          <a:prstGeom prst="rect">
            <a:avLst/>
          </a:prstGeom>
        </p:spPr>
        <p:txBody>
          <a:bodyPr wrap="square">
            <a:spAutoFit/>
          </a:bodyPr>
          <a:lstStyle/>
          <a:p>
            <a:r>
              <a:rPr lang="en-US" sz="2800" dirty="0" smtClean="0">
                <a:latin typeface="Comic Sans MS" panose="030F0702030302020204" pitchFamily="66" charset="0"/>
                <a:ea typeface="Cambria" panose="02040503050406030204" pitchFamily="18" charset="0"/>
                <a:cs typeface="Comic Sans MS" panose="030F0702030302020204" pitchFamily="66" charset="0"/>
              </a:rPr>
              <a:t>Write each subheading and the paragraph to match underneath. Draw and </a:t>
            </a:r>
            <a:r>
              <a:rPr lang="en-US" sz="2800" dirty="0" err="1" smtClean="0">
                <a:latin typeface="Comic Sans MS" panose="030F0702030302020204" pitchFamily="66" charset="0"/>
                <a:ea typeface="Cambria" panose="02040503050406030204" pitchFamily="18" charset="0"/>
                <a:cs typeface="Comic Sans MS" panose="030F0702030302020204" pitchFamily="66" charset="0"/>
              </a:rPr>
              <a:t>colour</a:t>
            </a:r>
            <a:r>
              <a:rPr lang="en-US" sz="2800" dirty="0" smtClean="0">
                <a:latin typeface="Comic Sans MS" panose="030F0702030302020204" pitchFamily="66" charset="0"/>
                <a:ea typeface="Cambria" panose="02040503050406030204" pitchFamily="18" charset="0"/>
                <a:cs typeface="Comic Sans MS" panose="030F0702030302020204" pitchFamily="66" charset="0"/>
              </a:rPr>
              <a:t> a picture to match each paragraph from your plan. </a:t>
            </a:r>
          </a:p>
        </p:txBody>
      </p:sp>
      <p:pic>
        <p:nvPicPr>
          <p:cNvPr id="614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4303" y="2121766"/>
            <a:ext cx="3195542" cy="4352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17929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5024582" y="1311564"/>
            <a:ext cx="5569527" cy="584775"/>
          </a:xfrm>
          <a:prstGeom prst="rect">
            <a:avLst/>
          </a:prstGeom>
          <a:noFill/>
        </p:spPr>
        <p:txBody>
          <a:bodyPr wrap="square" rtlCol="0">
            <a:spAutoFit/>
          </a:bodyPr>
          <a:lstStyle/>
          <a:p>
            <a:r>
              <a:rPr lang="en-GB" sz="3200" u="sng" dirty="0" smtClean="0">
                <a:latin typeface="Comic Sans MS" panose="030F0702030302020204" pitchFamily="66" charset="0"/>
              </a:rPr>
              <a:t>Thursday 10 March 2022</a:t>
            </a:r>
            <a:endParaRPr lang="en-GB" sz="3200" u="sng" dirty="0">
              <a:latin typeface="Comic Sans MS" panose="030F0702030302020204" pitchFamily="66" charset="0"/>
            </a:endParaRPr>
          </a:p>
        </p:txBody>
      </p:sp>
      <p:sp>
        <p:nvSpPr>
          <p:cNvPr id="2" name="Rectangle 1"/>
          <p:cNvSpPr/>
          <p:nvPr/>
        </p:nvSpPr>
        <p:spPr>
          <a:xfrm>
            <a:off x="2798618" y="3449856"/>
            <a:ext cx="6096000" cy="1456809"/>
          </a:xfrm>
          <a:prstGeom prst="rect">
            <a:avLst/>
          </a:prstGeom>
        </p:spPr>
        <p:txBody>
          <a:bodyPr>
            <a:spAutoFit/>
          </a:bodyPr>
          <a:lstStyle/>
          <a:p>
            <a:pPr algn="ctr">
              <a:spcAft>
                <a:spcPts val="1000"/>
              </a:spcAft>
            </a:pPr>
            <a:r>
              <a:rPr lang="en-GB" sz="2400" u="sng" dirty="0">
                <a:latin typeface="Comic Sans MS" panose="030F0702030302020204" pitchFamily="66" charset="0"/>
                <a:ea typeface="Cambria" panose="02040503050406030204" pitchFamily="18" charset="0"/>
                <a:cs typeface="Times New Roman" panose="02020603050405020304" pitchFamily="18" charset="0"/>
              </a:rPr>
              <a:t>LO: To write with purpose</a:t>
            </a:r>
          </a:p>
          <a:p>
            <a:pPr algn="ctr">
              <a:spcAft>
                <a:spcPts val="1000"/>
              </a:spcAft>
            </a:pPr>
            <a:endParaRPr lang="en-GB" sz="2400" u="sng" dirty="0">
              <a:latin typeface="Comic Sans MS" panose="030F0702030302020204" pitchFamily="66" charset="0"/>
              <a:ea typeface="Cambria" panose="02040503050406030204" pitchFamily="18" charset="0"/>
              <a:cs typeface="Times New Roman" panose="02020603050405020304" pitchFamily="18" charset="0"/>
            </a:endParaRPr>
          </a:p>
          <a:p>
            <a:r>
              <a:rPr lang="en-GB" sz="2400" dirty="0">
                <a:latin typeface="Comic Sans MS" panose="030F0702030302020204" pitchFamily="66" charset="0"/>
                <a:ea typeface="Cambria" panose="02040503050406030204" pitchFamily="18" charset="0"/>
                <a:cs typeface="Times New Roman" panose="02020603050405020304" pitchFamily="18" charset="0"/>
              </a:rPr>
              <a:t>             </a:t>
            </a:r>
            <a:r>
              <a:rPr lang="en-GB" sz="2400" u="sng" dirty="0">
                <a:latin typeface="Comic Sans MS" panose="030F0702030302020204" pitchFamily="66" charset="0"/>
                <a:ea typeface="Cambria" panose="02040503050406030204" pitchFamily="18" charset="0"/>
                <a:cs typeface="Times New Roman" panose="02020603050405020304" pitchFamily="18" charset="0"/>
              </a:rPr>
              <a:t> C: Non-Chronological report</a:t>
            </a:r>
            <a:endParaRPr lang="en-GB" sz="2400" u="sng" dirty="0">
              <a:latin typeface="Comic Sans MS" panose="030F0702030302020204" pitchFamily="66" charset="0"/>
            </a:endParaRPr>
          </a:p>
        </p:txBody>
      </p:sp>
      <p:pic>
        <p:nvPicPr>
          <p:cNvPr id="4098"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956" y="763311"/>
            <a:ext cx="3077152" cy="2529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66379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1838036" y="3475167"/>
            <a:ext cx="9513455" cy="954107"/>
          </a:xfrm>
          <a:prstGeom prst="rect">
            <a:avLst/>
          </a:prstGeom>
        </p:spPr>
        <p:txBody>
          <a:bodyPr wrap="square">
            <a:spAutoFit/>
          </a:bodyPr>
          <a:lstStyle/>
          <a:p>
            <a:r>
              <a:rPr lang="en-US" sz="2800" u="sng" dirty="0">
                <a:latin typeface="Comic Sans MS" panose="030F0702030302020204" pitchFamily="66" charset="0"/>
                <a:ea typeface="Cambria" panose="02040503050406030204" pitchFamily="18" charset="0"/>
                <a:cs typeface="Comic Sans MS" panose="030F0702030302020204" pitchFamily="66" charset="0"/>
              </a:rPr>
              <a:t>What animals can we find in the Amazon Rainforest? The importance of plants and trees in the Amazon.</a:t>
            </a:r>
            <a:endParaRPr lang="en-GB" sz="2800" dirty="0"/>
          </a:p>
        </p:txBody>
      </p:sp>
      <p:sp>
        <p:nvSpPr>
          <p:cNvPr id="4" name="Rectangle 3"/>
          <p:cNvSpPr/>
          <p:nvPr/>
        </p:nvSpPr>
        <p:spPr>
          <a:xfrm>
            <a:off x="1135062" y="920622"/>
            <a:ext cx="10216429" cy="2246769"/>
          </a:xfrm>
          <a:prstGeom prst="rect">
            <a:avLst/>
          </a:prstGeom>
        </p:spPr>
        <p:txBody>
          <a:bodyPr wrap="square">
            <a:spAutoFit/>
          </a:bodyPr>
          <a:lstStyle/>
          <a:p>
            <a:r>
              <a:rPr lang="en-GB" sz="2800" dirty="0">
                <a:latin typeface="Comic Sans MS" panose="030F0702030302020204" pitchFamily="66" charset="0"/>
              </a:rPr>
              <a:t>Today we are going to be writing out our </a:t>
            </a:r>
            <a:r>
              <a:rPr lang="en-GB" sz="2800" dirty="0">
                <a:solidFill>
                  <a:srgbClr val="FF0000"/>
                </a:solidFill>
                <a:latin typeface="Comic Sans MS" panose="030F0702030302020204" pitchFamily="66" charset="0"/>
              </a:rPr>
              <a:t>two subheadings </a:t>
            </a:r>
            <a:r>
              <a:rPr lang="en-GB" sz="2800" dirty="0">
                <a:latin typeface="Comic Sans MS" panose="030F0702030302020204" pitchFamily="66" charset="0"/>
              </a:rPr>
              <a:t>from this week, neatly on a piece of paper. We will also be drawing and colouring pictures to match our paragraphs. </a:t>
            </a:r>
          </a:p>
          <a:p>
            <a:endParaRPr lang="en-GB" sz="2800" dirty="0">
              <a:latin typeface="Comic Sans MS" panose="030F0702030302020204" pitchFamily="66" charset="0"/>
            </a:endParaRPr>
          </a:p>
          <a:p>
            <a:r>
              <a:rPr lang="en-GB" sz="2800" u="sng" dirty="0">
                <a:latin typeface="Comic Sans MS" panose="030F0702030302020204" pitchFamily="66" charset="0"/>
              </a:rPr>
              <a:t>Subheadings:</a:t>
            </a:r>
            <a:endParaRPr lang="en-GB" sz="2800" u="sng" dirty="0">
              <a:latin typeface="Comic Sans MS" panose="030F0702030302020204" pitchFamily="66" charset="0"/>
            </a:endParaRPr>
          </a:p>
        </p:txBody>
      </p:sp>
    </p:spTree>
    <p:extLst>
      <p:ext uri="{BB962C8B-B14F-4D97-AF65-F5344CB8AC3E}">
        <p14:creationId xmlns:p14="http://schemas.microsoft.com/office/powerpoint/2010/main" val="15893973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979055" y="489528"/>
            <a:ext cx="10483273" cy="6001643"/>
          </a:xfrm>
          <a:prstGeom prst="rect">
            <a:avLst/>
          </a:prstGeom>
          <a:noFill/>
        </p:spPr>
        <p:txBody>
          <a:bodyPr wrap="square" rtlCol="0">
            <a:spAutoFit/>
          </a:bodyPr>
          <a:lstStyle/>
          <a:p>
            <a:endParaRPr lang="en-GB" sz="2400" dirty="0" smtClean="0">
              <a:latin typeface="Comic Sans MS" panose="030F0702030302020204" pitchFamily="66" charset="0"/>
            </a:endParaRPr>
          </a:p>
          <a:p>
            <a:r>
              <a:rPr lang="en-GB" sz="2400" dirty="0" smtClean="0">
                <a:latin typeface="Comic Sans MS" panose="030F0702030302020204" pitchFamily="66" charset="0"/>
              </a:rPr>
              <a:t>Starter: In partners, we are going to share and evaluate our work.  Read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Take turns to share and evaluate. Read your work to your partner. </a:t>
            </a:r>
          </a:p>
          <a:p>
            <a:r>
              <a:rPr lang="en-GB" sz="2400" dirty="0" smtClean="0">
                <a:latin typeface="Comic Sans MS" panose="030F0702030302020204" pitchFamily="66" charset="0"/>
              </a:rPr>
              <a:t>Step 1: Decide who is going to be the listener and who is going to share their work first.</a:t>
            </a:r>
          </a:p>
          <a:p>
            <a:r>
              <a:rPr lang="en-GB" sz="2400" dirty="0" smtClean="0">
                <a:latin typeface="Comic Sans MS" panose="030F0702030302020204" pitchFamily="66" charset="0"/>
              </a:rPr>
              <a:t>Step 2: The sharer will read aloud to the listener. </a:t>
            </a:r>
          </a:p>
          <a:p>
            <a:r>
              <a:rPr lang="en-GB" sz="2400" dirty="0" smtClean="0">
                <a:latin typeface="Comic Sans MS" panose="030F0702030302020204" pitchFamily="66" charset="0"/>
              </a:rPr>
              <a:t>The listener will start the discussion by using positive language: Well done, I really like how you…   It was so interesting when you…  I can see that you have put a lot of effort into this, I particularly like…</a:t>
            </a:r>
          </a:p>
          <a:p>
            <a:endParaRPr lang="en-GB" sz="2400" dirty="0">
              <a:latin typeface="Comic Sans MS" panose="030F0702030302020204" pitchFamily="66" charset="0"/>
            </a:endParaRPr>
          </a:p>
          <a:p>
            <a:r>
              <a:rPr lang="en-GB" sz="2400" dirty="0" smtClean="0">
                <a:latin typeface="Comic Sans MS" panose="030F0702030302020204" pitchFamily="66" charset="0"/>
              </a:rPr>
              <a:t>Step 3:  The listener needs to give constructive feedback. How can your partner improve on their writing? </a:t>
            </a:r>
          </a:p>
          <a:p>
            <a:endParaRPr lang="en-GB" sz="2400" dirty="0">
              <a:latin typeface="Comic Sans MS" panose="030F0702030302020204" pitchFamily="66" charset="0"/>
            </a:endParaRPr>
          </a:p>
          <a:p>
            <a:r>
              <a:rPr lang="en-GB" sz="2400" dirty="0" smtClean="0">
                <a:latin typeface="Comic Sans MS" panose="030F0702030302020204" pitchFamily="66" charset="0"/>
              </a:rPr>
              <a:t>Swap Roles</a:t>
            </a:r>
            <a:endParaRPr lang="en-GB" sz="2400" dirty="0">
              <a:latin typeface="Comic Sans MS" panose="030F0702030302020204" pitchFamily="66" charset="0"/>
            </a:endParaRPr>
          </a:p>
          <a:p>
            <a:r>
              <a:rPr lang="en-GB" sz="2400" dirty="0" smtClean="0"/>
              <a:t> </a:t>
            </a:r>
            <a:endParaRPr lang="en-GB" sz="2400" dirty="0"/>
          </a:p>
        </p:txBody>
      </p:sp>
    </p:spTree>
    <p:extLst>
      <p:ext uri="{BB962C8B-B14F-4D97-AF65-F5344CB8AC3E}">
        <p14:creationId xmlns:p14="http://schemas.microsoft.com/office/powerpoint/2010/main" val="24717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764146" y="2429164"/>
            <a:ext cx="8469745" cy="2677656"/>
          </a:xfrm>
          <a:prstGeom prst="rect">
            <a:avLst/>
          </a:prstGeom>
          <a:noFill/>
        </p:spPr>
        <p:txBody>
          <a:bodyPr wrap="square" rtlCol="0">
            <a:spAutoFit/>
          </a:bodyPr>
          <a:lstStyle/>
          <a:p>
            <a:r>
              <a:rPr lang="en-GB" sz="2800" dirty="0" smtClean="0">
                <a:latin typeface="Comic Sans MS" panose="030F0702030302020204" pitchFamily="66" charset="0"/>
              </a:rPr>
              <a:t>Step 4: Red pen editing</a:t>
            </a:r>
          </a:p>
          <a:p>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smtClean="0">
                <a:latin typeface="Comic Sans MS" panose="030F0702030302020204" pitchFamily="66" charset="0"/>
              </a:rPr>
              <a:t>Edit your work using your success criteria as a checklist. Include any good ideas from your shared partner work.</a:t>
            </a:r>
            <a:endParaRPr lang="en-GB" sz="2800" dirty="0">
              <a:latin typeface="Comic Sans MS" panose="030F0702030302020204" pitchFamily="66" charset="0"/>
            </a:endParaRPr>
          </a:p>
        </p:txBody>
      </p:sp>
      <p:pic>
        <p:nvPicPr>
          <p:cNvPr id="5122"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4158" y="971694"/>
            <a:ext cx="4148570" cy="2074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84776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634836" y="861444"/>
            <a:ext cx="9162473" cy="1384995"/>
          </a:xfrm>
          <a:prstGeom prst="rect">
            <a:avLst/>
          </a:prstGeom>
        </p:spPr>
        <p:txBody>
          <a:bodyPr wrap="square">
            <a:spAutoFit/>
          </a:bodyPr>
          <a:lstStyle/>
          <a:p>
            <a:r>
              <a:rPr lang="en-US" sz="2800" dirty="0" smtClean="0">
                <a:latin typeface="Comic Sans MS" panose="030F0702030302020204" pitchFamily="66" charset="0"/>
                <a:ea typeface="Cambria" panose="02040503050406030204" pitchFamily="18" charset="0"/>
                <a:cs typeface="Comic Sans MS" panose="030F0702030302020204" pitchFamily="66" charset="0"/>
              </a:rPr>
              <a:t>Write each subheading and the paragraph to match underneath. Draw and </a:t>
            </a:r>
            <a:r>
              <a:rPr lang="en-US" sz="2800" dirty="0" err="1" smtClean="0">
                <a:latin typeface="Comic Sans MS" panose="030F0702030302020204" pitchFamily="66" charset="0"/>
                <a:ea typeface="Cambria" panose="02040503050406030204" pitchFamily="18" charset="0"/>
                <a:cs typeface="Comic Sans MS" panose="030F0702030302020204" pitchFamily="66" charset="0"/>
              </a:rPr>
              <a:t>colour</a:t>
            </a:r>
            <a:r>
              <a:rPr lang="en-US" sz="2800" dirty="0" smtClean="0">
                <a:latin typeface="Comic Sans MS" panose="030F0702030302020204" pitchFamily="66" charset="0"/>
                <a:ea typeface="Cambria" panose="02040503050406030204" pitchFamily="18" charset="0"/>
                <a:cs typeface="Comic Sans MS" panose="030F0702030302020204" pitchFamily="66" charset="0"/>
              </a:rPr>
              <a:t> a picture to match each paragraph from your plan. </a:t>
            </a:r>
          </a:p>
        </p:txBody>
      </p:sp>
      <p:pic>
        <p:nvPicPr>
          <p:cNvPr id="614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4303" y="2121766"/>
            <a:ext cx="3195542" cy="4352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67824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505527" y="1874982"/>
            <a:ext cx="9541164" cy="1077218"/>
          </a:xfrm>
          <a:prstGeom prst="rect">
            <a:avLst/>
          </a:prstGeom>
          <a:noFill/>
        </p:spPr>
        <p:txBody>
          <a:bodyPr wrap="square" rtlCol="0">
            <a:spAutoFit/>
          </a:bodyPr>
          <a:lstStyle/>
          <a:p>
            <a:r>
              <a:rPr lang="en-GB" sz="3200" dirty="0" smtClean="0">
                <a:latin typeface="Comic Sans MS" panose="030F0702030302020204" pitchFamily="66" charset="0"/>
              </a:rPr>
              <a:t>We will complete our non-chronological report next week, by writing a conclusion.</a:t>
            </a:r>
            <a:endParaRPr lang="en-GB" sz="3200" dirty="0">
              <a:latin typeface="Comic Sans MS" panose="030F0702030302020204" pitchFamily="66" charset="0"/>
            </a:endParaRPr>
          </a:p>
        </p:txBody>
      </p:sp>
    </p:spTree>
    <p:extLst>
      <p:ext uri="{BB962C8B-B14F-4D97-AF65-F5344CB8AC3E}">
        <p14:creationId xmlns:p14="http://schemas.microsoft.com/office/powerpoint/2010/main" val="7113657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TotalTime>
  <Words>1469</Words>
  <Application>Microsoft Office PowerPoint</Application>
  <PresentationFormat>Widescreen</PresentationFormat>
  <Paragraphs>149</Paragraphs>
  <Slides>37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Cambria</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2</cp:revision>
  <dcterms:created xsi:type="dcterms:W3CDTF">2022-03-06T22:59:59Z</dcterms:created>
  <dcterms:modified xsi:type="dcterms:W3CDTF">2022-03-06T23:50:33Z</dcterms:modified>
</cp:coreProperties>
</file>