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63" r:id="rId5"/>
    <p:sldId id="264" r:id="rId6"/>
    <p:sldId id="265" r:id="rId7"/>
    <p:sldId id="266" r:id="rId8"/>
    <p:sldId id="301" r:id="rId9"/>
    <p:sldId id="267" r:id="rId10"/>
    <p:sldId id="268" r:id="rId11"/>
    <p:sldId id="269" r:id="rId12"/>
    <p:sldId id="297" r:id="rId13"/>
    <p:sldId id="298" r:id="rId14"/>
    <p:sldId id="296" r:id="rId15"/>
    <p:sldId id="270" r:id="rId16"/>
    <p:sldId id="271" r:id="rId17"/>
    <p:sldId id="272" r:id="rId18"/>
    <p:sldId id="294" r:id="rId19"/>
    <p:sldId id="295" r:id="rId20"/>
    <p:sldId id="276" r:id="rId21"/>
    <p:sldId id="299"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300" r:id="rId35"/>
    <p:sldId id="289" r:id="rId36"/>
    <p:sldId id="291" r:id="rId37"/>
    <p:sldId id="292" r:id="rId3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3AB07C0-14F1-4E7B-8243-85D6E4647E86}"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C8BEDF-D7E7-44B8-94A5-092A8FD9FF08}" type="slidenum">
              <a:rPr lang="en-GB" smtClean="0"/>
              <a:t>‹#›</a:t>
            </a:fld>
            <a:endParaRPr lang="en-GB"/>
          </a:p>
        </p:txBody>
      </p:sp>
    </p:spTree>
    <p:extLst>
      <p:ext uri="{BB962C8B-B14F-4D97-AF65-F5344CB8AC3E}">
        <p14:creationId xmlns:p14="http://schemas.microsoft.com/office/powerpoint/2010/main" val="26434720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3AB07C0-14F1-4E7B-8243-85D6E4647E86}"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C8BEDF-D7E7-44B8-94A5-092A8FD9FF08}" type="slidenum">
              <a:rPr lang="en-GB" smtClean="0"/>
              <a:t>‹#›</a:t>
            </a:fld>
            <a:endParaRPr lang="en-GB"/>
          </a:p>
        </p:txBody>
      </p:sp>
    </p:spTree>
    <p:extLst>
      <p:ext uri="{BB962C8B-B14F-4D97-AF65-F5344CB8AC3E}">
        <p14:creationId xmlns:p14="http://schemas.microsoft.com/office/powerpoint/2010/main" val="42706006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3AB07C0-14F1-4E7B-8243-85D6E4647E86}"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C8BEDF-D7E7-44B8-94A5-092A8FD9FF08}" type="slidenum">
              <a:rPr lang="en-GB" smtClean="0"/>
              <a:t>‹#›</a:t>
            </a:fld>
            <a:endParaRPr lang="en-GB"/>
          </a:p>
        </p:txBody>
      </p:sp>
    </p:spTree>
    <p:extLst>
      <p:ext uri="{BB962C8B-B14F-4D97-AF65-F5344CB8AC3E}">
        <p14:creationId xmlns:p14="http://schemas.microsoft.com/office/powerpoint/2010/main" val="41848744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3AB07C0-14F1-4E7B-8243-85D6E4647E86}" type="datetimeFigureOut">
              <a:rPr lang="en-GB" smtClean="0"/>
              <a:t>14/01/2022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C8BEDF-D7E7-44B8-94A5-092A8FD9FF08}" type="slidenum">
              <a:rPr lang="en-GB" smtClean="0"/>
              <a:t>‹#›</a:t>
            </a:fld>
            <a:endParaRPr lang="en-GB"/>
          </a:p>
        </p:txBody>
      </p:sp>
    </p:spTree>
    <p:extLst>
      <p:ext uri="{BB962C8B-B14F-4D97-AF65-F5344CB8AC3E}">
        <p14:creationId xmlns:p14="http://schemas.microsoft.com/office/powerpoint/2010/main" val="31364343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3AB07C0-14F1-4E7B-8243-85D6E4647E86}" type="datetimeFigureOut">
              <a:rPr lang="en-GB" smtClean="0"/>
              <a:t>14/01/2022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4C8BEDF-D7E7-44B8-94A5-092A8FD9FF08}" type="slidenum">
              <a:rPr lang="en-GB" smtClean="0"/>
              <a:t>‹#›</a:t>
            </a:fld>
            <a:endParaRPr lang="en-GB"/>
          </a:p>
        </p:txBody>
      </p:sp>
    </p:spTree>
    <p:extLst>
      <p:ext uri="{BB962C8B-B14F-4D97-AF65-F5344CB8AC3E}">
        <p14:creationId xmlns:p14="http://schemas.microsoft.com/office/powerpoint/2010/main" val="7376919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3AB07C0-14F1-4E7B-8243-85D6E4647E86}" type="datetimeFigureOut">
              <a:rPr lang="en-GB" smtClean="0"/>
              <a:t>14/01/2022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4C8BEDF-D7E7-44B8-94A5-092A8FD9FF08}" type="slidenum">
              <a:rPr lang="en-GB" smtClean="0"/>
              <a:t>‹#›</a:t>
            </a:fld>
            <a:endParaRPr lang="en-GB"/>
          </a:p>
        </p:txBody>
      </p:sp>
    </p:spTree>
    <p:extLst>
      <p:ext uri="{BB962C8B-B14F-4D97-AF65-F5344CB8AC3E}">
        <p14:creationId xmlns:p14="http://schemas.microsoft.com/office/powerpoint/2010/main" val="37617394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AB07C0-14F1-4E7B-8243-85D6E4647E86}" type="datetimeFigureOut">
              <a:rPr lang="en-GB" smtClean="0"/>
              <a:t>14/01/2022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4C8BEDF-D7E7-44B8-94A5-092A8FD9FF08}" type="slidenum">
              <a:rPr lang="en-GB" smtClean="0"/>
              <a:t>‹#›</a:t>
            </a:fld>
            <a:endParaRPr lang="en-GB"/>
          </a:p>
        </p:txBody>
      </p:sp>
    </p:spTree>
    <p:extLst>
      <p:ext uri="{BB962C8B-B14F-4D97-AF65-F5344CB8AC3E}">
        <p14:creationId xmlns:p14="http://schemas.microsoft.com/office/powerpoint/2010/main" val="30390586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3AB07C0-14F1-4E7B-8243-85D6E4647E86}" type="datetimeFigureOut">
              <a:rPr lang="en-GB" smtClean="0"/>
              <a:t>14/01/2022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C8BEDF-D7E7-44B8-94A5-092A8FD9FF08}" type="slidenum">
              <a:rPr lang="en-GB" smtClean="0"/>
              <a:t>‹#›</a:t>
            </a:fld>
            <a:endParaRPr lang="en-GB"/>
          </a:p>
        </p:txBody>
      </p:sp>
    </p:spTree>
    <p:extLst>
      <p:ext uri="{BB962C8B-B14F-4D97-AF65-F5344CB8AC3E}">
        <p14:creationId xmlns:p14="http://schemas.microsoft.com/office/powerpoint/2010/main" val="9963349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C8BEDF-D7E7-44B8-94A5-092A8FD9FF08}" type="slidenum">
              <a:rPr lang="en-GB" smtClean="0"/>
              <a:t>‹#›</a:t>
            </a:fld>
            <a:endParaRPr lang="en-GB"/>
          </a:p>
        </p:txBody>
      </p:sp>
      <p:sp>
        <p:nvSpPr>
          <p:cNvPr id="5" name="Date Placeholder 4"/>
          <p:cNvSpPr>
            <a:spLocks noGrp="1"/>
          </p:cNvSpPr>
          <p:nvPr>
            <p:ph type="dt" sz="half" idx="10"/>
          </p:nvPr>
        </p:nvSpPr>
        <p:spPr/>
        <p:txBody>
          <a:bodyPr/>
          <a:lstStyle/>
          <a:p>
            <a:fld id="{03AB07C0-14F1-4E7B-8243-85D6E4647E86}" type="datetimeFigureOut">
              <a:rPr lang="en-GB" smtClean="0"/>
              <a:t>14/01/2022</a:t>
            </a:fld>
            <a:endParaRPr lang="en-GB"/>
          </a:p>
        </p:txBody>
      </p:sp>
    </p:spTree>
    <p:extLst>
      <p:ext uri="{BB962C8B-B14F-4D97-AF65-F5344CB8AC3E}">
        <p14:creationId xmlns:p14="http://schemas.microsoft.com/office/powerpoint/2010/main" val="7390574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3AB07C0-14F1-4E7B-8243-85D6E4647E86}"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C8BEDF-D7E7-44B8-94A5-092A8FD9FF08}" type="slidenum">
              <a:rPr lang="en-GB" smtClean="0"/>
              <a:t>‹#›</a:t>
            </a:fld>
            <a:endParaRPr lang="en-GB"/>
          </a:p>
        </p:txBody>
      </p:sp>
    </p:spTree>
    <p:extLst>
      <p:ext uri="{BB962C8B-B14F-4D97-AF65-F5344CB8AC3E}">
        <p14:creationId xmlns:p14="http://schemas.microsoft.com/office/powerpoint/2010/main" val="42006181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3AB07C0-14F1-4E7B-8243-85D6E4647E86}"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C8BEDF-D7E7-44B8-94A5-092A8FD9FF0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989495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3AB07C0-14F1-4E7B-8243-85D6E4647E86}"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C8BEDF-D7E7-44B8-94A5-092A8FD9FF08}" type="slidenum">
              <a:rPr lang="en-GB" smtClean="0"/>
              <a:t>‹#›</a:t>
            </a:fld>
            <a:endParaRPr lang="en-GB"/>
          </a:p>
        </p:txBody>
      </p:sp>
    </p:spTree>
    <p:extLst>
      <p:ext uri="{BB962C8B-B14F-4D97-AF65-F5344CB8AC3E}">
        <p14:creationId xmlns:p14="http://schemas.microsoft.com/office/powerpoint/2010/main" val="31980486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3AB07C0-14F1-4E7B-8243-85D6E4647E86}"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C8BEDF-D7E7-44B8-94A5-092A8FD9FF0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131698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3AB07C0-14F1-4E7B-8243-85D6E4647E86}"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C8BEDF-D7E7-44B8-94A5-092A8FD9FF08}" type="slidenum">
              <a:rPr lang="en-GB" smtClean="0"/>
              <a:t>‹#›</a:t>
            </a:fld>
            <a:endParaRPr lang="en-GB"/>
          </a:p>
        </p:txBody>
      </p:sp>
    </p:spTree>
    <p:extLst>
      <p:ext uri="{BB962C8B-B14F-4D97-AF65-F5344CB8AC3E}">
        <p14:creationId xmlns:p14="http://schemas.microsoft.com/office/powerpoint/2010/main" val="30734876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3AB07C0-14F1-4E7B-8243-85D6E4647E86}"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C8BEDF-D7E7-44B8-94A5-092A8FD9FF08}" type="slidenum">
              <a:rPr lang="en-GB" smtClean="0"/>
              <a:t>‹#›</a:t>
            </a:fld>
            <a:endParaRPr lang="en-GB"/>
          </a:p>
        </p:txBody>
      </p:sp>
    </p:spTree>
    <p:extLst>
      <p:ext uri="{BB962C8B-B14F-4D97-AF65-F5344CB8AC3E}">
        <p14:creationId xmlns:p14="http://schemas.microsoft.com/office/powerpoint/2010/main" val="3062049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3AB07C0-14F1-4E7B-8243-85D6E4647E86}"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C8BEDF-D7E7-44B8-94A5-092A8FD9FF08}" type="slidenum">
              <a:rPr lang="en-GB" smtClean="0"/>
              <a:t>‹#›</a:t>
            </a:fld>
            <a:endParaRPr lang="en-GB"/>
          </a:p>
        </p:txBody>
      </p:sp>
    </p:spTree>
    <p:extLst>
      <p:ext uri="{BB962C8B-B14F-4D97-AF65-F5344CB8AC3E}">
        <p14:creationId xmlns:p14="http://schemas.microsoft.com/office/powerpoint/2010/main" val="36091368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3AB07C0-14F1-4E7B-8243-85D6E4647E86}" type="datetimeFigureOut">
              <a:rPr lang="en-GB" smtClean="0"/>
              <a:t>14/01/2022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4C8BEDF-D7E7-44B8-94A5-092A8FD9FF08}" type="slidenum">
              <a:rPr lang="en-GB" smtClean="0"/>
              <a:t>‹#›</a:t>
            </a:fld>
            <a:endParaRPr lang="en-GB"/>
          </a:p>
        </p:txBody>
      </p:sp>
    </p:spTree>
    <p:extLst>
      <p:ext uri="{BB962C8B-B14F-4D97-AF65-F5344CB8AC3E}">
        <p14:creationId xmlns:p14="http://schemas.microsoft.com/office/powerpoint/2010/main" val="346463575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www.youtube.com/watch?v=Wmtm9jOIgsA"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youtube.com/watch?app=desktop&amp;v=E79CwacH0rg"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www.bbc.co.uk/bitesize/topics/zmfc7ty/articles/z6cxxyc"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www.youtube.com/watch?v=xeM1AYoSsYQ"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7B147-8196-4141-9BE9-C8095213A717}"/>
              </a:ext>
            </a:extLst>
          </p:cNvPr>
          <p:cNvSpPr>
            <a:spLocks noGrp="1"/>
          </p:cNvSpPr>
          <p:nvPr>
            <p:ph type="ctrTitle"/>
          </p:nvPr>
        </p:nvSpPr>
        <p:spPr>
          <a:xfrm>
            <a:off x="235670" y="2404534"/>
            <a:ext cx="9038333" cy="1646302"/>
          </a:xfrm>
        </p:spPr>
        <p:txBody>
          <a:bodyPr/>
          <a:lstStyle/>
          <a:p>
            <a:r>
              <a:rPr lang="en-GB" dirty="0">
                <a:latin typeface="Comic Sans MS" panose="030F0702030302020204" pitchFamily="66" charset="0"/>
              </a:rPr>
              <a:t>Monday 17</a:t>
            </a:r>
            <a:r>
              <a:rPr lang="en-GB" baseline="30000" dirty="0">
                <a:latin typeface="Comic Sans MS" panose="030F0702030302020204" pitchFamily="66" charset="0"/>
              </a:rPr>
              <a:t>th</a:t>
            </a:r>
            <a:r>
              <a:rPr lang="en-GB" dirty="0">
                <a:latin typeface="Comic Sans MS" panose="030F0702030302020204" pitchFamily="66" charset="0"/>
              </a:rPr>
              <a:t> January 2022</a:t>
            </a:r>
          </a:p>
        </p:txBody>
      </p:sp>
      <p:sp>
        <p:nvSpPr>
          <p:cNvPr id="3" name="Subtitle 2">
            <a:extLst>
              <a:ext uri="{FF2B5EF4-FFF2-40B4-BE49-F238E27FC236}">
                <a16:creationId xmlns:a16="http://schemas.microsoft.com/office/drawing/2014/main" id="{EB41D7FA-30A6-43E0-AA7C-46989F4144AD}"/>
              </a:ext>
            </a:extLst>
          </p:cNvPr>
          <p:cNvSpPr>
            <a:spLocks noGrp="1"/>
          </p:cNvSpPr>
          <p:nvPr>
            <p:ph type="subTitle" idx="1"/>
          </p:nvPr>
        </p:nvSpPr>
        <p:spPr>
          <a:xfrm>
            <a:off x="235670" y="4050833"/>
            <a:ext cx="9038333" cy="2193850"/>
          </a:xfrm>
        </p:spPr>
        <p:txBody>
          <a:bodyPr>
            <a:normAutofit/>
          </a:bodyPr>
          <a:lstStyle/>
          <a:p>
            <a:pPr algn="l"/>
            <a:r>
              <a:rPr lang="en-GB" sz="2400" dirty="0">
                <a:latin typeface="Comic Sans MS" panose="030F0702030302020204" pitchFamily="66" charset="0"/>
              </a:rPr>
              <a:t>LO: To write with purpose.</a:t>
            </a:r>
          </a:p>
          <a:p>
            <a:pPr algn="l"/>
            <a:r>
              <a:rPr lang="en-GB" sz="2400" dirty="0">
                <a:latin typeface="Comic Sans MS" panose="030F0702030302020204" pitchFamily="66" charset="0"/>
              </a:rPr>
              <a:t>To organise writing appropriately.</a:t>
            </a:r>
          </a:p>
          <a:p>
            <a:pPr algn="l"/>
            <a:r>
              <a:rPr lang="en-GB" sz="2400" dirty="0">
                <a:latin typeface="Comic Sans MS" panose="030F0702030302020204" pitchFamily="66" charset="0"/>
              </a:rPr>
              <a:t>To punctuate accurately.</a:t>
            </a:r>
          </a:p>
          <a:p>
            <a:pPr algn="l"/>
            <a:r>
              <a:rPr lang="en-GB" sz="2400" dirty="0">
                <a:latin typeface="Comic Sans MS" panose="030F0702030302020204" pitchFamily="66" charset="0"/>
              </a:rPr>
              <a:t>C: Discussion Texts</a:t>
            </a:r>
          </a:p>
        </p:txBody>
      </p:sp>
    </p:spTree>
    <p:extLst>
      <p:ext uri="{BB962C8B-B14F-4D97-AF65-F5344CB8AC3E}">
        <p14:creationId xmlns:p14="http://schemas.microsoft.com/office/powerpoint/2010/main" val="11976069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287C67-9B85-430B-870C-F117C8C01926}"/>
              </a:ext>
            </a:extLst>
          </p:cNvPr>
          <p:cNvSpPr>
            <a:spLocks noGrp="1"/>
          </p:cNvSpPr>
          <p:nvPr>
            <p:ph type="title"/>
          </p:nvPr>
        </p:nvSpPr>
        <p:spPr/>
        <p:txBody>
          <a:bodyPr>
            <a:normAutofit/>
          </a:bodyPr>
          <a:lstStyle/>
          <a:p>
            <a:r>
              <a:rPr lang="en-GB" sz="5400"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5101D0CF-F6F7-4554-B0BD-03727D7B6D2A}"/>
              </a:ext>
            </a:extLst>
          </p:cNvPr>
          <p:cNvSpPr>
            <a:spLocks noGrp="1"/>
          </p:cNvSpPr>
          <p:nvPr>
            <p:ph idx="1"/>
          </p:nvPr>
        </p:nvSpPr>
        <p:spPr>
          <a:xfrm>
            <a:off x="677334" y="2703350"/>
            <a:ext cx="5553784" cy="3338012"/>
          </a:xfrm>
        </p:spPr>
        <p:txBody>
          <a:bodyPr>
            <a:normAutofit/>
          </a:bodyPr>
          <a:lstStyle/>
          <a:p>
            <a:r>
              <a:rPr lang="en-GB" sz="2100" dirty="0">
                <a:latin typeface="Comic Sans MS" panose="030F0702030302020204" pitchFamily="66" charset="0"/>
              </a:rPr>
              <a:t>Have a look at some of the key words and phrases associated with discussion texts.</a:t>
            </a:r>
          </a:p>
        </p:txBody>
      </p:sp>
      <p:pic>
        <p:nvPicPr>
          <p:cNvPr id="5" name="Picture 4">
            <a:extLst>
              <a:ext uri="{FF2B5EF4-FFF2-40B4-BE49-F238E27FC236}">
                <a16:creationId xmlns:a16="http://schemas.microsoft.com/office/drawing/2014/main" id="{D189BC38-4B93-423E-8D81-7B56B830F23B}"/>
              </a:ext>
            </a:extLst>
          </p:cNvPr>
          <p:cNvPicPr>
            <a:picLocks noChangeAspect="1"/>
          </p:cNvPicPr>
          <p:nvPr/>
        </p:nvPicPr>
        <p:blipFill rotWithShape="1">
          <a:blip r:embed="rId2"/>
          <a:srcRect l="47783" t="19657" r="14098" b="22749"/>
          <a:stretch/>
        </p:blipFill>
        <p:spPr>
          <a:xfrm>
            <a:off x="6231118" y="1542806"/>
            <a:ext cx="5725212" cy="4865850"/>
          </a:xfrm>
          <a:prstGeom prst="rect">
            <a:avLst/>
          </a:prstGeom>
        </p:spPr>
      </p:pic>
    </p:spTree>
    <p:extLst>
      <p:ext uri="{BB962C8B-B14F-4D97-AF65-F5344CB8AC3E}">
        <p14:creationId xmlns:p14="http://schemas.microsoft.com/office/powerpoint/2010/main" val="18713115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BA6BA5-96FC-4322-B0E2-3A324DFF6592}"/>
              </a:ext>
            </a:extLst>
          </p:cNvPr>
          <p:cNvSpPr>
            <a:spLocks noGrp="1"/>
          </p:cNvSpPr>
          <p:nvPr>
            <p:ph type="title"/>
          </p:nvPr>
        </p:nvSpPr>
        <p:spPr/>
        <p:txBody>
          <a:bodyPr>
            <a:normAutofit/>
          </a:bodyPr>
          <a:lstStyle/>
          <a:p>
            <a:r>
              <a:rPr lang="en-GB" sz="5400"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AB4D703F-9195-4DAC-8FE4-9C375959F567}"/>
              </a:ext>
            </a:extLst>
          </p:cNvPr>
          <p:cNvSpPr>
            <a:spLocks noGrp="1"/>
          </p:cNvSpPr>
          <p:nvPr>
            <p:ph idx="1"/>
          </p:nvPr>
        </p:nvSpPr>
        <p:spPr>
          <a:xfrm>
            <a:off x="677334" y="4223207"/>
            <a:ext cx="8596668" cy="2498103"/>
          </a:xfrm>
        </p:spPr>
        <p:txBody>
          <a:bodyPr>
            <a:normAutofit/>
          </a:bodyPr>
          <a:lstStyle/>
          <a:p>
            <a:r>
              <a:rPr lang="en-GB" sz="2100" dirty="0">
                <a:latin typeface="Comic Sans MS" panose="030F0702030302020204" pitchFamily="66" charset="0"/>
              </a:rPr>
              <a:t>A discussion is both FOR and AGAINST.</a:t>
            </a:r>
          </a:p>
          <a:p>
            <a:r>
              <a:rPr lang="en-GB" sz="2100" dirty="0">
                <a:latin typeface="Comic Sans MS" panose="030F0702030302020204" pitchFamily="66" charset="0"/>
              </a:rPr>
              <a:t>If we only wrote one side down, it would be called an argument or persuasion.</a:t>
            </a:r>
          </a:p>
          <a:p>
            <a:r>
              <a:rPr lang="en-GB" sz="2100" dirty="0">
                <a:latin typeface="Comic Sans MS" panose="030F0702030302020204" pitchFamily="66" charset="0"/>
              </a:rPr>
              <a:t>If we write both sides down, this is then called a discussion.</a:t>
            </a:r>
          </a:p>
          <a:p>
            <a:r>
              <a:rPr lang="en-GB" sz="2100" dirty="0">
                <a:latin typeface="Comic Sans MS" panose="030F0702030302020204" pitchFamily="66" charset="0"/>
                <a:hlinkClick r:id="rId2"/>
              </a:rPr>
              <a:t>https://www.youtube.com/watch?v=Wmtm9jOIgsA</a:t>
            </a:r>
            <a:endParaRPr lang="en-GB" sz="2100" dirty="0">
              <a:latin typeface="Comic Sans MS" panose="030F0702030302020204" pitchFamily="66" charset="0"/>
            </a:endParaRPr>
          </a:p>
        </p:txBody>
      </p:sp>
      <p:pic>
        <p:nvPicPr>
          <p:cNvPr id="2050" name="Picture 2" descr="For and Against&amp;#39; Essay - online presentation">
            <a:extLst>
              <a:ext uri="{FF2B5EF4-FFF2-40B4-BE49-F238E27FC236}">
                <a16:creationId xmlns:a16="http://schemas.microsoft.com/office/drawing/2014/main" id="{636894FA-E04A-473C-9647-E77215CE688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217" t="3677" r="4645" b="1329"/>
          <a:stretch/>
        </p:blipFill>
        <p:spPr bwMode="auto">
          <a:xfrm>
            <a:off x="6096000" y="0"/>
            <a:ext cx="6032577" cy="40572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81655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35EF10-3B65-4E70-9D0E-D2DE9A29C461}"/>
              </a:ext>
            </a:extLst>
          </p:cNvPr>
          <p:cNvSpPr>
            <a:spLocks noGrp="1"/>
          </p:cNvSpPr>
          <p:nvPr>
            <p:ph type="title"/>
          </p:nvPr>
        </p:nvSpPr>
        <p:spPr/>
        <p:txBody>
          <a:bodyPr>
            <a:noAutofit/>
          </a:bodyPr>
          <a:lstStyle/>
          <a:p>
            <a:r>
              <a:rPr lang="en-GB" sz="4000" dirty="0">
                <a:latin typeface="Comic Sans MS" panose="030F0702030302020204" pitchFamily="66" charset="0"/>
              </a:rPr>
              <a:t>Killing King Duncan!</a:t>
            </a:r>
          </a:p>
        </p:txBody>
      </p:sp>
      <p:sp>
        <p:nvSpPr>
          <p:cNvPr id="3" name="Content Placeholder 2">
            <a:extLst>
              <a:ext uri="{FF2B5EF4-FFF2-40B4-BE49-F238E27FC236}">
                <a16:creationId xmlns:a16="http://schemas.microsoft.com/office/drawing/2014/main" id="{B37E0D77-D80E-4FD6-9459-110C1753D6EF}"/>
              </a:ext>
            </a:extLst>
          </p:cNvPr>
          <p:cNvSpPr>
            <a:spLocks noGrp="1"/>
          </p:cNvSpPr>
          <p:nvPr>
            <p:ph idx="1"/>
          </p:nvPr>
        </p:nvSpPr>
        <p:spPr/>
        <p:txBody>
          <a:bodyPr>
            <a:normAutofit/>
          </a:bodyPr>
          <a:lstStyle/>
          <a:p>
            <a:r>
              <a:rPr lang="en-GB" sz="2100" dirty="0">
                <a:latin typeface="Comic Sans MS" panose="030F0702030302020204" pitchFamily="66" charset="0"/>
              </a:rPr>
              <a:t>What should the heading of this discussion be?</a:t>
            </a:r>
          </a:p>
          <a:p>
            <a:endParaRPr lang="en-GB" sz="2100" dirty="0">
              <a:latin typeface="Comic Sans MS" panose="030F0702030302020204" pitchFamily="66" charset="0"/>
            </a:endParaRPr>
          </a:p>
          <a:p>
            <a:r>
              <a:rPr lang="en-GB" sz="2100" dirty="0">
                <a:latin typeface="Comic Sans MS" panose="030F0702030302020204" pitchFamily="66" charset="0"/>
              </a:rPr>
              <a:t>Remember, it needs to be a question, e.g. </a:t>
            </a:r>
            <a:r>
              <a:rPr lang="en-GB" sz="2100" i="1" dirty="0">
                <a:latin typeface="Comic Sans MS" panose="030F0702030302020204" pitchFamily="66" charset="0"/>
              </a:rPr>
              <a:t>Should Macbeth kill King Duncan?</a:t>
            </a:r>
          </a:p>
          <a:p>
            <a:endParaRPr lang="en-GB" sz="2100" dirty="0">
              <a:latin typeface="Comic Sans MS" panose="030F0702030302020204" pitchFamily="66" charset="0"/>
            </a:endParaRPr>
          </a:p>
          <a:p>
            <a:r>
              <a:rPr lang="en-GB" sz="2100" dirty="0">
                <a:latin typeface="Comic Sans MS" panose="030F0702030302020204" pitchFamily="66" charset="0"/>
              </a:rPr>
              <a:t>What are the reasons FOR and AGAINST?</a:t>
            </a:r>
          </a:p>
        </p:txBody>
      </p:sp>
      <p:pic>
        <p:nvPicPr>
          <p:cNvPr id="6146" name="Picture 2" descr="Macbeth. There are no birth records of… | by Lindsey Fischer | Medium">
            <a:extLst>
              <a:ext uri="{FF2B5EF4-FFF2-40B4-BE49-F238E27FC236}">
                <a16:creationId xmlns:a16="http://schemas.microsoft.com/office/drawing/2014/main" id="{F0BD3873-5738-4494-943C-B91755E164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14062" y="3750296"/>
            <a:ext cx="3377938" cy="31077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45911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D05EDE4-F89A-49ED-99DC-E87EB9048571}"/>
              </a:ext>
            </a:extLst>
          </p:cNvPr>
          <p:cNvPicPr>
            <a:picLocks noChangeAspect="1"/>
          </p:cNvPicPr>
          <p:nvPr/>
        </p:nvPicPr>
        <p:blipFill rotWithShape="1">
          <a:blip r:embed="rId2"/>
          <a:srcRect l="51263" t="19794" r="17268" b="9004"/>
          <a:stretch/>
        </p:blipFill>
        <p:spPr>
          <a:xfrm>
            <a:off x="3401785" y="0"/>
            <a:ext cx="5388430" cy="6858000"/>
          </a:xfrm>
          <a:prstGeom prst="rect">
            <a:avLst/>
          </a:prstGeom>
        </p:spPr>
      </p:pic>
    </p:spTree>
    <p:extLst>
      <p:ext uri="{BB962C8B-B14F-4D97-AF65-F5344CB8AC3E}">
        <p14:creationId xmlns:p14="http://schemas.microsoft.com/office/powerpoint/2010/main" val="18355676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2F7BF0A-8052-44E6-8D67-C4E037312249}"/>
              </a:ext>
            </a:extLst>
          </p:cNvPr>
          <p:cNvSpPr>
            <a:spLocks noGrp="1"/>
          </p:cNvSpPr>
          <p:nvPr>
            <p:ph idx="1"/>
          </p:nvPr>
        </p:nvSpPr>
        <p:spPr>
          <a:xfrm>
            <a:off x="677334" y="595739"/>
            <a:ext cx="8596668" cy="3880773"/>
          </a:xfrm>
        </p:spPr>
        <p:txBody>
          <a:bodyPr>
            <a:normAutofit/>
          </a:bodyPr>
          <a:lstStyle/>
          <a:p>
            <a:r>
              <a:rPr lang="en-GB" sz="2100" dirty="0">
                <a:latin typeface="Comic Sans MS" panose="030F0702030302020204" pitchFamily="66" charset="0"/>
              </a:rPr>
              <a:t>Do you think King Duncan should or should not be killed?</a:t>
            </a:r>
          </a:p>
          <a:p>
            <a:endParaRPr lang="en-GB" sz="2100" dirty="0">
              <a:latin typeface="Comic Sans MS" panose="030F0702030302020204" pitchFamily="66" charset="0"/>
            </a:endParaRPr>
          </a:p>
          <a:p>
            <a:r>
              <a:rPr lang="en-GB" sz="2100" dirty="0">
                <a:latin typeface="Comic Sans MS" panose="030F0702030302020204" pitchFamily="66" charset="0"/>
              </a:rPr>
              <a:t>This is how you will end your discussion text!</a:t>
            </a:r>
          </a:p>
        </p:txBody>
      </p:sp>
      <p:pic>
        <p:nvPicPr>
          <p:cNvPr id="7170" name="Picture 2" descr="Macbeth: the swelling act – huybui10c">
            <a:extLst>
              <a:ext uri="{FF2B5EF4-FFF2-40B4-BE49-F238E27FC236}">
                <a16:creationId xmlns:a16="http://schemas.microsoft.com/office/drawing/2014/main" id="{A30BDD6B-CA77-49C8-A904-3CED027579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5511" y="2469823"/>
            <a:ext cx="5839503" cy="42579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26095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B991A21-8B3A-4DD1-A802-3777A4FE4BE6}"/>
              </a:ext>
            </a:extLst>
          </p:cNvPr>
          <p:cNvSpPr>
            <a:spLocks noGrp="1"/>
          </p:cNvSpPr>
          <p:nvPr>
            <p:ph idx="1"/>
          </p:nvPr>
        </p:nvSpPr>
        <p:spPr>
          <a:xfrm>
            <a:off x="480767" y="3753719"/>
            <a:ext cx="8500120" cy="3880773"/>
          </a:xfrm>
        </p:spPr>
        <p:txBody>
          <a:bodyPr>
            <a:normAutofit/>
          </a:bodyPr>
          <a:lstStyle/>
          <a:p>
            <a:r>
              <a:rPr lang="en-GB" sz="2100" dirty="0">
                <a:latin typeface="Comic Sans MS" panose="030F0702030302020204" pitchFamily="66" charset="0"/>
              </a:rPr>
              <a:t>You are going to plan your discussion texts today.</a:t>
            </a:r>
          </a:p>
          <a:p>
            <a:endParaRPr lang="en-GB" sz="2100" dirty="0">
              <a:latin typeface="Comic Sans MS" panose="030F0702030302020204" pitchFamily="66" charset="0"/>
            </a:endParaRPr>
          </a:p>
          <a:p>
            <a:r>
              <a:rPr lang="en-GB" sz="2100" b="1" dirty="0">
                <a:latin typeface="Comic Sans MS" panose="030F0702030302020204" pitchFamily="66" charset="0"/>
              </a:rPr>
              <a:t>Remember: </a:t>
            </a:r>
            <a:endParaRPr lang="en-GB" sz="2100" dirty="0">
              <a:latin typeface="Comic Sans MS" panose="030F0702030302020204" pitchFamily="66" charset="0"/>
            </a:endParaRPr>
          </a:p>
          <a:p>
            <a:r>
              <a:rPr lang="en-GB" sz="2100" dirty="0">
                <a:latin typeface="Comic Sans MS" panose="030F0702030302020204" pitchFamily="66" charset="0"/>
              </a:rPr>
              <a:t>keep it balanced – you are not trying to persuade</a:t>
            </a:r>
          </a:p>
          <a:p>
            <a:r>
              <a:rPr lang="en-GB" sz="2100" dirty="0">
                <a:latin typeface="Comic Sans MS" panose="030F0702030302020204" pitchFamily="66" charset="0"/>
              </a:rPr>
              <a:t>Explain the points you are making</a:t>
            </a:r>
          </a:p>
          <a:p>
            <a:r>
              <a:rPr lang="en-GB" sz="2100" dirty="0">
                <a:latin typeface="Comic Sans MS" panose="030F0702030302020204" pitchFamily="66" charset="0"/>
              </a:rPr>
              <a:t>Say what people think: </a:t>
            </a:r>
            <a:r>
              <a:rPr lang="en-GB" sz="2100" i="1" dirty="0">
                <a:latin typeface="Comic Sans MS" panose="030F0702030302020204" pitchFamily="66" charset="0"/>
              </a:rPr>
              <a:t>Some people say… / Others may argue…</a:t>
            </a:r>
            <a:endParaRPr lang="en-GB" sz="2100" dirty="0">
              <a:latin typeface="Comic Sans MS" panose="030F0702030302020204" pitchFamily="66" charset="0"/>
            </a:endParaRPr>
          </a:p>
          <a:p>
            <a:endParaRPr lang="en-GB" sz="2100" dirty="0">
              <a:latin typeface="Comic Sans MS" panose="030F0702030302020204" pitchFamily="66" charset="0"/>
            </a:endParaRPr>
          </a:p>
          <a:p>
            <a:endParaRPr lang="en-GB" sz="2100" dirty="0">
              <a:latin typeface="Comic Sans MS" panose="030F0702030302020204" pitchFamily="66" charset="0"/>
            </a:endParaRPr>
          </a:p>
        </p:txBody>
      </p:sp>
      <p:pic>
        <p:nvPicPr>
          <p:cNvPr id="6" name="Picture 5">
            <a:extLst>
              <a:ext uri="{FF2B5EF4-FFF2-40B4-BE49-F238E27FC236}">
                <a16:creationId xmlns:a16="http://schemas.microsoft.com/office/drawing/2014/main" id="{DD5DC167-ABD7-4EA1-A226-03F1DECEEBC2}"/>
              </a:ext>
            </a:extLst>
          </p:cNvPr>
          <p:cNvPicPr>
            <a:picLocks noChangeAspect="1"/>
          </p:cNvPicPr>
          <p:nvPr/>
        </p:nvPicPr>
        <p:blipFill rotWithShape="1">
          <a:blip r:embed="rId2"/>
          <a:srcRect l="38892" t="21167" r="4124" b="12991"/>
          <a:stretch/>
        </p:blipFill>
        <p:spPr>
          <a:xfrm>
            <a:off x="3211113" y="13186"/>
            <a:ext cx="5769774" cy="3749961"/>
          </a:xfrm>
          <a:prstGeom prst="rect">
            <a:avLst/>
          </a:prstGeom>
        </p:spPr>
      </p:pic>
    </p:spTree>
    <p:extLst>
      <p:ext uri="{BB962C8B-B14F-4D97-AF65-F5344CB8AC3E}">
        <p14:creationId xmlns:p14="http://schemas.microsoft.com/office/powerpoint/2010/main" val="40482891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572FF77-227F-4C6F-937C-1182E5F97388}"/>
              </a:ext>
            </a:extLst>
          </p:cNvPr>
          <p:cNvPicPr>
            <a:picLocks noChangeAspect="1"/>
          </p:cNvPicPr>
          <p:nvPr/>
        </p:nvPicPr>
        <p:blipFill rotWithShape="1">
          <a:blip r:embed="rId2"/>
          <a:srcRect l="38892" t="21167" r="4124" b="12991"/>
          <a:stretch/>
        </p:blipFill>
        <p:spPr>
          <a:xfrm>
            <a:off x="0" y="0"/>
            <a:ext cx="12192000" cy="6858000"/>
          </a:xfrm>
          <a:prstGeom prst="rect">
            <a:avLst/>
          </a:prstGeom>
        </p:spPr>
      </p:pic>
      <p:sp>
        <p:nvSpPr>
          <p:cNvPr id="5" name="TextBox 4">
            <a:extLst>
              <a:ext uri="{FF2B5EF4-FFF2-40B4-BE49-F238E27FC236}">
                <a16:creationId xmlns:a16="http://schemas.microsoft.com/office/drawing/2014/main" id="{17A30D72-6955-4D14-A9EB-02557574038D}"/>
              </a:ext>
            </a:extLst>
          </p:cNvPr>
          <p:cNvSpPr txBox="1"/>
          <p:nvPr/>
        </p:nvSpPr>
        <p:spPr>
          <a:xfrm>
            <a:off x="489045" y="904702"/>
            <a:ext cx="5241073" cy="646331"/>
          </a:xfrm>
          <a:prstGeom prst="rect">
            <a:avLst/>
          </a:prstGeom>
          <a:noFill/>
        </p:spPr>
        <p:txBody>
          <a:bodyPr wrap="square" rtlCol="0">
            <a:spAutoFit/>
          </a:bodyPr>
          <a:lstStyle/>
          <a:p>
            <a:pPr algn="ctr"/>
            <a:r>
              <a:rPr lang="en-GB" dirty="0">
                <a:latin typeface="Comic Sans MS" panose="030F0702030302020204" pitchFamily="66" charset="0"/>
              </a:rPr>
              <a:t>It would mean more land, money and power for Macbeth.</a:t>
            </a:r>
          </a:p>
        </p:txBody>
      </p:sp>
      <p:sp>
        <p:nvSpPr>
          <p:cNvPr id="6" name="TextBox 5">
            <a:extLst>
              <a:ext uri="{FF2B5EF4-FFF2-40B4-BE49-F238E27FC236}">
                <a16:creationId xmlns:a16="http://schemas.microsoft.com/office/drawing/2014/main" id="{54A3334E-0693-4C65-ABE4-B37A0168A11E}"/>
              </a:ext>
            </a:extLst>
          </p:cNvPr>
          <p:cNvSpPr txBox="1"/>
          <p:nvPr/>
        </p:nvSpPr>
        <p:spPr>
          <a:xfrm>
            <a:off x="6353667" y="905623"/>
            <a:ext cx="5485212" cy="646331"/>
          </a:xfrm>
          <a:prstGeom prst="rect">
            <a:avLst/>
          </a:prstGeom>
          <a:noFill/>
        </p:spPr>
        <p:txBody>
          <a:bodyPr wrap="square" rtlCol="0">
            <a:spAutoFit/>
          </a:bodyPr>
          <a:lstStyle/>
          <a:p>
            <a:pPr algn="ctr"/>
            <a:r>
              <a:rPr lang="en-GB" dirty="0">
                <a:latin typeface="Comic Sans MS" panose="030F0702030302020204" pitchFamily="66" charset="0"/>
              </a:rPr>
              <a:t>This is something Macbeth </a:t>
            </a:r>
            <a:r>
              <a:rPr lang="en-GB" dirty="0" err="1">
                <a:latin typeface="Comic Sans MS" panose="030F0702030302020204" pitchFamily="66" charset="0"/>
              </a:rPr>
              <a:t>haswanted</a:t>
            </a:r>
            <a:r>
              <a:rPr lang="en-GB" dirty="0">
                <a:latin typeface="Comic Sans MS" panose="030F0702030302020204" pitchFamily="66" charset="0"/>
              </a:rPr>
              <a:t> for a long time. Macbeth can take his rightful place as king.</a:t>
            </a:r>
          </a:p>
        </p:txBody>
      </p:sp>
      <p:sp>
        <p:nvSpPr>
          <p:cNvPr id="7" name="TextBox 6">
            <a:extLst>
              <a:ext uri="{FF2B5EF4-FFF2-40B4-BE49-F238E27FC236}">
                <a16:creationId xmlns:a16="http://schemas.microsoft.com/office/drawing/2014/main" id="{89846FD3-2AB9-4541-A645-A31B83C703C4}"/>
              </a:ext>
            </a:extLst>
          </p:cNvPr>
          <p:cNvSpPr txBox="1"/>
          <p:nvPr/>
        </p:nvSpPr>
        <p:spPr>
          <a:xfrm>
            <a:off x="602165" y="3567288"/>
            <a:ext cx="5241073" cy="646331"/>
          </a:xfrm>
          <a:prstGeom prst="rect">
            <a:avLst/>
          </a:prstGeom>
          <a:noFill/>
        </p:spPr>
        <p:txBody>
          <a:bodyPr wrap="square" rtlCol="0">
            <a:spAutoFit/>
          </a:bodyPr>
          <a:lstStyle/>
          <a:p>
            <a:pPr algn="ctr"/>
            <a:r>
              <a:rPr lang="en-GB" dirty="0">
                <a:latin typeface="Comic Sans MS" panose="030F0702030302020204" pitchFamily="66" charset="0"/>
              </a:rPr>
              <a:t>He would not be the king as King Duncan has two heirs.</a:t>
            </a:r>
          </a:p>
        </p:txBody>
      </p:sp>
      <p:sp>
        <p:nvSpPr>
          <p:cNvPr id="8" name="TextBox 7">
            <a:extLst>
              <a:ext uri="{FF2B5EF4-FFF2-40B4-BE49-F238E27FC236}">
                <a16:creationId xmlns:a16="http://schemas.microsoft.com/office/drawing/2014/main" id="{9616245C-EF79-4EFC-A734-E5E9EA94BBFF}"/>
              </a:ext>
            </a:extLst>
          </p:cNvPr>
          <p:cNvSpPr txBox="1"/>
          <p:nvPr/>
        </p:nvSpPr>
        <p:spPr>
          <a:xfrm>
            <a:off x="6597804" y="3567020"/>
            <a:ext cx="5241073" cy="646331"/>
          </a:xfrm>
          <a:prstGeom prst="rect">
            <a:avLst/>
          </a:prstGeom>
          <a:noFill/>
        </p:spPr>
        <p:txBody>
          <a:bodyPr wrap="square" rtlCol="0">
            <a:spAutoFit/>
          </a:bodyPr>
          <a:lstStyle/>
          <a:p>
            <a:pPr algn="ctr"/>
            <a:r>
              <a:rPr lang="en-GB" dirty="0">
                <a:latin typeface="Comic Sans MS" panose="030F0702030302020204" pitchFamily="66" charset="0"/>
              </a:rPr>
              <a:t>The crown would go to one of King Duncan’s heirs and not to Macbeth.</a:t>
            </a:r>
          </a:p>
        </p:txBody>
      </p:sp>
      <p:sp>
        <p:nvSpPr>
          <p:cNvPr id="9" name="TextBox 8">
            <a:extLst>
              <a:ext uri="{FF2B5EF4-FFF2-40B4-BE49-F238E27FC236}">
                <a16:creationId xmlns:a16="http://schemas.microsoft.com/office/drawing/2014/main" id="{2F0E50E6-994D-44E9-9348-C7A604406F6C}"/>
              </a:ext>
            </a:extLst>
          </p:cNvPr>
          <p:cNvSpPr txBox="1"/>
          <p:nvPr/>
        </p:nvSpPr>
        <p:spPr>
          <a:xfrm>
            <a:off x="2404831" y="6099090"/>
            <a:ext cx="7382337" cy="646331"/>
          </a:xfrm>
          <a:prstGeom prst="rect">
            <a:avLst/>
          </a:prstGeom>
          <a:noFill/>
        </p:spPr>
        <p:txBody>
          <a:bodyPr wrap="square" rtlCol="0">
            <a:spAutoFit/>
          </a:bodyPr>
          <a:lstStyle/>
          <a:p>
            <a:pPr algn="ctr"/>
            <a:r>
              <a:rPr lang="en-GB" dirty="0">
                <a:latin typeface="Comic Sans MS" panose="030F0702030302020204" pitchFamily="66" charset="0"/>
              </a:rPr>
              <a:t>I think Macbeth should not kill King Duncan because the risk is far greater than the potential gain.</a:t>
            </a:r>
          </a:p>
        </p:txBody>
      </p:sp>
    </p:spTree>
    <p:extLst>
      <p:ext uri="{BB962C8B-B14F-4D97-AF65-F5344CB8AC3E}">
        <p14:creationId xmlns:p14="http://schemas.microsoft.com/office/powerpoint/2010/main" val="14429132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445B73-76B7-4825-A4F1-2AE1EE6B7DEC}"/>
              </a:ext>
            </a:extLst>
          </p:cNvPr>
          <p:cNvSpPr>
            <a:spLocks noGrp="1"/>
          </p:cNvSpPr>
          <p:nvPr>
            <p:ph type="title"/>
          </p:nvPr>
        </p:nvSpPr>
        <p:spPr/>
        <p:txBody>
          <a:bodyPr>
            <a:normAutofit/>
          </a:bodyPr>
          <a:lstStyle/>
          <a:p>
            <a:r>
              <a:rPr lang="en-GB" sz="5400" dirty="0">
                <a:latin typeface="Comic Sans MS" panose="030F0702030302020204" pitchFamily="66" charset="0"/>
              </a:rPr>
              <a:t>Activity 2</a:t>
            </a:r>
          </a:p>
        </p:txBody>
      </p:sp>
      <p:sp>
        <p:nvSpPr>
          <p:cNvPr id="3" name="Content Placeholder 2">
            <a:extLst>
              <a:ext uri="{FF2B5EF4-FFF2-40B4-BE49-F238E27FC236}">
                <a16:creationId xmlns:a16="http://schemas.microsoft.com/office/drawing/2014/main" id="{E00E3B73-5A46-4494-BBD7-45E69EEE14F9}"/>
              </a:ext>
            </a:extLst>
          </p:cNvPr>
          <p:cNvSpPr>
            <a:spLocks noGrp="1"/>
          </p:cNvSpPr>
          <p:nvPr>
            <p:ph idx="1"/>
          </p:nvPr>
        </p:nvSpPr>
        <p:spPr>
          <a:xfrm>
            <a:off x="677334" y="1751980"/>
            <a:ext cx="8596668" cy="3880773"/>
          </a:xfrm>
        </p:spPr>
        <p:txBody>
          <a:bodyPr>
            <a:noAutofit/>
          </a:bodyPr>
          <a:lstStyle/>
          <a:p>
            <a:r>
              <a:rPr lang="en-GB" sz="2000" dirty="0">
                <a:latin typeface="Comic Sans MS" panose="030F0702030302020204" pitchFamily="66" charset="0"/>
              </a:rPr>
              <a:t>Plan your discussion text for killing King Duncan using the planning template.</a:t>
            </a:r>
          </a:p>
          <a:p>
            <a:r>
              <a:rPr lang="en-GB" sz="2000" dirty="0">
                <a:latin typeface="Comic Sans MS" panose="030F0702030302020204" pitchFamily="66" charset="0"/>
              </a:rPr>
              <a:t>Make sure you include supporting evidence and justifications for your points.</a:t>
            </a:r>
          </a:p>
          <a:p>
            <a:endParaRPr lang="en-GB" sz="2000" dirty="0">
              <a:latin typeface="Comic Sans MS" panose="030F0702030302020204" pitchFamily="66" charset="0"/>
            </a:endParaRPr>
          </a:p>
          <a:p>
            <a:r>
              <a:rPr lang="en-GB" sz="2000" dirty="0">
                <a:latin typeface="Comic Sans MS" panose="030F0702030302020204" pitchFamily="66" charset="0"/>
              </a:rPr>
              <a:t>Remember – your paragraphs should consist of a point which is then explained using evidence. </a:t>
            </a:r>
          </a:p>
          <a:p>
            <a:endParaRPr lang="en-GB" sz="2000" dirty="0">
              <a:latin typeface="Comic Sans MS" panose="030F0702030302020204" pitchFamily="66" charset="0"/>
            </a:endParaRPr>
          </a:p>
          <a:p>
            <a:r>
              <a:rPr lang="en-GB" sz="2000" b="1" dirty="0">
                <a:solidFill>
                  <a:srgbClr val="FF0000"/>
                </a:solidFill>
                <a:latin typeface="Comic Sans MS" panose="030F0702030302020204" pitchFamily="66" charset="0"/>
              </a:rPr>
              <a:t>Red Pen: </a:t>
            </a:r>
            <a:r>
              <a:rPr lang="en-GB" sz="2000" dirty="0">
                <a:solidFill>
                  <a:srgbClr val="FF0000"/>
                </a:solidFill>
                <a:latin typeface="Comic Sans MS" panose="030F0702030302020204" pitchFamily="66" charset="0"/>
              </a:rPr>
              <a:t>add in any key phrases and words you could use in your discussion around your plan.</a:t>
            </a:r>
            <a:endParaRPr lang="en-GB" sz="2000" b="1"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3838971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5EC4C-CE21-494C-874B-3E39C8233FB5}"/>
              </a:ext>
            </a:extLst>
          </p:cNvPr>
          <p:cNvSpPr>
            <a:spLocks noGrp="1"/>
          </p:cNvSpPr>
          <p:nvPr>
            <p:ph type="ctrTitle"/>
          </p:nvPr>
        </p:nvSpPr>
        <p:spPr>
          <a:xfrm>
            <a:off x="245097" y="2404534"/>
            <a:ext cx="9028906" cy="1646302"/>
          </a:xfrm>
        </p:spPr>
        <p:txBody>
          <a:bodyPr/>
          <a:lstStyle/>
          <a:p>
            <a:r>
              <a:rPr lang="en-GB" dirty="0">
                <a:latin typeface="Comic Sans MS" panose="030F0702030302020204" pitchFamily="66" charset="0"/>
              </a:rPr>
              <a:t>Tuesday 18</a:t>
            </a:r>
            <a:r>
              <a:rPr lang="en-GB" baseline="30000" dirty="0">
                <a:latin typeface="Comic Sans MS" panose="030F0702030302020204" pitchFamily="66" charset="0"/>
              </a:rPr>
              <a:t>th</a:t>
            </a:r>
            <a:r>
              <a:rPr lang="en-GB" dirty="0">
                <a:latin typeface="Comic Sans MS" panose="030F0702030302020204" pitchFamily="66" charset="0"/>
              </a:rPr>
              <a:t> January 2022</a:t>
            </a:r>
          </a:p>
        </p:txBody>
      </p:sp>
      <p:sp>
        <p:nvSpPr>
          <p:cNvPr id="3" name="Subtitle 2">
            <a:extLst>
              <a:ext uri="{FF2B5EF4-FFF2-40B4-BE49-F238E27FC236}">
                <a16:creationId xmlns:a16="http://schemas.microsoft.com/office/drawing/2014/main" id="{62F5C037-1902-4BB8-9F02-FB5593A20416}"/>
              </a:ext>
            </a:extLst>
          </p:cNvPr>
          <p:cNvSpPr>
            <a:spLocks noGrp="1"/>
          </p:cNvSpPr>
          <p:nvPr>
            <p:ph type="subTitle" idx="1"/>
          </p:nvPr>
        </p:nvSpPr>
        <p:spPr>
          <a:xfrm>
            <a:off x="245097" y="4050833"/>
            <a:ext cx="9028906" cy="2698759"/>
          </a:xfrm>
        </p:spPr>
        <p:txBody>
          <a:bodyPr>
            <a:norm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To organise writing appropriately.</a:t>
            </a:r>
          </a:p>
          <a:p>
            <a:pPr algn="l"/>
            <a:r>
              <a:rPr lang="en-GB" sz="2100" dirty="0">
                <a:latin typeface="Comic Sans MS" panose="030F0702030302020204" pitchFamily="66" charset="0"/>
              </a:rPr>
              <a:t>To use paragraphs.</a:t>
            </a:r>
          </a:p>
          <a:p>
            <a:pPr algn="l"/>
            <a:r>
              <a:rPr lang="en-GB" sz="2100" dirty="0">
                <a:latin typeface="Comic Sans MS" panose="030F0702030302020204" pitchFamily="66" charset="0"/>
              </a:rPr>
              <a:t>To use sentences appropriately.</a:t>
            </a:r>
          </a:p>
          <a:p>
            <a:pPr algn="l"/>
            <a:r>
              <a:rPr lang="en-GB" sz="2100" dirty="0">
                <a:latin typeface="Comic Sans MS" panose="030F0702030302020204" pitchFamily="66" charset="0"/>
              </a:rPr>
              <a:t>To punctuate accurately.</a:t>
            </a:r>
          </a:p>
          <a:p>
            <a:pPr algn="l"/>
            <a:r>
              <a:rPr lang="en-GB" sz="2100" dirty="0">
                <a:latin typeface="Comic Sans MS" panose="030F0702030302020204" pitchFamily="66" charset="0"/>
              </a:rPr>
              <a:t>C: Discussion Texts</a:t>
            </a:r>
          </a:p>
        </p:txBody>
      </p:sp>
    </p:spTree>
    <p:extLst>
      <p:ext uri="{BB962C8B-B14F-4D97-AF65-F5344CB8AC3E}">
        <p14:creationId xmlns:p14="http://schemas.microsoft.com/office/powerpoint/2010/main" val="27127433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3B061-1E37-49A5-A0B7-C64961CAE627}"/>
              </a:ext>
            </a:extLst>
          </p:cNvPr>
          <p:cNvSpPr>
            <a:spLocks noGrp="1"/>
          </p:cNvSpPr>
          <p:nvPr>
            <p:ph type="title"/>
          </p:nvPr>
        </p:nvSpPr>
        <p:spPr/>
        <p:txBody>
          <a:bodyPr>
            <a:noAutofit/>
          </a:bodyPr>
          <a:lstStyle/>
          <a:p>
            <a:r>
              <a:rPr lang="en-GB" sz="4800" dirty="0">
                <a:latin typeface="Comic Sans MS" panose="030F0702030302020204" pitchFamily="66" charset="0"/>
              </a:rPr>
              <a:t>Starter – Subjunctive Forms</a:t>
            </a:r>
          </a:p>
        </p:txBody>
      </p:sp>
      <p:sp>
        <p:nvSpPr>
          <p:cNvPr id="3" name="Content Placeholder 2">
            <a:extLst>
              <a:ext uri="{FF2B5EF4-FFF2-40B4-BE49-F238E27FC236}">
                <a16:creationId xmlns:a16="http://schemas.microsoft.com/office/drawing/2014/main" id="{9EB64418-AA7F-4A9C-8911-0127E7D4D42D}"/>
              </a:ext>
            </a:extLst>
          </p:cNvPr>
          <p:cNvSpPr>
            <a:spLocks noGrp="1"/>
          </p:cNvSpPr>
          <p:nvPr>
            <p:ph idx="1"/>
          </p:nvPr>
        </p:nvSpPr>
        <p:spPr/>
        <p:txBody>
          <a:bodyPr>
            <a:normAutofit/>
          </a:bodyPr>
          <a:lstStyle/>
          <a:p>
            <a:r>
              <a:rPr lang="en-GB" sz="2100" dirty="0">
                <a:latin typeface="Comic Sans MS" panose="030F0702030302020204" pitchFamily="66" charset="0"/>
              </a:rPr>
              <a:t>The subjunctive is a verb form or mood used to express things that could or should happen.</a:t>
            </a:r>
          </a:p>
          <a:p>
            <a:r>
              <a:rPr lang="en-GB" sz="2100" dirty="0">
                <a:latin typeface="Comic Sans MS" panose="030F0702030302020204" pitchFamily="66" charset="0"/>
              </a:rPr>
              <a:t>It is used to express wishes, hopes, commands, demands or suggestions.</a:t>
            </a:r>
          </a:p>
          <a:p>
            <a:endParaRPr lang="en-GB" sz="2100" dirty="0">
              <a:latin typeface="Comic Sans MS" panose="030F0702030302020204" pitchFamily="66" charset="0"/>
            </a:endParaRPr>
          </a:p>
          <a:p>
            <a:endParaRPr lang="en-GB" sz="2100" dirty="0">
              <a:latin typeface="Comic Sans MS" panose="030F0702030302020204" pitchFamily="66" charset="0"/>
            </a:endParaRPr>
          </a:p>
          <a:p>
            <a:endParaRPr lang="en-GB" sz="2100" dirty="0">
              <a:latin typeface="Comic Sans MS" panose="030F0702030302020204" pitchFamily="66" charset="0"/>
            </a:endParaRPr>
          </a:p>
        </p:txBody>
      </p:sp>
    </p:spTree>
    <p:extLst>
      <p:ext uri="{BB962C8B-B14F-4D97-AF65-F5344CB8AC3E}">
        <p14:creationId xmlns:p14="http://schemas.microsoft.com/office/powerpoint/2010/main" val="23887279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3B061-1E37-49A5-A0B7-C64961CAE627}"/>
              </a:ext>
            </a:extLst>
          </p:cNvPr>
          <p:cNvSpPr>
            <a:spLocks noGrp="1"/>
          </p:cNvSpPr>
          <p:nvPr>
            <p:ph type="title"/>
          </p:nvPr>
        </p:nvSpPr>
        <p:spPr/>
        <p:txBody>
          <a:bodyPr>
            <a:noAutofit/>
          </a:bodyPr>
          <a:lstStyle/>
          <a:p>
            <a:r>
              <a:rPr lang="en-GB" sz="4800" dirty="0">
                <a:latin typeface="Comic Sans MS" panose="030F0702030302020204" pitchFamily="66" charset="0"/>
              </a:rPr>
              <a:t>Starter – Subjunctive Forms</a:t>
            </a:r>
          </a:p>
        </p:txBody>
      </p:sp>
      <p:sp>
        <p:nvSpPr>
          <p:cNvPr id="3" name="Content Placeholder 2">
            <a:extLst>
              <a:ext uri="{FF2B5EF4-FFF2-40B4-BE49-F238E27FC236}">
                <a16:creationId xmlns:a16="http://schemas.microsoft.com/office/drawing/2014/main" id="{9EB64418-AA7F-4A9C-8911-0127E7D4D42D}"/>
              </a:ext>
            </a:extLst>
          </p:cNvPr>
          <p:cNvSpPr>
            <a:spLocks noGrp="1"/>
          </p:cNvSpPr>
          <p:nvPr>
            <p:ph idx="1"/>
          </p:nvPr>
        </p:nvSpPr>
        <p:spPr/>
        <p:txBody>
          <a:bodyPr>
            <a:normAutofit fontScale="92500" lnSpcReduction="20000"/>
          </a:bodyPr>
          <a:lstStyle/>
          <a:p>
            <a:r>
              <a:rPr lang="en-GB" sz="2100" dirty="0">
                <a:latin typeface="Comic Sans MS" panose="030F0702030302020204" pitchFamily="66" charset="0"/>
              </a:rPr>
              <a:t>It is often used with the word ‘if’ – </a:t>
            </a:r>
            <a:r>
              <a:rPr lang="en-GB" sz="2100" i="1" dirty="0">
                <a:latin typeface="Comic Sans MS" panose="030F0702030302020204" pitchFamily="66" charset="0"/>
              </a:rPr>
              <a:t>If Harry were to be picked, we would win the game easily. </a:t>
            </a:r>
          </a:p>
          <a:p>
            <a:endParaRPr lang="en-GB" sz="2100" dirty="0">
              <a:latin typeface="Comic Sans MS" panose="030F0702030302020204" pitchFamily="66" charset="0"/>
            </a:endParaRPr>
          </a:p>
          <a:p>
            <a:r>
              <a:rPr lang="en-GB" sz="2100" dirty="0">
                <a:latin typeface="Comic Sans MS" panose="030F0702030302020204" pitchFamily="66" charset="0"/>
              </a:rPr>
              <a:t>We use the subjunctive mainly in formal writing and often when talking about events that are not certain to happen.</a:t>
            </a:r>
          </a:p>
          <a:p>
            <a:endParaRPr lang="en-GB" sz="2100" dirty="0">
              <a:latin typeface="Comic Sans MS" panose="030F0702030302020204" pitchFamily="66" charset="0"/>
            </a:endParaRPr>
          </a:p>
          <a:p>
            <a:r>
              <a:rPr lang="en-GB" sz="2100" dirty="0">
                <a:latin typeface="Comic Sans MS" panose="030F0702030302020204" pitchFamily="66" charset="0"/>
              </a:rPr>
              <a:t>We use the subjunctive when talking about events that somebody:</a:t>
            </a:r>
          </a:p>
          <a:p>
            <a:r>
              <a:rPr lang="en-GB" sz="2100" b="1" dirty="0">
                <a:latin typeface="Comic Sans MS" panose="030F0702030302020204" pitchFamily="66" charset="0"/>
              </a:rPr>
              <a:t>Wants</a:t>
            </a:r>
            <a:r>
              <a:rPr lang="en-GB" sz="2100" dirty="0">
                <a:latin typeface="Comic Sans MS" panose="030F0702030302020204" pitchFamily="66" charset="0"/>
              </a:rPr>
              <a:t> to happen, e.g. </a:t>
            </a:r>
            <a:r>
              <a:rPr lang="en-GB" sz="2100" i="1" dirty="0">
                <a:latin typeface="Comic Sans MS" panose="030F0702030302020204" pitchFamily="66" charset="0"/>
              </a:rPr>
              <a:t>I wish it were sunnier today.</a:t>
            </a:r>
          </a:p>
          <a:p>
            <a:r>
              <a:rPr lang="en-GB" sz="2100" b="1" dirty="0">
                <a:latin typeface="Comic Sans MS" panose="030F0702030302020204" pitchFamily="66" charset="0"/>
              </a:rPr>
              <a:t>Anticipates will </a:t>
            </a:r>
            <a:r>
              <a:rPr lang="en-GB" sz="2100" dirty="0">
                <a:latin typeface="Comic Sans MS" panose="030F0702030302020204" pitchFamily="66" charset="0"/>
              </a:rPr>
              <a:t>happen, e.g. </a:t>
            </a:r>
            <a:r>
              <a:rPr lang="en-GB" sz="2100" i="1" dirty="0">
                <a:latin typeface="Comic Sans MS" panose="030F0702030302020204" pitchFamily="66" charset="0"/>
              </a:rPr>
              <a:t>It is important that Harry be ready by six o’clock.</a:t>
            </a:r>
          </a:p>
          <a:p>
            <a:r>
              <a:rPr lang="en-GB" sz="2100" b="1" dirty="0">
                <a:latin typeface="Comic Sans MS" panose="030F0702030302020204" pitchFamily="66" charset="0"/>
              </a:rPr>
              <a:t>Imagines</a:t>
            </a:r>
            <a:r>
              <a:rPr lang="en-GB" sz="2100" dirty="0">
                <a:latin typeface="Comic Sans MS" panose="030F0702030302020204" pitchFamily="66" charset="0"/>
              </a:rPr>
              <a:t> happening, e.g. </a:t>
            </a:r>
            <a:r>
              <a:rPr lang="en-GB" sz="2100" i="1" dirty="0">
                <a:latin typeface="Comic Sans MS" panose="030F0702030302020204" pitchFamily="66" charset="0"/>
              </a:rPr>
              <a:t>If I were king, I would be a wise and just ruler. </a:t>
            </a:r>
          </a:p>
          <a:p>
            <a:endParaRPr lang="en-GB" sz="2100" dirty="0">
              <a:latin typeface="Comic Sans MS" panose="030F0702030302020204" pitchFamily="66" charset="0"/>
            </a:endParaRPr>
          </a:p>
        </p:txBody>
      </p:sp>
    </p:spTree>
    <p:extLst>
      <p:ext uri="{BB962C8B-B14F-4D97-AF65-F5344CB8AC3E}">
        <p14:creationId xmlns:p14="http://schemas.microsoft.com/office/powerpoint/2010/main" val="30137379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3B061-1E37-49A5-A0B7-C64961CAE627}"/>
              </a:ext>
            </a:extLst>
          </p:cNvPr>
          <p:cNvSpPr>
            <a:spLocks noGrp="1"/>
          </p:cNvSpPr>
          <p:nvPr>
            <p:ph type="title"/>
          </p:nvPr>
        </p:nvSpPr>
        <p:spPr/>
        <p:txBody>
          <a:bodyPr>
            <a:noAutofit/>
          </a:bodyPr>
          <a:lstStyle/>
          <a:p>
            <a:r>
              <a:rPr lang="en-GB" sz="4800" dirty="0">
                <a:latin typeface="Comic Sans MS" panose="030F0702030302020204" pitchFamily="66" charset="0"/>
              </a:rPr>
              <a:t>Starter – Subjunctive Forms</a:t>
            </a:r>
          </a:p>
        </p:txBody>
      </p:sp>
      <p:sp>
        <p:nvSpPr>
          <p:cNvPr id="3" name="Content Placeholder 2">
            <a:extLst>
              <a:ext uri="{FF2B5EF4-FFF2-40B4-BE49-F238E27FC236}">
                <a16:creationId xmlns:a16="http://schemas.microsoft.com/office/drawing/2014/main" id="{9EB64418-AA7F-4A9C-8911-0127E7D4D42D}"/>
              </a:ext>
            </a:extLst>
          </p:cNvPr>
          <p:cNvSpPr>
            <a:spLocks noGrp="1"/>
          </p:cNvSpPr>
          <p:nvPr>
            <p:ph idx="1"/>
          </p:nvPr>
        </p:nvSpPr>
        <p:spPr>
          <a:xfrm>
            <a:off x="677334" y="2160589"/>
            <a:ext cx="8596668" cy="4284816"/>
          </a:xfrm>
        </p:spPr>
        <p:txBody>
          <a:bodyPr>
            <a:normAutofit/>
          </a:bodyPr>
          <a:lstStyle/>
          <a:p>
            <a:r>
              <a:rPr lang="en-GB" sz="2100" dirty="0">
                <a:latin typeface="Comic Sans MS" panose="030F0702030302020204" pitchFamily="66" charset="0"/>
              </a:rPr>
              <a:t>You will find the subjunctive in formal letters, work or school notifications and official documents.</a:t>
            </a:r>
          </a:p>
          <a:p>
            <a:endParaRPr lang="en-GB" sz="2100" dirty="0">
              <a:latin typeface="Comic Sans MS" panose="030F0702030302020204" pitchFamily="66" charset="0"/>
            </a:endParaRPr>
          </a:p>
          <a:p>
            <a:r>
              <a:rPr lang="en-GB" sz="2100" dirty="0">
                <a:latin typeface="Comic Sans MS" panose="030F0702030302020204" pitchFamily="66" charset="0"/>
              </a:rPr>
              <a:t>An official business document would </a:t>
            </a:r>
            <a:r>
              <a:rPr lang="en-GB" sz="2100" b="1" dirty="0">
                <a:latin typeface="Comic Sans MS" panose="030F0702030302020204" pitchFamily="66" charset="0"/>
              </a:rPr>
              <a:t>not</a:t>
            </a:r>
            <a:r>
              <a:rPr lang="en-GB" sz="2100" dirty="0">
                <a:latin typeface="Comic Sans MS" panose="030F0702030302020204" pitchFamily="66" charset="0"/>
              </a:rPr>
              <a:t> say: The board recommends that he joins the company.</a:t>
            </a:r>
          </a:p>
          <a:p>
            <a:r>
              <a:rPr lang="en-GB" sz="2100" dirty="0">
                <a:latin typeface="Comic Sans MS" panose="030F0702030302020204" pitchFamily="66" charset="0"/>
              </a:rPr>
              <a:t>Instead, it would use the subjunctive form: The board </a:t>
            </a:r>
            <a:r>
              <a:rPr lang="en-GB" sz="2100" b="1" dirty="0">
                <a:latin typeface="Comic Sans MS" panose="030F0702030302020204" pitchFamily="66" charset="0"/>
              </a:rPr>
              <a:t>recommend</a:t>
            </a:r>
            <a:r>
              <a:rPr lang="en-GB" sz="2100" dirty="0">
                <a:latin typeface="Comic Sans MS" panose="030F0702030302020204" pitchFamily="66" charset="0"/>
              </a:rPr>
              <a:t> that he </a:t>
            </a:r>
            <a:r>
              <a:rPr lang="en-GB" sz="2100" b="1" dirty="0">
                <a:latin typeface="Comic Sans MS" panose="030F0702030302020204" pitchFamily="66" charset="0"/>
              </a:rPr>
              <a:t>join</a:t>
            </a:r>
            <a:r>
              <a:rPr lang="en-GB" sz="2100" dirty="0">
                <a:latin typeface="Comic Sans MS" panose="030F0702030302020204" pitchFamily="66" charset="0"/>
              </a:rPr>
              <a:t> the company. </a:t>
            </a:r>
          </a:p>
          <a:p>
            <a:endParaRPr lang="en-GB" sz="2100" dirty="0">
              <a:latin typeface="Comic Sans MS" panose="030F0702030302020204" pitchFamily="66" charset="0"/>
            </a:endParaRPr>
          </a:p>
          <a:p>
            <a:r>
              <a:rPr lang="en-GB" sz="2100" dirty="0">
                <a:latin typeface="Comic Sans MS" panose="030F0702030302020204" pitchFamily="66" charset="0"/>
              </a:rPr>
              <a:t>Notice that the ‘s’ at the end of the verbs are removed in the formal subjunctive.</a:t>
            </a:r>
          </a:p>
        </p:txBody>
      </p:sp>
    </p:spTree>
    <p:extLst>
      <p:ext uri="{BB962C8B-B14F-4D97-AF65-F5344CB8AC3E}">
        <p14:creationId xmlns:p14="http://schemas.microsoft.com/office/powerpoint/2010/main" val="14702242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AAFC9A-FFF5-48EF-8E5B-5D62E7CE0C37}"/>
              </a:ext>
            </a:extLst>
          </p:cNvPr>
          <p:cNvSpPr>
            <a:spLocks noGrp="1"/>
          </p:cNvSpPr>
          <p:nvPr>
            <p:ph type="title"/>
          </p:nvPr>
        </p:nvSpPr>
        <p:spPr>
          <a:xfrm>
            <a:off x="677334" y="609600"/>
            <a:ext cx="8843738" cy="1320800"/>
          </a:xfrm>
        </p:spPr>
        <p:txBody>
          <a:bodyPr>
            <a:noAutofit/>
          </a:bodyPr>
          <a:lstStyle/>
          <a:p>
            <a:r>
              <a:rPr lang="en-GB" sz="2250" u="sng" dirty="0">
                <a:latin typeface="Comic Sans MS" panose="030F0702030302020204" pitchFamily="66" charset="0"/>
                <a:hlinkClick r:id="rId2"/>
              </a:rPr>
              <a:t>https://www.youtube.com/watch?app=desktop&amp;v=E79CwacH0rg</a:t>
            </a:r>
            <a:r>
              <a:rPr lang="en-GB" sz="2250" u="sng" dirty="0">
                <a:latin typeface="Comic Sans MS" panose="030F0702030302020204" pitchFamily="66" charset="0"/>
              </a:rPr>
              <a:t> </a:t>
            </a:r>
            <a:endParaRPr lang="en-GB" sz="2250" dirty="0"/>
          </a:p>
        </p:txBody>
      </p:sp>
      <p:sp>
        <p:nvSpPr>
          <p:cNvPr id="3" name="Content Placeholder 2">
            <a:extLst>
              <a:ext uri="{FF2B5EF4-FFF2-40B4-BE49-F238E27FC236}">
                <a16:creationId xmlns:a16="http://schemas.microsoft.com/office/drawing/2014/main" id="{F5B8F6FD-3AB6-45AA-9379-02769140EC8D}"/>
              </a:ext>
            </a:extLst>
          </p:cNvPr>
          <p:cNvSpPr>
            <a:spLocks noGrp="1"/>
          </p:cNvSpPr>
          <p:nvPr>
            <p:ph idx="1"/>
          </p:nvPr>
        </p:nvSpPr>
        <p:spPr>
          <a:xfrm>
            <a:off x="677334" y="4906391"/>
            <a:ext cx="8596668" cy="1862054"/>
          </a:xfrm>
        </p:spPr>
        <p:txBody>
          <a:bodyPr>
            <a:normAutofit lnSpcReduction="10000"/>
          </a:bodyPr>
          <a:lstStyle/>
          <a:p>
            <a:r>
              <a:rPr lang="en-GB" sz="2100" dirty="0">
                <a:latin typeface="Comic Sans MS" panose="030F0702030302020204" pitchFamily="66" charset="0"/>
              </a:rPr>
              <a:t>Think of some sentences using the subjunctive form that you could use in your discussion texts today.</a:t>
            </a:r>
          </a:p>
          <a:p>
            <a:r>
              <a:rPr lang="en-GB" sz="2100" i="1" dirty="0">
                <a:latin typeface="Comic Sans MS" panose="030F0702030302020204" pitchFamily="66" charset="0"/>
              </a:rPr>
              <a:t>If Macbeth were king, he would have all of the money, land and power he desires.</a:t>
            </a:r>
          </a:p>
          <a:p>
            <a:r>
              <a:rPr lang="en-GB" sz="2100" i="1" dirty="0">
                <a:latin typeface="Comic Sans MS" panose="030F0702030302020204" pitchFamily="66" charset="0"/>
              </a:rPr>
              <a:t>I recommend that Macbeth kill the king.</a:t>
            </a:r>
          </a:p>
        </p:txBody>
      </p:sp>
      <p:pic>
        <p:nvPicPr>
          <p:cNvPr id="26626" name="Picture 2" descr="https://www.theschoolrun.com/sites/theschoolrun.com/files/u9/subjunctive_examples.png">
            <a:extLst>
              <a:ext uri="{FF2B5EF4-FFF2-40B4-BE49-F238E27FC236}">
                <a16:creationId xmlns:a16="http://schemas.microsoft.com/office/drawing/2014/main" id="{243603A1-F43E-4FCD-97FE-653446CC5A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0322" y="1083862"/>
            <a:ext cx="7108008" cy="38225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952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028A17-0677-411B-8956-F4CC71CB6E1D}"/>
              </a:ext>
            </a:extLst>
          </p:cNvPr>
          <p:cNvSpPr>
            <a:spLocks noGrp="1"/>
          </p:cNvSpPr>
          <p:nvPr>
            <p:ph type="title"/>
          </p:nvPr>
        </p:nvSpPr>
        <p:spPr/>
        <p:txBody>
          <a:bodyPr>
            <a:noAutofit/>
          </a:bodyPr>
          <a:lstStyle/>
          <a:p>
            <a:r>
              <a:rPr lang="en-GB" sz="3000" dirty="0">
                <a:latin typeface="Comic Sans MS" panose="030F0702030302020204" pitchFamily="66" charset="0"/>
              </a:rPr>
              <a:t>What are the features of a discussion text?</a:t>
            </a:r>
            <a:br>
              <a:rPr lang="en-GB" sz="3000" dirty="0">
                <a:latin typeface="Comic Sans MS" panose="030F0702030302020204" pitchFamily="66" charset="0"/>
              </a:rPr>
            </a:br>
            <a:endParaRPr lang="en-GB" sz="30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FCC28254-2A56-4118-AF24-4C1A29EA1B38}"/>
              </a:ext>
            </a:extLst>
          </p:cNvPr>
          <p:cNvSpPr>
            <a:spLocks noGrp="1"/>
          </p:cNvSpPr>
          <p:nvPr>
            <p:ph idx="1"/>
          </p:nvPr>
        </p:nvSpPr>
        <p:spPr/>
        <p:txBody>
          <a:bodyPr/>
          <a:lstStyle/>
          <a:p>
            <a:endParaRPr lang="en-GB" dirty="0"/>
          </a:p>
        </p:txBody>
      </p:sp>
      <p:pic>
        <p:nvPicPr>
          <p:cNvPr id="4" name="Picture 2" descr="Think clipart 3 » Clipart Station">
            <a:extLst>
              <a:ext uri="{FF2B5EF4-FFF2-40B4-BE49-F238E27FC236}">
                <a16:creationId xmlns:a16="http://schemas.microsoft.com/office/drawing/2014/main" id="{3F935457-C7D5-477F-A025-4221B73FF6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48467" y="4487158"/>
            <a:ext cx="2346014" cy="22517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84849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75C0DC4-8236-437E-A5E7-010744680A76}"/>
              </a:ext>
            </a:extLst>
          </p:cNvPr>
          <p:cNvPicPr>
            <a:picLocks noChangeAspect="1"/>
          </p:cNvPicPr>
          <p:nvPr/>
        </p:nvPicPr>
        <p:blipFill rotWithShape="1">
          <a:blip r:embed="rId2"/>
          <a:srcRect l="13222" t="41925" r="28789" b="15876"/>
          <a:stretch/>
        </p:blipFill>
        <p:spPr>
          <a:xfrm>
            <a:off x="9318" y="1755742"/>
            <a:ext cx="12182682" cy="4986780"/>
          </a:xfrm>
          <a:prstGeom prst="rect">
            <a:avLst/>
          </a:prstGeom>
        </p:spPr>
      </p:pic>
      <p:sp>
        <p:nvSpPr>
          <p:cNvPr id="5" name="Title 4">
            <a:extLst>
              <a:ext uri="{FF2B5EF4-FFF2-40B4-BE49-F238E27FC236}">
                <a16:creationId xmlns:a16="http://schemas.microsoft.com/office/drawing/2014/main" id="{4062D967-A523-4925-B34C-E902713D1018}"/>
              </a:ext>
            </a:extLst>
          </p:cNvPr>
          <p:cNvSpPr>
            <a:spLocks noGrp="1"/>
          </p:cNvSpPr>
          <p:nvPr>
            <p:ph type="title"/>
          </p:nvPr>
        </p:nvSpPr>
        <p:spPr/>
        <p:txBody>
          <a:bodyPr>
            <a:noAutofit/>
          </a:bodyPr>
          <a:lstStyle/>
          <a:p>
            <a:r>
              <a:rPr lang="en-GB" sz="4800" dirty="0">
                <a:latin typeface="Comic Sans MS" panose="030F0702030302020204" pitchFamily="66" charset="0"/>
              </a:rPr>
              <a:t>Features of Discussion Texts</a:t>
            </a:r>
          </a:p>
        </p:txBody>
      </p:sp>
    </p:spTree>
    <p:extLst>
      <p:ext uri="{BB962C8B-B14F-4D97-AF65-F5344CB8AC3E}">
        <p14:creationId xmlns:p14="http://schemas.microsoft.com/office/powerpoint/2010/main" val="481956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7DD085-0B14-43F6-9832-20A2D260C65A}"/>
              </a:ext>
            </a:extLst>
          </p:cNvPr>
          <p:cNvSpPr>
            <a:spLocks noGrp="1"/>
          </p:cNvSpPr>
          <p:nvPr>
            <p:ph type="title"/>
          </p:nvPr>
        </p:nvSpPr>
        <p:spPr/>
        <p:txBody>
          <a:bodyPr>
            <a:normAutofit fontScale="90000"/>
          </a:bodyPr>
          <a:lstStyle/>
          <a:p>
            <a:pPr algn="ctr"/>
            <a:r>
              <a:rPr lang="en-GB" dirty="0">
                <a:latin typeface="Comic Sans MS" panose="030F0702030302020204" pitchFamily="66" charset="0"/>
              </a:rPr>
              <a:t>What are the reasons </a:t>
            </a:r>
            <a:br>
              <a:rPr lang="en-GB" dirty="0">
                <a:latin typeface="Comic Sans MS" panose="030F0702030302020204" pitchFamily="66" charset="0"/>
              </a:rPr>
            </a:br>
            <a:r>
              <a:rPr lang="en-GB" dirty="0">
                <a:latin typeface="Comic Sans MS" panose="030F0702030302020204" pitchFamily="66" charset="0"/>
              </a:rPr>
              <a:t>FOR and AGAINST killing King Duncan?</a:t>
            </a:r>
          </a:p>
        </p:txBody>
      </p:sp>
      <p:sp>
        <p:nvSpPr>
          <p:cNvPr id="3" name="Content Placeholder 2">
            <a:extLst>
              <a:ext uri="{FF2B5EF4-FFF2-40B4-BE49-F238E27FC236}">
                <a16:creationId xmlns:a16="http://schemas.microsoft.com/office/drawing/2014/main" id="{E3B76B73-10F8-455A-B0E0-798AC406ECBB}"/>
              </a:ext>
            </a:extLst>
          </p:cNvPr>
          <p:cNvSpPr>
            <a:spLocks noGrp="1"/>
          </p:cNvSpPr>
          <p:nvPr>
            <p:ph idx="1"/>
          </p:nvPr>
        </p:nvSpPr>
        <p:spPr/>
        <p:txBody>
          <a:bodyPr/>
          <a:lstStyle/>
          <a:p>
            <a:endParaRPr lang="en-GB"/>
          </a:p>
        </p:txBody>
      </p:sp>
      <p:pic>
        <p:nvPicPr>
          <p:cNvPr id="4" name="Picture 2" descr="Think clipart 3 » Clipart Station">
            <a:extLst>
              <a:ext uri="{FF2B5EF4-FFF2-40B4-BE49-F238E27FC236}">
                <a16:creationId xmlns:a16="http://schemas.microsoft.com/office/drawing/2014/main" id="{861CDE30-2B5F-4A9C-A596-28FF99CBB4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48467" y="4487158"/>
            <a:ext cx="2346014" cy="22517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94897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D05EDE4-F89A-49ED-99DC-E87EB9048571}"/>
              </a:ext>
            </a:extLst>
          </p:cNvPr>
          <p:cNvPicPr>
            <a:picLocks noChangeAspect="1"/>
          </p:cNvPicPr>
          <p:nvPr/>
        </p:nvPicPr>
        <p:blipFill rotWithShape="1">
          <a:blip r:embed="rId2"/>
          <a:srcRect l="51263" t="19794" r="17268" b="9004"/>
          <a:stretch/>
        </p:blipFill>
        <p:spPr>
          <a:xfrm>
            <a:off x="3401785" y="0"/>
            <a:ext cx="5388430" cy="6858000"/>
          </a:xfrm>
          <a:prstGeom prst="rect">
            <a:avLst/>
          </a:prstGeom>
        </p:spPr>
      </p:pic>
    </p:spTree>
    <p:extLst>
      <p:ext uri="{BB962C8B-B14F-4D97-AF65-F5344CB8AC3E}">
        <p14:creationId xmlns:p14="http://schemas.microsoft.com/office/powerpoint/2010/main" val="6621280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Profesional : Learning Discussion Texts) - ppt video online download">
            <a:extLst>
              <a:ext uri="{FF2B5EF4-FFF2-40B4-BE49-F238E27FC236}">
                <a16:creationId xmlns:a16="http://schemas.microsoft.com/office/drawing/2014/main" id="{83C75556-9DA1-4D54-9032-5011264FAE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35900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BD81FB-3548-40FB-A3E5-73FD7CD4C496}"/>
              </a:ext>
            </a:extLst>
          </p:cNvPr>
          <p:cNvSpPr>
            <a:spLocks noGrp="1"/>
          </p:cNvSpPr>
          <p:nvPr>
            <p:ph type="title"/>
          </p:nvPr>
        </p:nvSpPr>
        <p:spPr/>
        <p:txBody>
          <a:bodyPr>
            <a:normAutofit/>
          </a:bodyPr>
          <a:lstStyle/>
          <a:p>
            <a:r>
              <a:rPr lang="en-GB" sz="5400" dirty="0">
                <a:latin typeface="Comic Sans MS" panose="030F0702030302020204" pitchFamily="66" charset="0"/>
              </a:rPr>
              <a:t>Introduction Outline</a:t>
            </a:r>
          </a:p>
        </p:txBody>
      </p:sp>
      <p:sp>
        <p:nvSpPr>
          <p:cNvPr id="3" name="Content Placeholder 2">
            <a:extLst>
              <a:ext uri="{FF2B5EF4-FFF2-40B4-BE49-F238E27FC236}">
                <a16:creationId xmlns:a16="http://schemas.microsoft.com/office/drawing/2014/main" id="{E51E60C2-B022-4231-915A-610BC5EFB509}"/>
              </a:ext>
            </a:extLst>
          </p:cNvPr>
          <p:cNvSpPr>
            <a:spLocks noGrp="1"/>
          </p:cNvSpPr>
          <p:nvPr>
            <p:ph idx="1"/>
          </p:nvPr>
        </p:nvSpPr>
        <p:spPr/>
        <p:txBody>
          <a:bodyPr>
            <a:normAutofit/>
          </a:bodyPr>
          <a:lstStyle/>
          <a:p>
            <a:r>
              <a:rPr lang="en-GB" sz="2100" dirty="0">
                <a:latin typeface="Comic Sans MS" panose="030F0702030302020204" pitchFamily="66" charset="0"/>
              </a:rPr>
              <a:t>1. Explain what you are writing about (</a:t>
            </a:r>
            <a:r>
              <a:rPr lang="en-GB" sz="2100" i="1" dirty="0">
                <a:latin typeface="Comic Sans MS" panose="030F0702030302020204" pitchFamily="66" charset="0"/>
              </a:rPr>
              <a:t>Macbeth</a:t>
            </a:r>
            <a:r>
              <a:rPr lang="en-GB" sz="2100" dirty="0">
                <a:latin typeface="Comic Sans MS" panose="030F0702030302020204" pitchFamily="66" charset="0"/>
              </a:rPr>
              <a:t>)</a:t>
            </a:r>
          </a:p>
          <a:p>
            <a:r>
              <a:rPr lang="en-GB" sz="2100" dirty="0">
                <a:latin typeface="Comic Sans MS" panose="030F0702030302020204" pitchFamily="66" charset="0"/>
              </a:rPr>
              <a:t>2. State the question being discussed (</a:t>
            </a:r>
            <a:r>
              <a:rPr lang="en-GB" sz="2100" i="1" dirty="0">
                <a:latin typeface="Comic Sans MS" panose="030F0702030302020204" pitchFamily="66" charset="0"/>
              </a:rPr>
              <a:t>Lots of people are wondering the question…</a:t>
            </a:r>
            <a:r>
              <a:rPr lang="en-GB" sz="2100" dirty="0">
                <a:latin typeface="Comic Sans MS" panose="030F0702030302020204" pitchFamily="66" charset="0"/>
              </a:rPr>
              <a:t>)</a:t>
            </a:r>
          </a:p>
          <a:p>
            <a:r>
              <a:rPr lang="en-GB" sz="2100" dirty="0">
                <a:latin typeface="Comic Sans MS" panose="030F0702030302020204" pitchFamily="66" charset="0"/>
              </a:rPr>
              <a:t>3. Outline that there are different viewpoints to the question (</a:t>
            </a:r>
            <a:r>
              <a:rPr lang="en-GB" sz="2100" i="1" dirty="0">
                <a:latin typeface="Comic Sans MS" panose="030F0702030302020204" pitchFamily="66" charset="0"/>
              </a:rPr>
              <a:t>Some say yes; others say no</a:t>
            </a:r>
            <a:r>
              <a:rPr lang="en-GB" sz="2100" dirty="0">
                <a:latin typeface="Comic Sans MS" panose="030F0702030302020204" pitchFamily="66" charset="0"/>
              </a:rPr>
              <a:t>)</a:t>
            </a:r>
          </a:p>
          <a:p>
            <a:r>
              <a:rPr lang="en-GB" sz="2100" dirty="0">
                <a:latin typeface="Comic Sans MS" panose="030F0702030302020204" pitchFamily="66" charset="0"/>
              </a:rPr>
              <a:t>4. State that you will be looking at key reasons on both sides (</a:t>
            </a:r>
            <a:r>
              <a:rPr lang="en-GB" sz="2100" i="1" dirty="0">
                <a:latin typeface="Comic Sans MS" panose="030F0702030302020204" pitchFamily="66" charset="0"/>
              </a:rPr>
              <a:t>Drop hints about your main argument</a:t>
            </a:r>
            <a:r>
              <a:rPr lang="en-GB" sz="2100" dirty="0">
                <a:latin typeface="Comic Sans MS" panose="030F0702030302020204" pitchFamily="66" charset="0"/>
              </a:rPr>
              <a:t>)</a:t>
            </a:r>
          </a:p>
        </p:txBody>
      </p:sp>
      <p:pic>
        <p:nvPicPr>
          <p:cNvPr id="12290" name="Picture 2" descr="Pencil Writing Clipart Png Free - Clip Art Pencil Writing,Writing Clipart  Png - free transparent png images - pngaaa.com">
            <a:extLst>
              <a:ext uri="{FF2B5EF4-FFF2-40B4-BE49-F238E27FC236}">
                <a16:creationId xmlns:a16="http://schemas.microsoft.com/office/drawing/2014/main" id="{45C67344-261E-49BF-BA31-7BAD018F9A58}"/>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7290" b="89959" l="7000" r="93333">
                        <a14:foregroundMark x1="7111" y1="82393" x2="7111" y2="82393"/>
                        <a14:foregroundMark x1="93444" y1="17744" x2="93444" y2="17744"/>
                        <a14:foregroundMark x1="82667" y1="7290" x2="82667" y2="7290"/>
                      </a14:backgroundRemoval>
                    </a14:imgEffect>
                  </a14:imgLayer>
                </a14:imgProps>
              </a:ext>
              <a:ext uri="{28A0092B-C50C-407E-A947-70E740481C1C}">
                <a14:useLocalDpi xmlns:a14="http://schemas.microsoft.com/office/drawing/2010/main" val="0"/>
              </a:ext>
            </a:extLst>
          </a:blip>
          <a:srcRect/>
          <a:stretch>
            <a:fillRect/>
          </a:stretch>
        </p:blipFill>
        <p:spPr bwMode="auto">
          <a:xfrm>
            <a:off x="10049849" y="113121"/>
            <a:ext cx="1931389" cy="15601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46488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1DA09F-9E41-40B4-846C-FBF643C5ED2A}"/>
              </a:ext>
            </a:extLst>
          </p:cNvPr>
          <p:cNvSpPr>
            <a:spLocks noGrp="1"/>
          </p:cNvSpPr>
          <p:nvPr>
            <p:ph type="title"/>
          </p:nvPr>
        </p:nvSpPr>
        <p:spPr/>
        <p:txBody>
          <a:bodyPr>
            <a:normAutofit/>
          </a:bodyPr>
          <a:lstStyle/>
          <a:p>
            <a:r>
              <a:rPr lang="en-GB" sz="5400" dirty="0">
                <a:latin typeface="Comic Sans MS" panose="030F0702030302020204" pitchFamily="66" charset="0"/>
              </a:rPr>
              <a:t>My Example</a:t>
            </a:r>
          </a:p>
        </p:txBody>
      </p:sp>
      <p:sp>
        <p:nvSpPr>
          <p:cNvPr id="3" name="Content Placeholder 2">
            <a:extLst>
              <a:ext uri="{FF2B5EF4-FFF2-40B4-BE49-F238E27FC236}">
                <a16:creationId xmlns:a16="http://schemas.microsoft.com/office/drawing/2014/main" id="{BBCDBB27-9898-4CAC-9B97-9B45FC25C250}"/>
              </a:ext>
            </a:extLst>
          </p:cNvPr>
          <p:cNvSpPr>
            <a:spLocks noGrp="1"/>
          </p:cNvSpPr>
          <p:nvPr>
            <p:ph idx="1"/>
          </p:nvPr>
        </p:nvSpPr>
        <p:spPr/>
        <p:txBody>
          <a:bodyPr>
            <a:normAutofit/>
          </a:bodyPr>
          <a:lstStyle/>
          <a:p>
            <a:r>
              <a:rPr lang="en-GB" sz="2100" dirty="0">
                <a:latin typeface="Comic Sans MS" panose="030F0702030302020204" pitchFamily="66" charset="0"/>
              </a:rPr>
              <a:t>Macbeth, written by Shakespeare in 1606, is a well-known play that is still performed around the world today. Despite the fact that it was written four hundred years ago, many readers still discuss whether the main character, Macbeth, should kill King Duncan. Some people believe that Macbeth will give in to the immense pressure placed upon him by his wife (Lady Macbeth); others believe that Macbeth could not possibly commit such a heinous crime. This discussion text will explore the advantages and disadvantages of killing the King.</a:t>
            </a:r>
          </a:p>
          <a:p>
            <a:endParaRPr lang="en-GB" sz="2100" dirty="0">
              <a:latin typeface="Comic Sans MS" panose="030F0702030302020204" pitchFamily="66" charset="0"/>
            </a:endParaRPr>
          </a:p>
        </p:txBody>
      </p:sp>
    </p:spTree>
    <p:extLst>
      <p:ext uri="{BB962C8B-B14F-4D97-AF65-F5344CB8AC3E}">
        <p14:creationId xmlns:p14="http://schemas.microsoft.com/office/powerpoint/2010/main" val="16122031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F6C5DC-A971-4E2B-8776-8E90DA0C0A6A}"/>
              </a:ext>
            </a:extLst>
          </p:cNvPr>
          <p:cNvSpPr>
            <a:spLocks noGrp="1"/>
          </p:cNvSpPr>
          <p:nvPr>
            <p:ph type="title"/>
          </p:nvPr>
        </p:nvSpPr>
        <p:spPr/>
        <p:txBody>
          <a:bodyPr>
            <a:normAutofit/>
          </a:bodyPr>
          <a:lstStyle/>
          <a:p>
            <a:r>
              <a:rPr lang="en-GB" sz="5400"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81D0156C-8CEB-4E7E-965F-5B005136071A}"/>
              </a:ext>
            </a:extLst>
          </p:cNvPr>
          <p:cNvSpPr>
            <a:spLocks noGrp="1"/>
          </p:cNvSpPr>
          <p:nvPr>
            <p:ph idx="1"/>
          </p:nvPr>
        </p:nvSpPr>
        <p:spPr/>
        <p:txBody>
          <a:bodyPr>
            <a:normAutofit/>
          </a:bodyPr>
          <a:lstStyle/>
          <a:p>
            <a:r>
              <a:rPr lang="en-GB" sz="2100" dirty="0">
                <a:latin typeface="Comic Sans MS" panose="030F0702030302020204" pitchFamily="66" charset="0"/>
              </a:rPr>
              <a:t>Write the introduction for your discussion text.</a:t>
            </a:r>
          </a:p>
          <a:p>
            <a:endParaRPr lang="en-GB" sz="2100" b="1" dirty="0">
              <a:latin typeface="Comic Sans MS" panose="030F0702030302020204" pitchFamily="66" charset="0"/>
            </a:endParaRPr>
          </a:p>
          <a:p>
            <a:r>
              <a:rPr lang="en-GB" sz="2100" b="1" dirty="0">
                <a:solidFill>
                  <a:srgbClr val="FF0000"/>
                </a:solidFill>
                <a:latin typeface="Comic Sans MS" panose="030F0702030302020204" pitchFamily="66" charset="0"/>
              </a:rPr>
              <a:t>Red Pen: </a:t>
            </a:r>
            <a:r>
              <a:rPr lang="en-GB" sz="2100" dirty="0">
                <a:solidFill>
                  <a:srgbClr val="FF0000"/>
                </a:solidFill>
                <a:latin typeface="Comic Sans MS" panose="030F0702030302020204" pitchFamily="66" charset="0"/>
              </a:rPr>
              <a:t>using the word bank from last lesson, begin to note down you arguments FOR and AGAINST. Make sur you are writing formal sentences which make sense. Have you used discussion words and phrases? Have you used conjunctions to explain and justify your argument(s)?</a:t>
            </a:r>
          </a:p>
        </p:txBody>
      </p:sp>
    </p:spTree>
    <p:extLst>
      <p:ext uri="{BB962C8B-B14F-4D97-AF65-F5344CB8AC3E}">
        <p14:creationId xmlns:p14="http://schemas.microsoft.com/office/powerpoint/2010/main" val="12721141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ED267B4-179B-4F1B-B3A6-659F84935B97}"/>
              </a:ext>
            </a:extLst>
          </p:cNvPr>
          <p:cNvSpPr>
            <a:spLocks noGrp="1"/>
          </p:cNvSpPr>
          <p:nvPr>
            <p:ph type="ctrTitle"/>
          </p:nvPr>
        </p:nvSpPr>
        <p:spPr>
          <a:xfrm>
            <a:off x="254524" y="2404534"/>
            <a:ext cx="9737888" cy="1646302"/>
          </a:xfrm>
        </p:spPr>
        <p:txBody>
          <a:bodyPr/>
          <a:lstStyle/>
          <a:p>
            <a:r>
              <a:rPr lang="en-GB" sz="5300" dirty="0">
                <a:latin typeface="Comic Sans MS" panose="030F0702030302020204" pitchFamily="66" charset="0"/>
              </a:rPr>
              <a:t>Wednesday 19</a:t>
            </a:r>
            <a:r>
              <a:rPr lang="en-GB" sz="5300" baseline="30000" dirty="0">
                <a:latin typeface="Comic Sans MS" panose="030F0702030302020204" pitchFamily="66" charset="0"/>
              </a:rPr>
              <a:t>th</a:t>
            </a:r>
            <a:r>
              <a:rPr lang="en-GB" sz="5300" dirty="0">
                <a:latin typeface="Comic Sans MS" panose="030F0702030302020204" pitchFamily="66" charset="0"/>
              </a:rPr>
              <a:t> January 2022</a:t>
            </a:r>
          </a:p>
        </p:txBody>
      </p:sp>
      <p:sp>
        <p:nvSpPr>
          <p:cNvPr id="5" name="Subtitle 4">
            <a:extLst>
              <a:ext uri="{FF2B5EF4-FFF2-40B4-BE49-F238E27FC236}">
                <a16:creationId xmlns:a16="http://schemas.microsoft.com/office/drawing/2014/main" id="{D417A541-FA91-429E-8403-DDEF5A2DC1C2}"/>
              </a:ext>
            </a:extLst>
          </p:cNvPr>
          <p:cNvSpPr>
            <a:spLocks noGrp="1"/>
          </p:cNvSpPr>
          <p:nvPr>
            <p:ph type="subTitle" idx="1"/>
          </p:nvPr>
        </p:nvSpPr>
        <p:spPr>
          <a:xfrm>
            <a:off x="179109" y="4050833"/>
            <a:ext cx="9094894" cy="2807167"/>
          </a:xfrm>
        </p:spPr>
        <p:txBody>
          <a:bodyPr>
            <a:no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To organise writing appropriately.</a:t>
            </a:r>
          </a:p>
          <a:p>
            <a:pPr algn="l"/>
            <a:r>
              <a:rPr lang="en-GB" sz="2100" dirty="0">
                <a:latin typeface="Comic Sans MS" panose="030F0702030302020204" pitchFamily="66" charset="0"/>
              </a:rPr>
              <a:t>To use paragraphs.</a:t>
            </a:r>
          </a:p>
          <a:p>
            <a:pPr algn="l"/>
            <a:r>
              <a:rPr lang="en-GB" sz="2100" dirty="0">
                <a:latin typeface="Comic Sans MS" panose="030F0702030302020204" pitchFamily="66" charset="0"/>
              </a:rPr>
              <a:t>To use sentences appropriately.</a:t>
            </a:r>
          </a:p>
          <a:p>
            <a:pPr algn="l"/>
            <a:r>
              <a:rPr lang="en-GB" sz="2100" dirty="0">
                <a:latin typeface="Comic Sans MS" panose="030F0702030302020204" pitchFamily="66" charset="0"/>
              </a:rPr>
              <a:t>To punctuate accurately.</a:t>
            </a:r>
          </a:p>
          <a:p>
            <a:pPr algn="l"/>
            <a:r>
              <a:rPr lang="en-GB" sz="2100" dirty="0">
                <a:latin typeface="Comic Sans MS" panose="030F0702030302020204" pitchFamily="66" charset="0"/>
              </a:rPr>
              <a:t>C: Discussion Texts</a:t>
            </a:r>
          </a:p>
        </p:txBody>
      </p:sp>
    </p:spTree>
    <p:extLst>
      <p:ext uri="{BB962C8B-B14F-4D97-AF65-F5344CB8AC3E}">
        <p14:creationId xmlns:p14="http://schemas.microsoft.com/office/powerpoint/2010/main" val="8204396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B4C0FF-02E4-4D70-9B6F-AF2D35787740}"/>
              </a:ext>
            </a:extLst>
          </p:cNvPr>
          <p:cNvSpPr>
            <a:spLocks noGrp="1"/>
          </p:cNvSpPr>
          <p:nvPr>
            <p:ph type="title"/>
          </p:nvPr>
        </p:nvSpPr>
        <p:spPr/>
        <p:txBody>
          <a:bodyPr>
            <a:normAutofit/>
          </a:bodyPr>
          <a:lstStyle/>
          <a:p>
            <a:r>
              <a:rPr lang="en-GB" sz="5400" dirty="0">
                <a:latin typeface="Comic Sans MS" panose="030F0702030302020204" pitchFamily="66" charset="0"/>
              </a:rPr>
              <a:t>Starter - Colons</a:t>
            </a:r>
          </a:p>
        </p:txBody>
      </p:sp>
      <p:sp>
        <p:nvSpPr>
          <p:cNvPr id="3" name="Content Placeholder 2">
            <a:extLst>
              <a:ext uri="{FF2B5EF4-FFF2-40B4-BE49-F238E27FC236}">
                <a16:creationId xmlns:a16="http://schemas.microsoft.com/office/drawing/2014/main" id="{5E3106A4-5A2F-49DD-9785-3015BD00D9ED}"/>
              </a:ext>
            </a:extLst>
          </p:cNvPr>
          <p:cNvSpPr>
            <a:spLocks noGrp="1"/>
          </p:cNvSpPr>
          <p:nvPr>
            <p:ph idx="1"/>
          </p:nvPr>
        </p:nvSpPr>
        <p:spPr>
          <a:xfrm>
            <a:off x="677334" y="1930400"/>
            <a:ext cx="8596668" cy="3880773"/>
          </a:xfrm>
        </p:spPr>
        <p:txBody>
          <a:bodyPr>
            <a:normAutofit/>
          </a:bodyPr>
          <a:lstStyle/>
          <a:p>
            <a:r>
              <a:rPr lang="en-GB" sz="2100" dirty="0">
                <a:latin typeface="Comic Sans MS" panose="030F0702030302020204" pitchFamily="66" charset="0"/>
                <a:hlinkClick r:id="rId2"/>
              </a:rPr>
              <a:t>https://www.bbc.co.uk/bitesize/topics/zmfc7ty/articles/z6cxxyc</a:t>
            </a:r>
            <a:r>
              <a:rPr lang="en-GB" sz="2100" dirty="0">
                <a:latin typeface="Comic Sans MS" panose="030F0702030302020204" pitchFamily="66" charset="0"/>
              </a:rPr>
              <a:t> </a:t>
            </a:r>
          </a:p>
          <a:p>
            <a:r>
              <a:rPr lang="en-GB" sz="2100" dirty="0">
                <a:latin typeface="Comic Sans MS" panose="030F0702030302020204" pitchFamily="66" charset="0"/>
              </a:rPr>
              <a:t>A colon is a punctuation mark that can be used to introduce a lit or to separate two independent but linked clauses.</a:t>
            </a:r>
          </a:p>
          <a:p>
            <a:r>
              <a:rPr lang="en-GB" sz="2100" dirty="0">
                <a:latin typeface="Comic Sans MS" panose="030F0702030302020204" pitchFamily="66" charset="0"/>
              </a:rPr>
              <a:t>Colons are used to stress that both clauses in the sentence are closely linked and the second clause emphasises, adds clarification, or adds further detail to the first clause.</a:t>
            </a:r>
          </a:p>
        </p:txBody>
      </p:sp>
      <p:pic>
        <p:nvPicPr>
          <p:cNvPr id="13314" name="Picture 2" descr="The Classy Colon &amp;amp; the Sassy Semicolon – Lisa&amp;#39;s Writopia">
            <a:extLst>
              <a:ext uri="{FF2B5EF4-FFF2-40B4-BE49-F238E27FC236}">
                <a16:creationId xmlns:a16="http://schemas.microsoft.com/office/drawing/2014/main" id="{6EFF87F7-68E0-4541-86E6-6D9CF5E67A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58376" y="1930400"/>
            <a:ext cx="2255798" cy="29093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44193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7E999-D039-4F7F-902C-404A2092D2B7}"/>
              </a:ext>
            </a:extLst>
          </p:cNvPr>
          <p:cNvSpPr>
            <a:spLocks noGrp="1"/>
          </p:cNvSpPr>
          <p:nvPr>
            <p:ph type="title"/>
          </p:nvPr>
        </p:nvSpPr>
        <p:spPr/>
        <p:txBody>
          <a:bodyPr>
            <a:normAutofit/>
          </a:bodyPr>
          <a:lstStyle/>
          <a:p>
            <a:r>
              <a:rPr lang="en-GB" sz="5400" dirty="0">
                <a:latin typeface="Comic Sans MS" panose="030F0702030302020204" pitchFamily="66" charset="0"/>
              </a:rPr>
              <a:t>Hint </a:t>
            </a:r>
          </a:p>
        </p:txBody>
      </p:sp>
      <p:sp>
        <p:nvSpPr>
          <p:cNvPr id="3" name="Content Placeholder 2">
            <a:extLst>
              <a:ext uri="{FF2B5EF4-FFF2-40B4-BE49-F238E27FC236}">
                <a16:creationId xmlns:a16="http://schemas.microsoft.com/office/drawing/2014/main" id="{58C06116-C642-4963-8CC1-6F5301F8CEB7}"/>
              </a:ext>
            </a:extLst>
          </p:cNvPr>
          <p:cNvSpPr>
            <a:spLocks noGrp="1"/>
          </p:cNvSpPr>
          <p:nvPr>
            <p:ph idx="1"/>
          </p:nvPr>
        </p:nvSpPr>
        <p:spPr>
          <a:xfrm>
            <a:off x="677334" y="2160589"/>
            <a:ext cx="8596668" cy="4343906"/>
          </a:xfrm>
        </p:spPr>
        <p:txBody>
          <a:bodyPr>
            <a:normAutofit/>
          </a:bodyPr>
          <a:lstStyle/>
          <a:p>
            <a:r>
              <a:rPr lang="en-GB" sz="2100" b="1" dirty="0">
                <a:latin typeface="Comic Sans MS" panose="030F0702030302020204" pitchFamily="66" charset="0"/>
              </a:rPr>
              <a:t>Description: detail.</a:t>
            </a:r>
          </a:p>
          <a:p>
            <a:endParaRPr lang="en-GB" sz="2100" dirty="0">
              <a:latin typeface="Comic Sans MS" panose="030F0702030302020204" pitchFamily="66" charset="0"/>
            </a:endParaRPr>
          </a:p>
          <a:p>
            <a:r>
              <a:rPr lang="en-GB" sz="2100" i="1" dirty="0">
                <a:latin typeface="Comic Sans MS" panose="030F0702030302020204" pitchFamily="66" charset="0"/>
              </a:rPr>
              <a:t>Lady Macbeth is a heartless woman: she plotted and schemed until the job was done to her satisfaction.</a:t>
            </a:r>
          </a:p>
          <a:p>
            <a:r>
              <a:rPr lang="en-GB" sz="2100" i="1" dirty="0">
                <a:latin typeface="Comic Sans MS" panose="030F0702030302020204" pitchFamily="66" charset="0"/>
              </a:rPr>
              <a:t>Macbeth is a noble warrior: he is reluctant to kill the king.</a:t>
            </a:r>
          </a:p>
          <a:p>
            <a:endParaRPr lang="en-GB" sz="2100" i="1" dirty="0">
              <a:latin typeface="Comic Sans MS" panose="030F0702030302020204" pitchFamily="66" charset="0"/>
            </a:endParaRPr>
          </a:p>
          <a:p>
            <a:r>
              <a:rPr lang="en-GB" sz="2100" dirty="0">
                <a:latin typeface="Comic Sans MS" panose="030F0702030302020204" pitchFamily="66" charset="0"/>
              </a:rPr>
              <a:t>Create some of your own sentences about Macbeth which use colons.</a:t>
            </a:r>
          </a:p>
          <a:p>
            <a:endParaRPr lang="en-GB" sz="2100" dirty="0">
              <a:latin typeface="Comic Sans MS" panose="030F0702030302020204" pitchFamily="66" charset="0"/>
            </a:endParaRPr>
          </a:p>
          <a:p>
            <a:r>
              <a:rPr lang="en-GB" sz="2100" dirty="0">
                <a:latin typeface="Comic Sans MS" panose="030F0702030302020204" pitchFamily="66" charset="0"/>
              </a:rPr>
              <a:t>Try to use at least one colon in your writing today.</a:t>
            </a:r>
          </a:p>
        </p:txBody>
      </p:sp>
    </p:spTree>
    <p:extLst>
      <p:ext uri="{BB962C8B-B14F-4D97-AF65-F5344CB8AC3E}">
        <p14:creationId xmlns:p14="http://schemas.microsoft.com/office/powerpoint/2010/main" val="16056888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B0B5C8-F732-4C1F-AAE9-4BD9FB4D063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1B86827-4EA5-4E2F-AA22-23246D21E86B}"/>
              </a:ext>
            </a:extLst>
          </p:cNvPr>
          <p:cNvSpPr>
            <a:spLocks noGrp="1"/>
          </p:cNvSpPr>
          <p:nvPr>
            <p:ph idx="1"/>
          </p:nvPr>
        </p:nvSpPr>
        <p:spPr/>
        <p:txBody>
          <a:bodyPr>
            <a:normAutofit/>
          </a:bodyPr>
          <a:lstStyle/>
          <a:p>
            <a:r>
              <a:rPr lang="en-GB" sz="2100" dirty="0">
                <a:latin typeface="Comic Sans MS" panose="030F0702030302020204" pitchFamily="66" charset="0"/>
              </a:rPr>
              <a:t>You are going to write your FOR and AGAINST arguments today.</a:t>
            </a:r>
          </a:p>
          <a:p>
            <a:endParaRPr lang="en-GB" sz="2100" dirty="0">
              <a:latin typeface="Comic Sans MS" panose="030F0702030302020204" pitchFamily="66" charset="0"/>
            </a:endParaRPr>
          </a:p>
          <a:p>
            <a:r>
              <a:rPr lang="en-GB" sz="2100" dirty="0">
                <a:latin typeface="Comic Sans MS" panose="030F0702030302020204" pitchFamily="66" charset="0"/>
              </a:rPr>
              <a:t>Look back at your plans from Monday’s lesson and remind yourselves of your reasons and evidence in support of these reasons.</a:t>
            </a:r>
          </a:p>
        </p:txBody>
      </p:sp>
      <p:pic>
        <p:nvPicPr>
          <p:cNvPr id="15362" name="Picture 2" descr="Eyeball Clipart Look And Listen - Blue Bird Eyes Clipart, HD Png Download -  1078x1193(#3734529) - PngFind">
            <a:extLst>
              <a:ext uri="{FF2B5EF4-FFF2-40B4-BE49-F238E27FC236}">
                <a16:creationId xmlns:a16="http://schemas.microsoft.com/office/drawing/2014/main" id="{A36F9638-52A8-4C00-A85C-98B490F97FC3}"/>
              </a:ext>
            </a:extLst>
          </p:cNvPr>
          <p:cNvPicPr>
            <a:picLocks noChangeAspect="1" noChangeArrowheads="1"/>
          </p:cNvPicPr>
          <p:nvPr/>
        </p:nvPicPr>
        <p:blipFill>
          <a:blip r:embed="rId2">
            <a:clrChange>
              <a:clrFrom>
                <a:srgbClr val="EDEDED"/>
              </a:clrFrom>
              <a:clrTo>
                <a:srgbClr val="EDEDED">
                  <a:alpha val="0"/>
                </a:srgbClr>
              </a:clrTo>
            </a:clrChange>
            <a:extLst>
              <a:ext uri="{28A0092B-C50C-407E-A947-70E740481C1C}">
                <a14:useLocalDpi xmlns:a14="http://schemas.microsoft.com/office/drawing/2010/main" val="0"/>
              </a:ext>
            </a:extLst>
          </a:blip>
          <a:srcRect/>
          <a:stretch>
            <a:fillRect/>
          </a:stretch>
        </p:blipFill>
        <p:spPr bwMode="auto">
          <a:xfrm>
            <a:off x="6759019" y="4194732"/>
            <a:ext cx="2308781" cy="26632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33226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0FE892-FA8E-4236-92F9-CF8803764BCA}"/>
              </a:ext>
            </a:extLst>
          </p:cNvPr>
          <p:cNvSpPr>
            <a:spLocks noGrp="1"/>
          </p:cNvSpPr>
          <p:nvPr>
            <p:ph type="title"/>
          </p:nvPr>
        </p:nvSpPr>
        <p:spPr>
          <a:xfrm>
            <a:off x="677334" y="329938"/>
            <a:ext cx="8596668" cy="1600462"/>
          </a:xfrm>
        </p:spPr>
        <p:txBody>
          <a:bodyPr>
            <a:normAutofit/>
          </a:bodyPr>
          <a:lstStyle/>
          <a:p>
            <a:pPr algn="ctr"/>
            <a:r>
              <a:rPr lang="en-GB" sz="2100" b="1" u="sng" dirty="0">
                <a:solidFill>
                  <a:schemeClr val="tx1">
                    <a:lumMod val="75000"/>
                    <a:lumOff val="25000"/>
                  </a:schemeClr>
                </a:solidFill>
                <a:latin typeface="Comic Sans MS" panose="030F0702030302020204" pitchFamily="66" charset="0"/>
              </a:rPr>
              <a:t>My Example</a:t>
            </a:r>
            <a:br>
              <a:rPr lang="en-GB" sz="2100" b="1" u="sng" dirty="0">
                <a:solidFill>
                  <a:schemeClr val="tx1">
                    <a:lumMod val="75000"/>
                    <a:lumOff val="25000"/>
                  </a:schemeClr>
                </a:solidFill>
                <a:latin typeface="Comic Sans MS" panose="030F0702030302020204" pitchFamily="66" charset="0"/>
              </a:rPr>
            </a:br>
            <a:r>
              <a:rPr lang="en-GB" sz="2100" dirty="0">
                <a:solidFill>
                  <a:schemeClr val="tx1">
                    <a:lumMod val="75000"/>
                    <a:lumOff val="25000"/>
                  </a:schemeClr>
                </a:solidFill>
                <a:latin typeface="Comic Sans MS" panose="030F0702030302020204" pitchFamily="66" charset="0"/>
              </a:rPr>
              <a:t>Jot down any ideas, words or phrases that you would like to magpie for your own writing.</a:t>
            </a:r>
          </a:p>
        </p:txBody>
      </p:sp>
      <p:sp>
        <p:nvSpPr>
          <p:cNvPr id="3" name="Content Placeholder 2">
            <a:extLst>
              <a:ext uri="{FF2B5EF4-FFF2-40B4-BE49-F238E27FC236}">
                <a16:creationId xmlns:a16="http://schemas.microsoft.com/office/drawing/2014/main" id="{A9F863B4-8191-4FF2-A3C7-AAAB082C395A}"/>
              </a:ext>
            </a:extLst>
          </p:cNvPr>
          <p:cNvSpPr>
            <a:spLocks noGrp="1"/>
          </p:cNvSpPr>
          <p:nvPr>
            <p:ph sz="half" idx="1"/>
          </p:nvPr>
        </p:nvSpPr>
        <p:spPr>
          <a:xfrm>
            <a:off x="677334" y="2160588"/>
            <a:ext cx="4184035" cy="4523015"/>
          </a:xfrm>
        </p:spPr>
        <p:txBody>
          <a:bodyPr>
            <a:normAutofit/>
          </a:bodyPr>
          <a:lstStyle/>
          <a:p>
            <a:r>
              <a:rPr lang="en-GB" dirty="0">
                <a:latin typeface="Comic Sans MS" panose="030F0702030302020204" pitchFamily="66" charset="0"/>
              </a:rPr>
              <a:t>On the one hand, killing King Duncan would mean more land, money and power for Macbeth. This is something Macbeth and Lady Macbeth have sought for an incredibly long time, so killing King Duncan will allow Macbeth to take his rightful, well-deserved place as king. Furthermore, many people think that Macbeth is a brave, honorary man who would make a great king. Additionally, some argue that becoming king is Macbeth’s destiny: killing King Duncan will fulfil the witches’ prophecy. </a:t>
            </a:r>
          </a:p>
          <a:p>
            <a:endParaRPr lang="en-GB" dirty="0">
              <a:highlight>
                <a:srgbClr val="FFFF00"/>
              </a:highlight>
            </a:endParaRPr>
          </a:p>
        </p:txBody>
      </p:sp>
      <p:sp>
        <p:nvSpPr>
          <p:cNvPr id="4" name="Content Placeholder 3">
            <a:extLst>
              <a:ext uri="{FF2B5EF4-FFF2-40B4-BE49-F238E27FC236}">
                <a16:creationId xmlns:a16="http://schemas.microsoft.com/office/drawing/2014/main" id="{714592D0-5520-47AE-AE27-A4D3E72FB50F}"/>
              </a:ext>
            </a:extLst>
          </p:cNvPr>
          <p:cNvSpPr>
            <a:spLocks noGrp="1"/>
          </p:cNvSpPr>
          <p:nvPr>
            <p:ph sz="half" idx="2"/>
          </p:nvPr>
        </p:nvSpPr>
        <p:spPr>
          <a:xfrm>
            <a:off x="5089970" y="2160589"/>
            <a:ext cx="4184034" cy="4523014"/>
          </a:xfrm>
        </p:spPr>
        <p:txBody>
          <a:bodyPr>
            <a:normAutofit/>
          </a:bodyPr>
          <a:lstStyle/>
          <a:p>
            <a:r>
              <a:rPr lang="en-GB" sz="1700" dirty="0">
                <a:latin typeface="Comic Sans MS" panose="030F0702030302020204" pitchFamily="66" charset="0"/>
              </a:rPr>
              <a:t>On the other hand, even if Macbeth killed King Duncan, he would not be the king as King Duncan has two heirs. The crown would go to one of them, not Macbeth. It is also important to consider that if anyone found out, it would mean certain death for treason. Arguably, the burden of stress and guilt would follow Macbeth for life. A further point is that King Duncan is a great king: he is a proven warrior and leader and always put his country first. Because of this, many people argue that King Duncan does not deserve to die.</a:t>
            </a:r>
          </a:p>
        </p:txBody>
      </p:sp>
      <p:pic>
        <p:nvPicPr>
          <p:cNvPr id="16386" name="Picture 2" descr="Teaching and Learning TGES – Consistent, Insistent, Persistent">
            <a:extLst>
              <a:ext uri="{FF2B5EF4-FFF2-40B4-BE49-F238E27FC236}">
                <a16:creationId xmlns:a16="http://schemas.microsoft.com/office/drawing/2014/main" id="{3A00C810-19F2-486A-BD2D-2E8984164E16}"/>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334500" y="0"/>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60612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65D037-D035-4C28-90D1-160762470F82}"/>
              </a:ext>
            </a:extLst>
          </p:cNvPr>
          <p:cNvSpPr>
            <a:spLocks noGrp="1"/>
          </p:cNvSpPr>
          <p:nvPr>
            <p:ph type="title"/>
          </p:nvPr>
        </p:nvSpPr>
        <p:spPr/>
        <p:txBody>
          <a:bodyPr>
            <a:normAutofit/>
          </a:bodyPr>
          <a:lstStyle/>
          <a:p>
            <a:r>
              <a:rPr lang="en-GB" sz="5400" dirty="0">
                <a:latin typeface="Comic Sans MS" panose="030F0702030302020204" pitchFamily="66" charset="0"/>
              </a:rPr>
              <a:t>Today, I am looking for:</a:t>
            </a:r>
          </a:p>
        </p:txBody>
      </p:sp>
      <p:sp>
        <p:nvSpPr>
          <p:cNvPr id="3" name="Content Placeholder 2">
            <a:extLst>
              <a:ext uri="{FF2B5EF4-FFF2-40B4-BE49-F238E27FC236}">
                <a16:creationId xmlns:a16="http://schemas.microsoft.com/office/drawing/2014/main" id="{E271D297-B4A5-4DD0-A974-AB238A0BCA01}"/>
              </a:ext>
            </a:extLst>
          </p:cNvPr>
          <p:cNvSpPr>
            <a:spLocks noGrp="1"/>
          </p:cNvSpPr>
          <p:nvPr>
            <p:ph idx="1"/>
          </p:nvPr>
        </p:nvSpPr>
        <p:spPr/>
        <p:txBody>
          <a:bodyPr>
            <a:normAutofit/>
          </a:bodyPr>
          <a:lstStyle/>
          <a:p>
            <a:r>
              <a:rPr lang="en-GB" sz="2100" dirty="0">
                <a:latin typeface="Comic Sans MS" panose="030F0702030302020204" pitchFamily="66" charset="0"/>
              </a:rPr>
              <a:t>Colon(s)</a:t>
            </a:r>
          </a:p>
          <a:p>
            <a:r>
              <a:rPr lang="en-GB" sz="2100" dirty="0">
                <a:latin typeface="Comic Sans MS" panose="030F0702030302020204" pitchFamily="66" charset="0"/>
              </a:rPr>
              <a:t>Conjunctions</a:t>
            </a:r>
          </a:p>
          <a:p>
            <a:r>
              <a:rPr lang="en-GB" sz="2100" dirty="0">
                <a:latin typeface="Comic Sans MS" panose="030F0702030302020204" pitchFamily="66" charset="0"/>
              </a:rPr>
              <a:t>Discussion key words and phrases (logical conjunctions)</a:t>
            </a:r>
          </a:p>
          <a:p>
            <a:r>
              <a:rPr lang="en-GB" sz="2100" dirty="0">
                <a:latin typeface="Comic Sans MS" panose="030F0702030302020204" pitchFamily="66" charset="0"/>
              </a:rPr>
              <a:t>Subjunctive form</a:t>
            </a:r>
          </a:p>
          <a:p>
            <a:r>
              <a:rPr lang="en-GB" sz="2100" dirty="0">
                <a:latin typeface="Comic Sans MS" panose="030F0702030302020204" pitchFamily="66" charset="0"/>
              </a:rPr>
              <a:t>Paragraphs</a:t>
            </a:r>
          </a:p>
          <a:p>
            <a:r>
              <a:rPr lang="en-GB" sz="2100" dirty="0">
                <a:latin typeface="Comic Sans MS" panose="030F0702030302020204" pitchFamily="66" charset="0"/>
              </a:rPr>
              <a:t>Formal language</a:t>
            </a:r>
          </a:p>
          <a:p>
            <a:r>
              <a:rPr lang="en-GB" sz="2100" dirty="0">
                <a:latin typeface="Comic Sans MS" panose="030F0702030302020204" pitchFamily="66" charset="0"/>
              </a:rPr>
              <a:t>Modal verbs (could, should, may etc.)</a:t>
            </a:r>
          </a:p>
        </p:txBody>
      </p:sp>
      <p:pic>
        <p:nvPicPr>
          <p:cNvPr id="4" name="Picture 2" descr="Eyeball Clipart Look And Listen - Blue Bird Eyes Clipart, HD Png Download -  1078x1193(#3734529) - PngFind">
            <a:extLst>
              <a:ext uri="{FF2B5EF4-FFF2-40B4-BE49-F238E27FC236}">
                <a16:creationId xmlns:a16="http://schemas.microsoft.com/office/drawing/2014/main" id="{B4047538-934D-4855-ABD4-DCC4AEE9ECE0}"/>
              </a:ext>
            </a:extLst>
          </p:cNvPr>
          <p:cNvPicPr>
            <a:picLocks noChangeAspect="1" noChangeArrowheads="1"/>
          </p:cNvPicPr>
          <p:nvPr/>
        </p:nvPicPr>
        <p:blipFill>
          <a:blip r:embed="rId2">
            <a:clrChange>
              <a:clrFrom>
                <a:srgbClr val="EDEDED"/>
              </a:clrFrom>
              <a:clrTo>
                <a:srgbClr val="EDEDED">
                  <a:alpha val="0"/>
                </a:srgbClr>
              </a:clrTo>
            </a:clrChange>
            <a:extLst>
              <a:ext uri="{BEBA8EAE-BF5A-486C-A8C5-ECC9F3942E4B}">
                <a14:imgProps xmlns:a14="http://schemas.microsoft.com/office/drawing/2010/main">
                  <a14:imgLayer r:embed="rId3">
                    <a14:imgEffect>
                      <a14:backgroundRemoval t="8256" b="92363" l="2500" r="94524">
                        <a14:foregroundMark x1="7143" y1="33953" x2="11429" y2="56656"/>
                        <a14:foregroundMark x1="11429" y1="56656" x2="7619" y2="53457"/>
                        <a14:foregroundMark x1="49643" y1="8153" x2="24286" y2="8462"/>
                        <a14:foregroundMark x1="24286" y1="8462" x2="23929" y2="8875"/>
                        <a14:foregroundMark x1="37381" y1="12074" x2="32500" y2="12384"/>
                        <a14:foregroundMark x1="89643" y1="48813" x2="94524" y2="49948"/>
                        <a14:foregroundMark x1="32500" y1="42518" x2="34881" y2="54489"/>
                        <a14:foregroundMark x1="51667" y1="61610" x2="40357" y2="33333"/>
                        <a14:foregroundMark x1="40357" y1="33333" x2="32619" y2="51290"/>
                        <a14:foregroundMark x1="32619" y1="51290" x2="14762" y2="42312"/>
                        <a14:foregroundMark x1="14762" y1="42312" x2="8810" y2="51703"/>
                        <a14:foregroundMark x1="41905" y1="65531" x2="21310" y2="47472"/>
                        <a14:foregroundMark x1="21310" y1="47472" x2="19881" y2="29412"/>
                        <a14:foregroundMark x1="19881" y1="29412" x2="2738" y2="46440"/>
                        <a14:foregroundMark x1="2738" y1="46440" x2="36667" y2="48710"/>
                        <a14:foregroundMark x1="36667" y1="48710" x2="31190" y2="40764"/>
                        <a14:foregroundMark x1="59048" y1="60165" x2="40952" y2="43963"/>
                        <a14:foregroundMark x1="40952" y1="43963" x2="27619" y2="65944"/>
                        <a14:foregroundMark x1="27619" y1="65944" x2="43214" y2="42002"/>
                        <a14:foregroundMark x1="43214" y1="42002" x2="25952" y2="37874"/>
                        <a14:foregroundMark x1="56190" y1="63055" x2="30476" y2="30753"/>
                        <a14:foregroundMark x1="30476" y1="30753" x2="33571" y2="55418"/>
                        <a14:foregroundMark x1="33571" y1="55418" x2="34048" y2="37564"/>
                        <a14:foregroundMark x1="39405" y1="54180" x2="51190" y2="50980"/>
                        <a14:foregroundMark x1="49643" y1="91022" x2="47976" y2="89886"/>
                        <a14:foregroundMark x1="56190" y1="92054" x2="57738" y2="92363"/>
                      </a14:backgroundRemoval>
                    </a14:imgEffect>
                  </a14:imgLayer>
                </a14:imgProps>
              </a:ext>
              <a:ext uri="{28A0092B-C50C-407E-A947-70E740481C1C}">
                <a14:useLocalDpi xmlns:a14="http://schemas.microsoft.com/office/drawing/2010/main" val="0"/>
              </a:ext>
            </a:extLst>
          </a:blip>
          <a:srcRect/>
          <a:stretch>
            <a:fillRect/>
          </a:stretch>
        </p:blipFill>
        <p:spPr bwMode="auto">
          <a:xfrm>
            <a:off x="9695293" y="160060"/>
            <a:ext cx="2308781" cy="2663267"/>
          </a:xfrm>
          <a:prstGeom prst="rect">
            <a:avLst/>
          </a:prstGeom>
          <a:noFill/>
          <a:extLst>
            <a:ext uri="{909E8E84-426E-40DD-AFC4-6F175D3DCCD1}">
              <a14:hiddenFill xmlns:a14="http://schemas.microsoft.com/office/drawing/2010/main">
                <a:solidFill>
                  <a:srgbClr val="FFFFFF"/>
                </a:solidFill>
              </a14:hiddenFill>
            </a:ext>
          </a:extLst>
        </p:spPr>
      </p:pic>
      <p:pic>
        <p:nvPicPr>
          <p:cNvPr id="17410" name="Picture 2" descr="What are modal verbs? | TheSchoolRun">
            <a:extLst>
              <a:ext uri="{FF2B5EF4-FFF2-40B4-BE49-F238E27FC236}">
                <a16:creationId xmlns:a16="http://schemas.microsoft.com/office/drawing/2014/main" id="{8CF19ADE-F8AD-46E1-BA4B-A8FB1737941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00041" y="4257099"/>
            <a:ext cx="4791959" cy="26997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26452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38C0F-F81A-49D4-A44C-83C763AE5CA6}"/>
              </a:ext>
            </a:extLst>
          </p:cNvPr>
          <p:cNvSpPr>
            <a:spLocks noGrp="1"/>
          </p:cNvSpPr>
          <p:nvPr>
            <p:ph type="title"/>
          </p:nvPr>
        </p:nvSpPr>
        <p:spPr/>
        <p:txBody>
          <a:bodyPr>
            <a:normAutofit/>
          </a:bodyPr>
          <a:lstStyle/>
          <a:p>
            <a:r>
              <a:rPr lang="en-GB" sz="5400"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94FCD449-7433-4C85-9BC9-4500FB498F83}"/>
              </a:ext>
            </a:extLst>
          </p:cNvPr>
          <p:cNvSpPr>
            <a:spLocks noGrp="1"/>
          </p:cNvSpPr>
          <p:nvPr>
            <p:ph idx="1"/>
          </p:nvPr>
        </p:nvSpPr>
        <p:spPr>
          <a:xfrm>
            <a:off x="403668" y="1853580"/>
            <a:ext cx="9143999" cy="3880773"/>
          </a:xfrm>
        </p:spPr>
        <p:txBody>
          <a:bodyPr>
            <a:noAutofit/>
          </a:bodyPr>
          <a:lstStyle/>
          <a:p>
            <a:r>
              <a:rPr lang="en-GB" sz="1850" dirty="0">
                <a:latin typeface="Comic Sans MS" panose="030F0702030302020204" pitchFamily="66" charset="0"/>
              </a:rPr>
              <a:t>Write your FOR and AGAINST paragraphs for your discussion texts.</a:t>
            </a:r>
          </a:p>
          <a:p>
            <a:r>
              <a:rPr lang="en-GB" sz="1850" dirty="0">
                <a:latin typeface="Comic Sans MS" panose="030F0702030302020204" pitchFamily="66" charset="0"/>
              </a:rPr>
              <a:t>Use the word banks to help you. </a:t>
            </a:r>
          </a:p>
          <a:p>
            <a:endParaRPr lang="en-GB" sz="1850" dirty="0">
              <a:latin typeface="Comic Sans MS" panose="030F0702030302020204" pitchFamily="66" charset="0"/>
            </a:endParaRPr>
          </a:p>
          <a:p>
            <a:r>
              <a:rPr lang="en-GB" sz="1850" b="1" dirty="0">
                <a:solidFill>
                  <a:srgbClr val="FF0000"/>
                </a:solidFill>
                <a:latin typeface="Comic Sans MS" panose="030F0702030302020204" pitchFamily="66" charset="0"/>
              </a:rPr>
              <a:t>Red Pen: R</a:t>
            </a:r>
            <a:r>
              <a:rPr lang="en-GB" sz="1850" dirty="0">
                <a:solidFill>
                  <a:srgbClr val="FF0000"/>
                </a:solidFill>
                <a:latin typeface="Comic Sans MS" panose="030F0702030302020204" pitchFamily="66" charset="0"/>
              </a:rPr>
              <a:t>eread your work out loud. Does your work make sense? Look carefully at your spellings – are they all correct? Have you used formal language throughout? Use a dictionary to make more formal vocabulary choices. Have you used conjunctions to explain and justify your arguments. Make any corrections needed. </a:t>
            </a:r>
          </a:p>
          <a:p>
            <a:endParaRPr lang="en-GB" sz="1850" b="1" dirty="0">
              <a:latin typeface="Comic Sans MS" panose="030F0702030302020204" pitchFamily="66" charset="0"/>
            </a:endParaRPr>
          </a:p>
        </p:txBody>
      </p:sp>
    </p:spTree>
    <p:extLst>
      <p:ext uri="{BB962C8B-B14F-4D97-AF65-F5344CB8AC3E}">
        <p14:creationId xmlns:p14="http://schemas.microsoft.com/office/powerpoint/2010/main" val="23045316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890B72C-1E27-47E1-89E6-1D709FCC5605}"/>
              </a:ext>
            </a:extLst>
          </p:cNvPr>
          <p:cNvPicPr>
            <a:picLocks noChangeAspect="1"/>
          </p:cNvPicPr>
          <p:nvPr/>
        </p:nvPicPr>
        <p:blipFill rotWithShape="1">
          <a:blip r:embed="rId2"/>
          <a:srcRect l="42217" t="22955" r="8763" b="15464"/>
          <a:stretch/>
        </p:blipFill>
        <p:spPr>
          <a:xfrm>
            <a:off x="0" y="0"/>
            <a:ext cx="12192000" cy="6867709"/>
          </a:xfrm>
          <a:prstGeom prst="rect">
            <a:avLst/>
          </a:prstGeom>
        </p:spPr>
      </p:pic>
    </p:spTree>
    <p:extLst>
      <p:ext uri="{BB962C8B-B14F-4D97-AF65-F5344CB8AC3E}">
        <p14:creationId xmlns:p14="http://schemas.microsoft.com/office/powerpoint/2010/main" val="33474163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2DE36-0576-41F2-8214-019EE0B77B3A}"/>
              </a:ext>
            </a:extLst>
          </p:cNvPr>
          <p:cNvSpPr>
            <a:spLocks noGrp="1"/>
          </p:cNvSpPr>
          <p:nvPr>
            <p:ph type="ctrTitle"/>
          </p:nvPr>
        </p:nvSpPr>
        <p:spPr>
          <a:xfrm>
            <a:off x="235670" y="2404534"/>
            <a:ext cx="9464511" cy="1646302"/>
          </a:xfrm>
        </p:spPr>
        <p:txBody>
          <a:bodyPr/>
          <a:lstStyle/>
          <a:p>
            <a:r>
              <a:rPr lang="en-GB" dirty="0">
                <a:latin typeface="Comic Sans MS" panose="030F0702030302020204" pitchFamily="66" charset="0"/>
              </a:rPr>
              <a:t>Thursday 20</a:t>
            </a:r>
            <a:r>
              <a:rPr lang="en-GB" baseline="30000" dirty="0">
                <a:latin typeface="Comic Sans MS" panose="030F0702030302020204" pitchFamily="66" charset="0"/>
              </a:rPr>
              <a:t>th</a:t>
            </a:r>
            <a:r>
              <a:rPr lang="en-GB" dirty="0">
                <a:latin typeface="Comic Sans MS" panose="030F0702030302020204" pitchFamily="66" charset="0"/>
              </a:rPr>
              <a:t> January 2022</a:t>
            </a:r>
          </a:p>
        </p:txBody>
      </p:sp>
      <p:sp>
        <p:nvSpPr>
          <p:cNvPr id="3" name="Subtitle 2">
            <a:extLst>
              <a:ext uri="{FF2B5EF4-FFF2-40B4-BE49-F238E27FC236}">
                <a16:creationId xmlns:a16="http://schemas.microsoft.com/office/drawing/2014/main" id="{2CBD64AD-C01B-487A-92CB-AE1DC2B5DE64}"/>
              </a:ext>
            </a:extLst>
          </p:cNvPr>
          <p:cNvSpPr>
            <a:spLocks noGrp="1"/>
          </p:cNvSpPr>
          <p:nvPr>
            <p:ph type="subTitle" idx="1"/>
          </p:nvPr>
        </p:nvSpPr>
        <p:spPr>
          <a:xfrm>
            <a:off x="235670" y="4050833"/>
            <a:ext cx="9038333" cy="2406528"/>
          </a:xfrm>
        </p:spPr>
        <p:txBody>
          <a:bodyPr>
            <a:norm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To organise writing appropriately.</a:t>
            </a:r>
          </a:p>
          <a:p>
            <a:pPr algn="l"/>
            <a:r>
              <a:rPr lang="en-GB" sz="2100" dirty="0">
                <a:latin typeface="Comic Sans MS" panose="030F0702030302020204" pitchFamily="66" charset="0"/>
              </a:rPr>
              <a:t>To use paragraphs.</a:t>
            </a:r>
          </a:p>
          <a:p>
            <a:pPr algn="l"/>
            <a:r>
              <a:rPr lang="en-GB" sz="2100" dirty="0">
                <a:latin typeface="Comic Sans MS" panose="030F0702030302020204" pitchFamily="66" charset="0"/>
              </a:rPr>
              <a:t>To punctuate accurately.</a:t>
            </a:r>
          </a:p>
          <a:p>
            <a:pPr algn="l"/>
            <a:r>
              <a:rPr lang="en-GB" sz="2100" dirty="0">
                <a:latin typeface="Comic Sans MS" panose="030F0702030302020204" pitchFamily="66" charset="0"/>
              </a:rPr>
              <a:t>C: Discussion Texts</a:t>
            </a:r>
          </a:p>
        </p:txBody>
      </p:sp>
    </p:spTree>
    <p:extLst>
      <p:ext uri="{BB962C8B-B14F-4D97-AF65-F5344CB8AC3E}">
        <p14:creationId xmlns:p14="http://schemas.microsoft.com/office/powerpoint/2010/main" val="4927383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275061-ED35-4F72-A926-C81267A176D1}"/>
              </a:ext>
            </a:extLst>
          </p:cNvPr>
          <p:cNvSpPr>
            <a:spLocks noGrp="1"/>
          </p:cNvSpPr>
          <p:nvPr>
            <p:ph type="title"/>
          </p:nvPr>
        </p:nvSpPr>
        <p:spPr/>
        <p:txBody>
          <a:bodyPr>
            <a:normAutofit/>
          </a:bodyPr>
          <a:lstStyle/>
          <a:p>
            <a:r>
              <a:rPr lang="en-GB" sz="5400"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47247D5E-BE3C-491F-81A0-1562841253BA}"/>
              </a:ext>
            </a:extLst>
          </p:cNvPr>
          <p:cNvSpPr>
            <a:spLocks noGrp="1"/>
          </p:cNvSpPr>
          <p:nvPr>
            <p:ph idx="1"/>
          </p:nvPr>
        </p:nvSpPr>
        <p:spPr/>
        <p:txBody>
          <a:bodyPr>
            <a:normAutofit/>
          </a:bodyPr>
          <a:lstStyle/>
          <a:p>
            <a:r>
              <a:rPr lang="en-GB" sz="2100" dirty="0">
                <a:latin typeface="Comic Sans MS" panose="030F0702030302020204" pitchFamily="66" charset="0"/>
                <a:hlinkClick r:id="rId2"/>
              </a:rPr>
              <a:t>https://www.youtube.com/watch?v=xeM1AYoSsYQ</a:t>
            </a:r>
            <a:r>
              <a:rPr lang="en-GB" sz="2100" dirty="0">
                <a:latin typeface="Comic Sans MS" panose="030F0702030302020204" pitchFamily="66" charset="0"/>
              </a:rPr>
              <a:t> </a:t>
            </a:r>
          </a:p>
          <a:p>
            <a:endParaRPr lang="en-GB" sz="2100" dirty="0">
              <a:latin typeface="Comic Sans MS" panose="030F0702030302020204" pitchFamily="66" charset="0"/>
            </a:endParaRPr>
          </a:p>
          <a:p>
            <a:r>
              <a:rPr lang="en-GB" sz="2100" dirty="0">
                <a:latin typeface="Comic Sans MS" panose="030F0702030302020204" pitchFamily="66" charset="0"/>
              </a:rPr>
              <a:t>How should you end your discussion texts?</a:t>
            </a:r>
          </a:p>
          <a:p>
            <a:endParaRPr lang="en-GB" sz="2100" dirty="0">
              <a:latin typeface="Comic Sans MS" panose="030F0702030302020204" pitchFamily="66" charset="0"/>
            </a:endParaRPr>
          </a:p>
          <a:p>
            <a:r>
              <a:rPr lang="en-GB" sz="2100" dirty="0">
                <a:latin typeface="Comic Sans MS" panose="030F0702030302020204" pitchFamily="66" charset="0"/>
              </a:rPr>
              <a:t>What should you include in your conclusion?</a:t>
            </a:r>
          </a:p>
          <a:p>
            <a:endParaRPr lang="en-GB" sz="2100" dirty="0">
              <a:latin typeface="Comic Sans MS" panose="030F0702030302020204" pitchFamily="66" charset="0"/>
            </a:endParaRPr>
          </a:p>
          <a:p>
            <a:r>
              <a:rPr lang="en-GB" sz="2100" i="1" dirty="0">
                <a:latin typeface="Comic Sans MS" panose="030F0702030302020204" pitchFamily="66" charset="0"/>
              </a:rPr>
              <a:t>A conclusion should include a summary of both points and your own personal opinion.</a:t>
            </a:r>
          </a:p>
        </p:txBody>
      </p:sp>
      <p:pic>
        <p:nvPicPr>
          <p:cNvPr id="4" name="Picture 2" descr="Think clipart 3 » Clipart Station">
            <a:extLst>
              <a:ext uri="{FF2B5EF4-FFF2-40B4-BE49-F238E27FC236}">
                <a16:creationId xmlns:a16="http://schemas.microsoft.com/office/drawing/2014/main" id="{AC28CDA9-9AB1-4897-8CD3-A88C00D298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48467" y="4487158"/>
            <a:ext cx="2346014" cy="22517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58117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7F943F-0EF8-4D09-809C-CEAD8DA31B3B}"/>
              </a:ext>
            </a:extLst>
          </p:cNvPr>
          <p:cNvSpPr>
            <a:spLocks noGrp="1"/>
          </p:cNvSpPr>
          <p:nvPr>
            <p:ph type="title"/>
          </p:nvPr>
        </p:nvSpPr>
        <p:spPr/>
        <p:txBody>
          <a:bodyPr>
            <a:normAutofit/>
          </a:bodyPr>
          <a:lstStyle/>
          <a:p>
            <a:r>
              <a:rPr lang="en-GB" sz="5400">
                <a:latin typeface="Comic Sans MS" panose="030F0702030302020204" pitchFamily="66" charset="0"/>
              </a:rPr>
              <a:t>Conclusion</a:t>
            </a:r>
            <a:endParaRPr lang="en-GB" sz="5400" dirty="0">
              <a:highlight>
                <a:srgbClr val="FF00FF"/>
              </a:highlight>
              <a:latin typeface="Comic Sans MS" panose="030F0702030302020204" pitchFamily="66" charset="0"/>
            </a:endParaRPr>
          </a:p>
        </p:txBody>
      </p:sp>
      <p:sp>
        <p:nvSpPr>
          <p:cNvPr id="3" name="Content Placeholder 2">
            <a:extLst>
              <a:ext uri="{FF2B5EF4-FFF2-40B4-BE49-F238E27FC236}">
                <a16:creationId xmlns:a16="http://schemas.microsoft.com/office/drawing/2014/main" id="{0E341A91-2F3C-4129-A00F-A2BA821E1AC9}"/>
              </a:ext>
            </a:extLst>
          </p:cNvPr>
          <p:cNvSpPr>
            <a:spLocks noGrp="1"/>
          </p:cNvSpPr>
          <p:nvPr>
            <p:ph idx="1"/>
          </p:nvPr>
        </p:nvSpPr>
        <p:spPr/>
        <p:txBody>
          <a:bodyPr>
            <a:normAutofit/>
          </a:bodyPr>
          <a:lstStyle/>
          <a:p>
            <a:endParaRPr lang="en-GB" sz="2100" dirty="0">
              <a:latin typeface="Comic Sans MS" panose="030F0702030302020204" pitchFamily="66" charset="0"/>
            </a:endParaRPr>
          </a:p>
          <a:p>
            <a:r>
              <a:rPr lang="en-GB" sz="2100" dirty="0">
                <a:latin typeface="Comic Sans MS" panose="030F0702030302020204" pitchFamily="66" charset="0"/>
              </a:rPr>
              <a:t>You can use the first person now and other opinion phrases, like: </a:t>
            </a:r>
            <a:r>
              <a:rPr lang="en-GB" sz="2100" i="1" dirty="0">
                <a:latin typeface="Comic Sans MS" panose="030F0702030302020204" pitchFamily="66" charset="0"/>
              </a:rPr>
              <a:t>I personally believe; personally, I think </a:t>
            </a:r>
            <a:r>
              <a:rPr lang="en-GB" sz="2100" dirty="0">
                <a:latin typeface="Comic Sans MS" panose="030F0702030302020204" pitchFamily="66" charset="0"/>
              </a:rPr>
              <a:t>and </a:t>
            </a:r>
            <a:r>
              <a:rPr lang="en-GB" sz="2100" i="1" dirty="0">
                <a:latin typeface="Comic Sans MS" panose="030F0702030302020204" pitchFamily="66" charset="0"/>
              </a:rPr>
              <a:t>In my opinion.</a:t>
            </a:r>
            <a:endParaRPr lang="en-GB" sz="2100" dirty="0">
              <a:latin typeface="Comic Sans MS" panose="030F0702030302020204" pitchFamily="66" charset="0"/>
            </a:endParaRPr>
          </a:p>
          <a:p>
            <a:r>
              <a:rPr lang="en-GB" sz="2100" dirty="0">
                <a:latin typeface="Comic Sans MS" panose="030F0702030302020204" pitchFamily="66" charset="0"/>
              </a:rPr>
              <a:t>You can also use a little persuasion to influence the reader, e.g. </a:t>
            </a:r>
            <a:r>
              <a:rPr lang="en-GB" sz="2100" i="1" dirty="0">
                <a:latin typeface="Comic Sans MS" panose="030F0702030302020204" pitchFamily="66" charset="0"/>
              </a:rPr>
              <a:t>it is obvious that, inevitably, clearly </a:t>
            </a:r>
            <a:endParaRPr lang="en-GB" sz="2100" dirty="0">
              <a:latin typeface="Comic Sans MS" panose="030F0702030302020204" pitchFamily="66" charset="0"/>
            </a:endParaRPr>
          </a:p>
        </p:txBody>
      </p:sp>
      <p:pic>
        <p:nvPicPr>
          <p:cNvPr id="4" name="Picture 2" descr="Pencil Writing Clipart Png Free - Clip Art Pencil Writing,Writing Clipart  Png - free transparent png images - pngaaa.com">
            <a:extLst>
              <a:ext uri="{FF2B5EF4-FFF2-40B4-BE49-F238E27FC236}">
                <a16:creationId xmlns:a16="http://schemas.microsoft.com/office/drawing/2014/main" id="{81FF7AAD-8302-4EA0-9275-4B1C3B419C03}"/>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7290" b="89959" l="7000" r="93333">
                        <a14:foregroundMark x1="7111" y1="82393" x2="7111" y2="82393"/>
                        <a14:foregroundMark x1="93444" y1="17744" x2="93444" y2="17744"/>
                        <a14:foregroundMark x1="82667" y1="7290" x2="82667" y2="7290"/>
                      </a14:backgroundRemoval>
                    </a14:imgEffect>
                  </a14:imgLayer>
                </a14:imgProps>
              </a:ext>
              <a:ext uri="{28A0092B-C50C-407E-A947-70E740481C1C}">
                <a14:useLocalDpi xmlns:a14="http://schemas.microsoft.com/office/drawing/2010/main" val="0"/>
              </a:ext>
            </a:extLst>
          </a:blip>
          <a:srcRect/>
          <a:stretch>
            <a:fillRect/>
          </a:stretch>
        </p:blipFill>
        <p:spPr bwMode="auto">
          <a:xfrm>
            <a:off x="10049849" y="113121"/>
            <a:ext cx="1931389" cy="15601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91306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C18907-63FF-47DF-9C15-A9FA14599D80}"/>
              </a:ext>
            </a:extLst>
          </p:cNvPr>
          <p:cNvSpPr>
            <a:spLocks noGrp="1"/>
          </p:cNvSpPr>
          <p:nvPr>
            <p:ph type="title"/>
          </p:nvPr>
        </p:nvSpPr>
        <p:spPr/>
        <p:txBody>
          <a:bodyPr>
            <a:normAutofit/>
          </a:bodyPr>
          <a:lstStyle/>
          <a:p>
            <a:r>
              <a:rPr lang="en-GB" sz="5400" dirty="0">
                <a:latin typeface="Comic Sans MS" panose="030F0702030302020204" pitchFamily="66" charset="0"/>
              </a:rPr>
              <a:t>My Example</a:t>
            </a:r>
          </a:p>
        </p:txBody>
      </p:sp>
      <p:sp>
        <p:nvSpPr>
          <p:cNvPr id="3" name="Content Placeholder 2">
            <a:extLst>
              <a:ext uri="{FF2B5EF4-FFF2-40B4-BE49-F238E27FC236}">
                <a16:creationId xmlns:a16="http://schemas.microsoft.com/office/drawing/2014/main" id="{46DEBB65-9289-48BA-AD69-B9116EE243D8}"/>
              </a:ext>
            </a:extLst>
          </p:cNvPr>
          <p:cNvSpPr>
            <a:spLocks noGrp="1"/>
          </p:cNvSpPr>
          <p:nvPr>
            <p:ph idx="1"/>
          </p:nvPr>
        </p:nvSpPr>
        <p:spPr/>
        <p:txBody>
          <a:bodyPr>
            <a:normAutofit/>
          </a:bodyPr>
          <a:lstStyle/>
          <a:p>
            <a:r>
              <a:rPr lang="en-GB" sz="2100" dirty="0">
                <a:latin typeface="Comic Sans MS" panose="030F0702030302020204" pitchFamily="66" charset="0"/>
              </a:rPr>
              <a:t>Evidently, there are valid arguments for both sides. However, after examining the different points of view, there is clearly only one sensible choice. I personally believe Macbeth should not kill King Duncan because it is obvious that the risk is much greater than the triumph. If he did commit the unforgivable crime and get away with it, he would get all the land, money and power he has always wanted, but if he were caught, he would be considered a traitor to his country and punished for committing treason. </a:t>
            </a:r>
          </a:p>
          <a:p>
            <a:endParaRPr lang="en-GB" sz="2100" dirty="0">
              <a:latin typeface="Comic Sans MS" panose="030F0702030302020204" pitchFamily="66" charset="0"/>
            </a:endParaRPr>
          </a:p>
        </p:txBody>
      </p:sp>
    </p:spTree>
    <p:extLst>
      <p:ext uri="{BB962C8B-B14F-4D97-AF65-F5344CB8AC3E}">
        <p14:creationId xmlns:p14="http://schemas.microsoft.com/office/powerpoint/2010/main" val="8953095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4B75B0-6A31-4BAD-93A5-93A9E6A5C624}"/>
              </a:ext>
            </a:extLst>
          </p:cNvPr>
          <p:cNvSpPr>
            <a:spLocks noGrp="1"/>
          </p:cNvSpPr>
          <p:nvPr>
            <p:ph type="title"/>
          </p:nvPr>
        </p:nvSpPr>
        <p:spPr/>
        <p:txBody>
          <a:bodyPr>
            <a:normAutofit/>
          </a:bodyPr>
          <a:lstStyle/>
          <a:p>
            <a:r>
              <a:rPr lang="en-GB" sz="5400" dirty="0">
                <a:latin typeface="Comic Sans MS" panose="030F0702030302020204" pitchFamily="66" charset="0"/>
              </a:rPr>
              <a:t>Activity 1</a:t>
            </a:r>
          </a:p>
        </p:txBody>
      </p:sp>
      <p:sp>
        <p:nvSpPr>
          <p:cNvPr id="3" name="Content Placeholder 2">
            <a:extLst>
              <a:ext uri="{FF2B5EF4-FFF2-40B4-BE49-F238E27FC236}">
                <a16:creationId xmlns:a16="http://schemas.microsoft.com/office/drawing/2014/main" id="{785C4450-03CA-4BFD-9910-236E434A1DCA}"/>
              </a:ext>
            </a:extLst>
          </p:cNvPr>
          <p:cNvSpPr>
            <a:spLocks noGrp="1"/>
          </p:cNvSpPr>
          <p:nvPr>
            <p:ph idx="1"/>
          </p:nvPr>
        </p:nvSpPr>
        <p:spPr/>
        <p:txBody>
          <a:bodyPr>
            <a:normAutofit/>
          </a:bodyPr>
          <a:lstStyle/>
          <a:p>
            <a:r>
              <a:rPr lang="en-GB" sz="2100" dirty="0">
                <a:latin typeface="Comic Sans MS" panose="030F0702030302020204" pitchFamily="66" charset="0"/>
              </a:rPr>
              <a:t>Write the conclusion for your discussion text.</a:t>
            </a:r>
          </a:p>
          <a:p>
            <a:endParaRPr lang="en-GB" sz="2100" dirty="0">
              <a:latin typeface="Comic Sans MS" panose="030F0702030302020204" pitchFamily="66" charset="0"/>
            </a:endParaRPr>
          </a:p>
          <a:p>
            <a:endParaRPr lang="en-GB" sz="2100" b="1" dirty="0">
              <a:latin typeface="Comic Sans MS" panose="030F0702030302020204" pitchFamily="66" charset="0"/>
            </a:endParaRPr>
          </a:p>
        </p:txBody>
      </p:sp>
      <p:pic>
        <p:nvPicPr>
          <p:cNvPr id="4" name="Picture 2" descr="Pencil Writing Clipart Png Free - Clip Art Pencil Writing,Writing Clipart  Png - free transparent png images - pngaaa.com">
            <a:extLst>
              <a:ext uri="{FF2B5EF4-FFF2-40B4-BE49-F238E27FC236}">
                <a16:creationId xmlns:a16="http://schemas.microsoft.com/office/drawing/2014/main" id="{34FC13EA-8963-4275-BBE5-01F278B00F46}"/>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7290" b="89959" l="7000" r="93333">
                        <a14:foregroundMark x1="7111" y1="82393" x2="7111" y2="82393"/>
                        <a14:foregroundMark x1="93444" y1="17744" x2="93444" y2="17744"/>
                        <a14:foregroundMark x1="82667" y1="7290" x2="82667" y2="7290"/>
                      </a14:backgroundRemoval>
                    </a14:imgEffect>
                  </a14:imgLayer>
                </a14:imgProps>
              </a:ext>
              <a:ext uri="{28A0092B-C50C-407E-A947-70E740481C1C}">
                <a14:useLocalDpi xmlns:a14="http://schemas.microsoft.com/office/drawing/2010/main" val="0"/>
              </a:ext>
            </a:extLst>
          </a:blip>
          <a:srcRect/>
          <a:stretch>
            <a:fillRect/>
          </a:stretch>
        </p:blipFill>
        <p:spPr bwMode="auto">
          <a:xfrm>
            <a:off x="10049849" y="113121"/>
            <a:ext cx="1931389" cy="15601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1670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8F51CB-BEB7-4BFC-AF18-443B9AF7457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8A96BF9-2509-48FA-AB9B-EE801373F3CB}"/>
              </a:ext>
            </a:extLst>
          </p:cNvPr>
          <p:cNvSpPr>
            <a:spLocks noGrp="1"/>
          </p:cNvSpPr>
          <p:nvPr>
            <p:ph idx="1"/>
          </p:nvPr>
        </p:nvSpPr>
        <p:spPr/>
        <p:txBody>
          <a:bodyPr>
            <a:normAutofit/>
          </a:bodyPr>
          <a:lstStyle/>
          <a:p>
            <a:r>
              <a:rPr lang="en-GB" sz="2100" dirty="0">
                <a:latin typeface="Comic Sans MS" panose="030F0702030302020204" pitchFamily="66" charset="0"/>
              </a:rPr>
              <a:t>Look back at your work from last lesson – what have you done well?</a:t>
            </a:r>
          </a:p>
          <a:p>
            <a:r>
              <a:rPr lang="en-GB" sz="2100" dirty="0">
                <a:latin typeface="Comic Sans MS" panose="030F0702030302020204" pitchFamily="66" charset="0"/>
              </a:rPr>
              <a:t>What do you need to improve?</a:t>
            </a:r>
          </a:p>
          <a:p>
            <a:endParaRPr lang="en-GB" sz="2100" dirty="0">
              <a:latin typeface="Comic Sans MS" panose="030F0702030302020204" pitchFamily="66" charset="0"/>
            </a:endParaRPr>
          </a:p>
          <a:p>
            <a:r>
              <a:rPr lang="en-GB" sz="2100" dirty="0">
                <a:latin typeface="Comic Sans MS" panose="030F0702030302020204" pitchFamily="66" charset="0"/>
              </a:rPr>
              <a:t>Think carefully and decide </a:t>
            </a:r>
            <a:r>
              <a:rPr lang="en-GB" sz="2100" i="1" dirty="0">
                <a:latin typeface="Comic Sans MS" panose="030F0702030302020204" pitchFamily="66" charset="0"/>
              </a:rPr>
              <a:t>how </a:t>
            </a:r>
            <a:r>
              <a:rPr lang="en-GB" sz="2100" dirty="0">
                <a:latin typeface="Comic Sans MS" panose="030F0702030302020204" pitchFamily="66" charset="0"/>
              </a:rPr>
              <a:t>you will improve.</a:t>
            </a:r>
          </a:p>
          <a:p>
            <a:pPr lvl="1"/>
            <a:r>
              <a:rPr lang="en-GB" sz="2100" dirty="0">
                <a:latin typeface="Comic Sans MS" panose="030F0702030302020204" pitchFamily="66" charset="0"/>
              </a:rPr>
              <a:t>What vocabulary could you use?</a:t>
            </a:r>
          </a:p>
          <a:p>
            <a:pPr lvl="1"/>
            <a:r>
              <a:rPr lang="en-GB" sz="2100" dirty="0">
                <a:latin typeface="Comic Sans MS" panose="030F0702030302020204" pitchFamily="66" charset="0"/>
              </a:rPr>
              <a:t>How can you correct your writing so it makes sense?</a:t>
            </a:r>
          </a:p>
          <a:p>
            <a:pPr lvl="1"/>
            <a:r>
              <a:rPr lang="en-GB" sz="2100" dirty="0">
                <a:latin typeface="Comic Sans MS" panose="030F0702030302020204" pitchFamily="66" charset="0"/>
              </a:rPr>
              <a:t>What is the correct spelling?</a:t>
            </a:r>
          </a:p>
        </p:txBody>
      </p:sp>
      <p:pic>
        <p:nvPicPr>
          <p:cNvPr id="4" name="Picture 2" descr="Teaching and Learning TGES – Consistent, Insistent, Persistent">
            <a:extLst>
              <a:ext uri="{FF2B5EF4-FFF2-40B4-BE49-F238E27FC236}">
                <a16:creationId xmlns:a16="http://schemas.microsoft.com/office/drawing/2014/main" id="{4F7BF151-344E-4D2D-9977-5B3C3E87FBDD}"/>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334500" y="0"/>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22229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7D8B83-5A30-4399-BCE9-0991AA821BF6}"/>
              </a:ext>
            </a:extLst>
          </p:cNvPr>
          <p:cNvSpPr>
            <a:spLocks noGrp="1"/>
          </p:cNvSpPr>
          <p:nvPr>
            <p:ph type="title"/>
          </p:nvPr>
        </p:nvSpPr>
        <p:spPr/>
        <p:txBody>
          <a:bodyPr>
            <a:normAutofit/>
          </a:bodyPr>
          <a:lstStyle/>
          <a:p>
            <a:r>
              <a:rPr lang="en-GB" sz="5400" dirty="0">
                <a:latin typeface="Comic Sans MS" panose="030F0702030302020204" pitchFamily="66" charset="0"/>
              </a:rPr>
              <a:t>Activity 2</a:t>
            </a:r>
          </a:p>
        </p:txBody>
      </p:sp>
      <p:sp>
        <p:nvSpPr>
          <p:cNvPr id="3" name="Content Placeholder 2">
            <a:extLst>
              <a:ext uri="{FF2B5EF4-FFF2-40B4-BE49-F238E27FC236}">
                <a16:creationId xmlns:a16="http://schemas.microsoft.com/office/drawing/2014/main" id="{60AE03FB-5F32-4C29-A91D-DA1DE5B6477D}"/>
              </a:ext>
            </a:extLst>
          </p:cNvPr>
          <p:cNvSpPr>
            <a:spLocks noGrp="1"/>
          </p:cNvSpPr>
          <p:nvPr>
            <p:ph idx="1"/>
          </p:nvPr>
        </p:nvSpPr>
        <p:spPr>
          <a:xfrm>
            <a:off x="334537" y="2160589"/>
            <a:ext cx="9367023" cy="4509589"/>
          </a:xfrm>
        </p:spPr>
        <p:txBody>
          <a:bodyPr>
            <a:normAutofit/>
          </a:bodyPr>
          <a:lstStyle/>
          <a:p>
            <a:r>
              <a:rPr lang="en-GB" sz="2100" dirty="0">
                <a:latin typeface="Comic Sans MS" panose="030F0702030302020204" pitchFamily="66" charset="0"/>
              </a:rPr>
              <a:t>Edit your discussion texts.</a:t>
            </a:r>
          </a:p>
          <a:p>
            <a:endParaRPr lang="en-GB" sz="2100" dirty="0">
              <a:latin typeface="Comic Sans MS" panose="030F0702030302020204" pitchFamily="66" charset="0"/>
            </a:endParaRPr>
          </a:p>
          <a:p>
            <a:r>
              <a:rPr lang="en-GB" sz="2100" b="1" dirty="0">
                <a:solidFill>
                  <a:srgbClr val="FF0000"/>
                </a:solidFill>
                <a:latin typeface="Comic Sans MS" panose="030F0702030302020204" pitchFamily="66" charset="0"/>
              </a:rPr>
              <a:t>Red Pen: </a:t>
            </a:r>
            <a:r>
              <a:rPr lang="en-GB" sz="2100" dirty="0">
                <a:solidFill>
                  <a:srgbClr val="FF0000"/>
                </a:solidFill>
                <a:latin typeface="Comic Sans MS" panose="030F0702030302020204" pitchFamily="66" charset="0"/>
              </a:rPr>
              <a:t>read your work aloud. Have you  identified and made the necessary corrections? Have you included everything off the checklist? Is there anything else you can do to improve? Make any further corrections/improvements you can think of.</a:t>
            </a:r>
          </a:p>
        </p:txBody>
      </p:sp>
      <p:pic>
        <p:nvPicPr>
          <p:cNvPr id="4" name="Picture 2" descr="time to improve written by hand Clipart Image">
            <a:extLst>
              <a:ext uri="{FF2B5EF4-FFF2-40B4-BE49-F238E27FC236}">
                <a16:creationId xmlns:a16="http://schemas.microsoft.com/office/drawing/2014/main" id="{EA6398D6-24B2-47CB-B04A-FE5DEFD35E38}"/>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426276" y="187822"/>
            <a:ext cx="2885808" cy="21643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043239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1049</TotalTime>
  <Words>1814</Words>
  <Application>Microsoft Office PowerPoint</Application>
  <PresentationFormat>Widescreen</PresentationFormat>
  <Paragraphs>156</Paragraphs>
  <Slides>37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Arial</vt:lpstr>
      <vt:lpstr>Comic Sans MS</vt:lpstr>
      <vt:lpstr>Trebuchet MS</vt:lpstr>
      <vt:lpstr>Wingdings 3</vt:lpstr>
      <vt:lpstr>Facet</vt:lpstr>
      <vt:lpstr>Monday 17th January 2022</vt:lpstr>
      <vt:lpstr>Starter </vt:lpstr>
      <vt:lpstr>Starter </vt:lpstr>
      <vt:lpstr>Killing King Duncan!</vt:lpstr>
      <vt:lpstr>PowerPoint Presentation</vt:lpstr>
      <vt:lpstr>PowerPoint Presentation</vt:lpstr>
      <vt:lpstr>PowerPoint Presentation</vt:lpstr>
      <vt:lpstr>PowerPoint Presentation</vt:lpstr>
      <vt:lpstr>Activity 2</vt:lpstr>
      <vt:lpstr>Tuesday 18th January 2022</vt:lpstr>
      <vt:lpstr>Starter – Subjunctive Forms</vt:lpstr>
      <vt:lpstr>Starter – Subjunctive Forms</vt:lpstr>
      <vt:lpstr>Starter – Subjunctive Forms</vt:lpstr>
      <vt:lpstr>https://www.youtube.com/watch?app=desktop&amp;v=E79CwacH0rg </vt:lpstr>
      <vt:lpstr>What are the features of a discussion text? </vt:lpstr>
      <vt:lpstr>Features of Discussion Texts</vt:lpstr>
      <vt:lpstr>What are the reasons  FOR and AGAINST killing King Duncan?</vt:lpstr>
      <vt:lpstr>PowerPoint Presentation</vt:lpstr>
      <vt:lpstr>PowerPoint Presentation</vt:lpstr>
      <vt:lpstr>Introduction Outline</vt:lpstr>
      <vt:lpstr>My Example</vt:lpstr>
      <vt:lpstr>Activity </vt:lpstr>
      <vt:lpstr>Wednesday 19th January 2022</vt:lpstr>
      <vt:lpstr>Starter - Colons</vt:lpstr>
      <vt:lpstr>Hint </vt:lpstr>
      <vt:lpstr>PowerPoint Presentation</vt:lpstr>
      <vt:lpstr>My Example Jot down any ideas, words or phrases that you would like to magpie for your own writing.</vt:lpstr>
      <vt:lpstr>Today, I am looking for:</vt:lpstr>
      <vt:lpstr>Activity </vt:lpstr>
      <vt:lpstr>PowerPoint Presentation</vt:lpstr>
      <vt:lpstr>Thursday 20th January 2022</vt:lpstr>
      <vt:lpstr>Starter </vt:lpstr>
      <vt:lpstr>Conclusion</vt:lpstr>
      <vt:lpstr>My Example</vt:lpstr>
      <vt:lpstr>Activity 1</vt:lpstr>
      <vt:lpstr>PowerPoint Presentation</vt:lpstr>
      <vt:lpstr>Activity 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17th January 2022</dc:title>
  <dc:creator>Emily Fenner</dc:creator>
  <cp:lastModifiedBy>Emily Fenner</cp:lastModifiedBy>
  <cp:revision>9</cp:revision>
  <dcterms:created xsi:type="dcterms:W3CDTF">2022-01-13T15:50:09Z</dcterms:created>
  <dcterms:modified xsi:type="dcterms:W3CDTF">2022-01-14T13:51:23Z</dcterms:modified>
</cp:coreProperties>
</file>