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8" r:id="rId4"/>
  </p:sldMasterIdLst>
  <p:notesMasterIdLst>
    <p:notesMasterId r:id="rId14"/>
  </p:notesMasterIdLst>
  <p:sldIdLst>
    <p:sldId id="264" r:id="rId5"/>
    <p:sldId id="259" r:id="rId6"/>
    <p:sldId id="263" r:id="rId7"/>
    <p:sldId id="265" r:id="rId8"/>
    <p:sldId id="266" r:id="rId9"/>
    <p:sldId id="267" r:id="rId10"/>
    <p:sldId id="268" r:id="rId11"/>
    <p:sldId id="269" r:id="rId12"/>
    <p:sldId id="272" r:id="rId1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564CBF2-B6D7-467A-83C2-11C67643A446}" type="datetimeFigureOut">
              <a:t>9/18/2025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0384BC6-0251-49D7-9187-A587A81384EF}" type="slidenum">
              <a:t>‹#›</a:t>
            </a:fld>
            <a:endParaRPr lang="en-GB"/>
          </a:p>
        </p:txBody>
      </p:sp>
    </p:spTree>
    <p:extLst>
      <p:ext uri="{BB962C8B-B14F-4D97-AF65-F5344CB8AC3E}">
        <p14:creationId xmlns:p14="http://schemas.microsoft.com/office/powerpoint/2010/main" val="2816134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solidFill>
                <a:srgbClr val="FF0000"/>
              </a:solidFill>
              <a:ea typeface="Calibri"/>
              <a:cs typeface="Calibri"/>
            </a:endParaRPr>
          </a:p>
        </p:txBody>
      </p:sp>
      <p:sp>
        <p:nvSpPr>
          <p:cNvPr id="4" name="Slide Number Placeholder 3"/>
          <p:cNvSpPr>
            <a:spLocks noGrp="1"/>
          </p:cNvSpPr>
          <p:nvPr>
            <p:ph type="sldNum" sz="quarter" idx="5"/>
          </p:nvPr>
        </p:nvSpPr>
        <p:spPr/>
        <p:txBody>
          <a:bodyPr/>
          <a:lstStyle/>
          <a:p>
            <a:fld id="{90384BC6-0251-49D7-9187-A587A81384EF}" type="slidenum">
              <a:t>5</a:t>
            </a:fld>
            <a:endParaRPr lang="en-GB"/>
          </a:p>
        </p:txBody>
      </p:sp>
    </p:spTree>
    <p:extLst>
      <p:ext uri="{BB962C8B-B14F-4D97-AF65-F5344CB8AC3E}">
        <p14:creationId xmlns:p14="http://schemas.microsoft.com/office/powerpoint/2010/main" val="28769987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AD6EE87-EBD5-4F12-A48A-63ACA297AC8F}" type="datetimeFigureOut">
              <a:rPr lang="en-US" smtClean="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906952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298CD5-6C1E-4009-B41F-6DF62E31D3BE}" type="datetimeFigureOut">
              <a:rPr lang="en-US" smtClean="0"/>
              <a:pPr/>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725891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A61015F-7CC6-4D0A-9D87-873EA4C304CC}" type="datetimeFigureOut">
              <a:rPr lang="en-US" smtClean="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048804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0298CD5-6C1E-4009-B41F-6DF62E31D3BE}" type="datetimeFigureOut">
              <a:rPr lang="en-US" smtClean="0"/>
              <a:pPr/>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216374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0298CD5-6C1E-4009-B41F-6DF62E31D3BE}" type="datetimeFigureOut">
              <a:rPr lang="en-US" smtClean="0"/>
              <a:pPr/>
              <a:t>9/18/2025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800281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7EF4D4C-5367-4C26-9E2B-D8088D7FCA81}" type="datetimeFigureOut">
              <a:rPr lang="en-US" smtClean="0"/>
              <a:t>9/18/2025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2544809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56E91E96-98B0-4413-9547-46F3504108EF}" type="datetimeFigureOut">
              <a:rPr lang="en-US" smtClean="0"/>
              <a:t>9/18/2025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899393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298CD5-6C1E-4009-B41F-6DF62E31D3BE}" type="datetimeFigureOut">
              <a:rPr lang="en-US" smtClean="0"/>
              <a:pPr/>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837299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a:p>
        </p:txBody>
      </p:sp>
    </p:spTree>
    <p:extLst>
      <p:ext uri="{BB962C8B-B14F-4D97-AF65-F5344CB8AC3E}">
        <p14:creationId xmlns:p14="http://schemas.microsoft.com/office/powerpoint/2010/main" val="755785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298CD5-6C1E-4009-B41F-6DF62E31D3BE}" type="datetimeFigureOut">
              <a:rPr lang="en-US" smtClean="0"/>
              <a:pPr/>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621490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298CD5-6C1E-4009-B41F-6DF62E31D3BE}" type="datetimeFigureOut">
              <a:rPr lang="en-US" smtClean="0"/>
              <a:pPr/>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873896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298CD5-6C1E-4009-B41F-6DF62E31D3BE}" type="datetimeFigureOut">
              <a:rPr lang="en-US" smtClean="0"/>
              <a:pPr/>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716909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298CD5-6C1E-4009-B41F-6DF62E31D3BE}" type="datetimeFigureOut">
              <a:rPr lang="en-US" smtClean="0"/>
              <a:pPr/>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358839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0298CD5-6C1E-4009-B41F-6DF62E31D3BE}" type="datetimeFigureOut">
              <a:rPr lang="en-US" smtClean="0"/>
              <a:pPr/>
              <a:t>9/18/2025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77501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0298CD5-6C1E-4009-B41F-6DF62E31D3BE}" type="datetimeFigureOut">
              <a:rPr lang="en-US" smtClean="0"/>
              <a:pPr/>
              <a:t>9/18/2025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7114182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298CD5-6C1E-4009-B41F-6DF62E31D3BE}" type="datetimeFigureOut">
              <a:rPr lang="en-US" smtClean="0"/>
              <a:pPr/>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7323939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298CD5-6C1E-4009-B41F-6DF62E31D3BE}" type="datetimeFigureOut">
              <a:rPr lang="en-US" smtClean="0"/>
              <a:pPr/>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6746544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3794B-289A-4A80-97D7-111025398D45}" type="datetimeFigureOut">
              <a:rPr lang="en-US" dirty="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170763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90298CD5-6C1E-4009-B41F-6DF62E31D3BE}" type="datetimeFigureOut">
              <a:rPr lang="en-US" smtClean="0"/>
              <a:pPr/>
              <a:t>9/18/2025</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2563170815"/>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 id="2147483735" r:id="rId17"/>
    <p:sldLayoutId id="2147483736"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8.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930C8933-CB5F-475B-BAE4-3AB186E96B96}"/>
              </a:ext>
            </a:extLst>
          </p:cNvPr>
          <p:cNvSpPr txBox="1"/>
          <p:nvPr/>
        </p:nvSpPr>
        <p:spPr>
          <a:xfrm>
            <a:off x="236278" y="341340"/>
            <a:ext cx="6725996" cy="6340197"/>
          </a:xfrm>
          <a:prstGeom prst="rect">
            <a:avLst/>
          </a:prstGeom>
          <a:noFill/>
        </p:spPr>
        <p:txBody>
          <a:bodyPr wrap="square" rtlCol="0">
            <a:spAutoFit/>
          </a:bodyPr>
          <a:lstStyle/>
          <a:p>
            <a:r>
              <a:rPr lang="en-US" sz="5400">
                <a:latin typeface="Letter-join Plus 8" panose="02000505000000020003" pitchFamily="50" charset="0"/>
              </a:rPr>
              <a:t>T1 - The Seaside</a:t>
            </a:r>
          </a:p>
          <a:p>
            <a:endParaRPr lang="en-US" sz="5400">
              <a:latin typeface="Letter-join Plus 8" panose="02000505000000020003" pitchFamily="50" charset="0"/>
            </a:endParaRPr>
          </a:p>
          <a:p>
            <a:r>
              <a:rPr lang="en-US" sz="5400">
                <a:latin typeface="Letter-join Plus 8" panose="02000505000000020003" pitchFamily="50" charset="0"/>
              </a:rPr>
              <a:t>T2 - The Great Fire of London</a:t>
            </a:r>
          </a:p>
          <a:p>
            <a:endParaRPr lang="en-US" sz="5400">
              <a:latin typeface="Letter-join Plus 8" panose="02000505000000020003" pitchFamily="50" charset="0"/>
            </a:endParaRPr>
          </a:p>
          <a:p>
            <a:r>
              <a:rPr lang="en-US" sz="5400">
                <a:latin typeface="Letter-join Plus 8" panose="02000505000000020003" pitchFamily="50" charset="0"/>
              </a:rPr>
              <a:t>T3 - Oceans and Continents</a:t>
            </a:r>
          </a:p>
          <a:p>
            <a:pPr marL="457200" indent="-457200">
              <a:buFont typeface="Arial" panose="020B0604020202020204" pitchFamily="34" charset="0"/>
              <a:buChar char="•"/>
            </a:pPr>
            <a:endParaRPr lang="en-US" sz="2800">
              <a:latin typeface="Letter-join Plus 8" panose="02000505000000020003" pitchFamily="50" charset="0"/>
            </a:endParaRPr>
          </a:p>
        </p:txBody>
      </p:sp>
      <p:pic>
        <p:nvPicPr>
          <p:cNvPr id="5122" name="Picture 2" descr="The Seaside Past &amp; Present | Perform">
            <a:extLst>
              <a:ext uri="{FF2B5EF4-FFF2-40B4-BE49-F238E27FC236}">
                <a16:creationId xmlns:a16="http://schemas.microsoft.com/office/drawing/2014/main" id="{768DA336-177D-421F-B5F0-FE9EE4CEB9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0833" y="1"/>
            <a:ext cx="3673400" cy="22467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4" name="Picture 4" descr="The Great Fire of London | Easington Lane Primary School">
            <a:extLst>
              <a:ext uri="{FF2B5EF4-FFF2-40B4-BE49-F238E27FC236}">
                <a16:creationId xmlns:a16="http://schemas.microsoft.com/office/drawing/2014/main" id="{30E943A3-6951-4408-8CBA-4B27CB43E8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6358" y="2246728"/>
            <a:ext cx="4139364" cy="23587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8" name="Picture 8" descr="FULL SONG: 'Continents and Oceans!' 🌍 ABCmouse Sing-Along Music Video |  Preschool and Kindergarten">
            <a:extLst>
              <a:ext uri="{FF2B5EF4-FFF2-40B4-BE49-F238E27FC236}">
                <a16:creationId xmlns:a16="http://schemas.microsoft.com/office/drawing/2014/main" id="{58CB46FA-ED0A-4F8E-A6E2-0864BE0DB5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4878" y="4724400"/>
            <a:ext cx="3673400" cy="20662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4290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548C-37B6-4134-AF77-5D1AE65AC037}"/>
              </a:ext>
            </a:extLst>
          </p:cNvPr>
          <p:cNvSpPr>
            <a:spLocks noGrp="1"/>
          </p:cNvSpPr>
          <p:nvPr>
            <p:ph type="title"/>
          </p:nvPr>
        </p:nvSpPr>
        <p:spPr>
          <a:xfrm>
            <a:off x="913774" y="219979"/>
            <a:ext cx="10364451" cy="1596177"/>
          </a:xfrm>
        </p:spPr>
        <p:txBody>
          <a:bodyPr>
            <a:normAutofit/>
          </a:bodyPr>
          <a:lstStyle/>
          <a:p>
            <a:r>
              <a:rPr lang="en-GB" sz="4400" b="1" u="sng">
                <a:latin typeface="Letter-join Plus 8"/>
              </a:rPr>
              <a:t>Year 1 highlights</a:t>
            </a:r>
          </a:p>
        </p:txBody>
      </p:sp>
      <p:sp>
        <p:nvSpPr>
          <p:cNvPr id="4" name="TextBox 3">
            <a:extLst>
              <a:ext uri="{FF2B5EF4-FFF2-40B4-BE49-F238E27FC236}">
                <a16:creationId xmlns:a16="http://schemas.microsoft.com/office/drawing/2014/main" id="{2F48D3DE-A372-47B6-8E2E-67AB903625CE}"/>
              </a:ext>
            </a:extLst>
          </p:cNvPr>
          <p:cNvSpPr txBox="1"/>
          <p:nvPr/>
        </p:nvSpPr>
        <p:spPr>
          <a:xfrm>
            <a:off x="656305" y="2144690"/>
            <a:ext cx="2229853" cy="954107"/>
          </a:xfrm>
          <a:prstGeom prst="rect">
            <a:avLst/>
          </a:prstGeom>
          <a:noFill/>
        </p:spPr>
        <p:txBody>
          <a:bodyPr wrap="square" rtlCol="0">
            <a:spAutoFit/>
          </a:bodyPr>
          <a:lstStyle/>
          <a:p>
            <a:pPr algn="ctr"/>
            <a:r>
              <a:rPr lang="en-GB" sz="2800">
                <a:latin typeface="Letter-join Plus 8" panose="02000505000000020003" pitchFamily="50" charset="0"/>
              </a:rPr>
              <a:t>Trip to the library</a:t>
            </a:r>
          </a:p>
        </p:txBody>
      </p:sp>
      <p:sp>
        <p:nvSpPr>
          <p:cNvPr id="5" name="TextBox 4">
            <a:extLst>
              <a:ext uri="{FF2B5EF4-FFF2-40B4-BE49-F238E27FC236}">
                <a16:creationId xmlns:a16="http://schemas.microsoft.com/office/drawing/2014/main" id="{5E4F8596-FD38-4E09-8CEC-86E185712827}"/>
              </a:ext>
            </a:extLst>
          </p:cNvPr>
          <p:cNvSpPr txBox="1"/>
          <p:nvPr/>
        </p:nvSpPr>
        <p:spPr>
          <a:xfrm>
            <a:off x="3320716" y="4166253"/>
            <a:ext cx="2229853" cy="523220"/>
          </a:xfrm>
          <a:prstGeom prst="rect">
            <a:avLst/>
          </a:prstGeom>
          <a:noFill/>
        </p:spPr>
        <p:txBody>
          <a:bodyPr wrap="square" rtlCol="0">
            <a:spAutoFit/>
          </a:bodyPr>
          <a:lstStyle/>
          <a:p>
            <a:pPr algn="ctr"/>
            <a:r>
              <a:rPr lang="en-GB" sz="2800">
                <a:latin typeface="Letter-join Plus 8" panose="02000505000000020003" pitchFamily="50" charset="0"/>
              </a:rPr>
              <a:t>Legoland</a:t>
            </a:r>
          </a:p>
        </p:txBody>
      </p:sp>
      <p:sp>
        <p:nvSpPr>
          <p:cNvPr id="6" name="TextBox 5">
            <a:extLst>
              <a:ext uri="{FF2B5EF4-FFF2-40B4-BE49-F238E27FC236}">
                <a16:creationId xmlns:a16="http://schemas.microsoft.com/office/drawing/2014/main" id="{369860E3-B975-4A93-B0BD-7DA63B920B8F}"/>
              </a:ext>
            </a:extLst>
          </p:cNvPr>
          <p:cNvSpPr txBox="1"/>
          <p:nvPr/>
        </p:nvSpPr>
        <p:spPr>
          <a:xfrm>
            <a:off x="388319" y="3640308"/>
            <a:ext cx="2491240" cy="1384995"/>
          </a:xfrm>
          <a:prstGeom prst="rect">
            <a:avLst/>
          </a:prstGeom>
          <a:noFill/>
        </p:spPr>
        <p:txBody>
          <a:bodyPr wrap="square" rtlCol="0">
            <a:spAutoFit/>
          </a:bodyPr>
          <a:lstStyle/>
          <a:p>
            <a:pPr algn="ctr"/>
            <a:r>
              <a:rPr lang="en-GB" sz="2800">
                <a:latin typeface="Letter-join Plus 8" panose="02000505000000020003" pitchFamily="50" charset="0"/>
              </a:rPr>
              <a:t>Outdoor learning in the </a:t>
            </a:r>
            <a:r>
              <a:rPr lang="en-GB" sz="2800" b="1">
                <a:latin typeface="Letter-join Plus 8" panose="02000505000000020003" pitchFamily="50" charset="0"/>
              </a:rPr>
              <a:t>BOLE</a:t>
            </a:r>
            <a:endParaRPr lang="en-GB" sz="2800">
              <a:latin typeface="Letter-join Plus 8" panose="02000505000000020003" pitchFamily="50" charset="0"/>
            </a:endParaRPr>
          </a:p>
        </p:txBody>
      </p:sp>
      <p:sp>
        <p:nvSpPr>
          <p:cNvPr id="7" name="TextBox 6">
            <a:extLst>
              <a:ext uri="{FF2B5EF4-FFF2-40B4-BE49-F238E27FC236}">
                <a16:creationId xmlns:a16="http://schemas.microsoft.com/office/drawing/2014/main" id="{063C6207-68E0-4EDB-9997-987833B9A529}"/>
              </a:ext>
            </a:extLst>
          </p:cNvPr>
          <p:cNvSpPr txBox="1"/>
          <p:nvPr/>
        </p:nvSpPr>
        <p:spPr>
          <a:xfrm>
            <a:off x="3223838" y="2044005"/>
            <a:ext cx="2229853" cy="1384995"/>
          </a:xfrm>
          <a:prstGeom prst="rect">
            <a:avLst/>
          </a:prstGeom>
          <a:noFill/>
        </p:spPr>
        <p:txBody>
          <a:bodyPr wrap="square" rtlCol="0">
            <a:spAutoFit/>
          </a:bodyPr>
          <a:lstStyle/>
          <a:p>
            <a:pPr algn="ctr"/>
            <a:r>
              <a:rPr lang="en-GB" sz="2800">
                <a:latin typeface="Letter-join Plus 8" panose="02000505000000020003" pitchFamily="50" charset="0"/>
              </a:rPr>
              <a:t>The Great Fire of London</a:t>
            </a:r>
          </a:p>
        </p:txBody>
      </p:sp>
      <p:sp>
        <p:nvSpPr>
          <p:cNvPr id="8" name="TextBox 7">
            <a:extLst>
              <a:ext uri="{FF2B5EF4-FFF2-40B4-BE49-F238E27FC236}">
                <a16:creationId xmlns:a16="http://schemas.microsoft.com/office/drawing/2014/main" id="{ECE38E41-93AB-4EA3-B18C-92E8CAF9C685}"/>
              </a:ext>
            </a:extLst>
          </p:cNvPr>
          <p:cNvSpPr txBox="1"/>
          <p:nvPr/>
        </p:nvSpPr>
        <p:spPr>
          <a:xfrm>
            <a:off x="6136105" y="2118538"/>
            <a:ext cx="2229853" cy="1384995"/>
          </a:xfrm>
          <a:prstGeom prst="rect">
            <a:avLst/>
          </a:prstGeom>
          <a:noFill/>
        </p:spPr>
        <p:txBody>
          <a:bodyPr wrap="square" rtlCol="0">
            <a:spAutoFit/>
          </a:bodyPr>
          <a:lstStyle/>
          <a:p>
            <a:pPr algn="ctr"/>
            <a:r>
              <a:rPr lang="en-GB" sz="2800">
                <a:latin typeface="Letter-join Plus 8" panose="02000505000000020003" pitchFamily="50" charset="0"/>
              </a:rPr>
              <a:t>Visit from the Fire Brigade</a:t>
            </a:r>
          </a:p>
        </p:txBody>
      </p:sp>
      <p:sp>
        <p:nvSpPr>
          <p:cNvPr id="9" name="TextBox 8">
            <a:extLst>
              <a:ext uri="{FF2B5EF4-FFF2-40B4-BE49-F238E27FC236}">
                <a16:creationId xmlns:a16="http://schemas.microsoft.com/office/drawing/2014/main" id="{EA3C0659-97F9-45F0-A2E2-25E7EB478435}"/>
              </a:ext>
            </a:extLst>
          </p:cNvPr>
          <p:cNvSpPr txBox="1"/>
          <p:nvPr/>
        </p:nvSpPr>
        <p:spPr>
          <a:xfrm>
            <a:off x="6641433" y="4219910"/>
            <a:ext cx="2229853" cy="523220"/>
          </a:xfrm>
          <a:prstGeom prst="rect">
            <a:avLst/>
          </a:prstGeom>
          <a:noFill/>
        </p:spPr>
        <p:txBody>
          <a:bodyPr wrap="square" rtlCol="0">
            <a:spAutoFit/>
          </a:bodyPr>
          <a:lstStyle/>
          <a:p>
            <a:pPr algn="ctr"/>
            <a:r>
              <a:rPr lang="en-GB" sz="2800">
                <a:latin typeface="Letter-join Plus 8" panose="02000505000000020003" pitchFamily="50" charset="0"/>
              </a:rPr>
              <a:t>Swimming</a:t>
            </a:r>
          </a:p>
        </p:txBody>
      </p:sp>
      <p:sp>
        <p:nvSpPr>
          <p:cNvPr id="10" name="TextBox 9">
            <a:extLst>
              <a:ext uri="{FF2B5EF4-FFF2-40B4-BE49-F238E27FC236}">
                <a16:creationId xmlns:a16="http://schemas.microsoft.com/office/drawing/2014/main" id="{9A2C54EC-8001-41BE-84B0-42397C6BDAEE}"/>
              </a:ext>
            </a:extLst>
          </p:cNvPr>
          <p:cNvSpPr txBox="1"/>
          <p:nvPr/>
        </p:nvSpPr>
        <p:spPr>
          <a:xfrm>
            <a:off x="9048372" y="1736930"/>
            <a:ext cx="2229853" cy="523220"/>
          </a:xfrm>
          <a:prstGeom prst="rect">
            <a:avLst/>
          </a:prstGeom>
          <a:noFill/>
        </p:spPr>
        <p:txBody>
          <a:bodyPr wrap="square" rtlCol="0">
            <a:spAutoFit/>
          </a:bodyPr>
          <a:lstStyle/>
          <a:p>
            <a:pPr algn="ctr"/>
            <a:r>
              <a:rPr lang="en-GB" sz="2800">
                <a:latin typeface="Letter-join Plus 8" panose="02000505000000020003" pitchFamily="50" charset="0"/>
              </a:rPr>
              <a:t>Sports Day</a:t>
            </a:r>
          </a:p>
        </p:txBody>
      </p:sp>
      <p:sp>
        <p:nvSpPr>
          <p:cNvPr id="11" name="TextBox 10">
            <a:extLst>
              <a:ext uri="{FF2B5EF4-FFF2-40B4-BE49-F238E27FC236}">
                <a16:creationId xmlns:a16="http://schemas.microsoft.com/office/drawing/2014/main" id="{A6884E91-A134-478A-B092-744E495EF9D5}"/>
              </a:ext>
            </a:extLst>
          </p:cNvPr>
          <p:cNvSpPr txBox="1"/>
          <p:nvPr/>
        </p:nvSpPr>
        <p:spPr>
          <a:xfrm>
            <a:off x="9248273" y="3096525"/>
            <a:ext cx="2229853" cy="954107"/>
          </a:xfrm>
          <a:prstGeom prst="rect">
            <a:avLst/>
          </a:prstGeom>
          <a:noFill/>
        </p:spPr>
        <p:txBody>
          <a:bodyPr wrap="square" rtlCol="0">
            <a:spAutoFit/>
          </a:bodyPr>
          <a:lstStyle/>
          <a:p>
            <a:pPr algn="ctr"/>
            <a:r>
              <a:rPr lang="en-GB" sz="2800">
                <a:latin typeface="Letter-join Plus 8" panose="02000505000000020003" pitchFamily="50" charset="0"/>
              </a:rPr>
              <a:t>Christmas Production</a:t>
            </a:r>
          </a:p>
        </p:txBody>
      </p:sp>
      <p:sp>
        <p:nvSpPr>
          <p:cNvPr id="12" name="TextBox 11">
            <a:extLst>
              <a:ext uri="{FF2B5EF4-FFF2-40B4-BE49-F238E27FC236}">
                <a16:creationId xmlns:a16="http://schemas.microsoft.com/office/drawing/2014/main" id="{95FCD773-3BC7-497D-ACC2-EF39EF66F9DB}"/>
              </a:ext>
            </a:extLst>
          </p:cNvPr>
          <p:cNvSpPr txBox="1"/>
          <p:nvPr/>
        </p:nvSpPr>
        <p:spPr>
          <a:xfrm>
            <a:off x="5550569" y="5312384"/>
            <a:ext cx="2229853" cy="954107"/>
          </a:xfrm>
          <a:prstGeom prst="rect">
            <a:avLst/>
          </a:prstGeom>
          <a:noFill/>
        </p:spPr>
        <p:txBody>
          <a:bodyPr wrap="square" rtlCol="0">
            <a:spAutoFit/>
          </a:bodyPr>
          <a:lstStyle/>
          <a:p>
            <a:pPr algn="ctr"/>
            <a:r>
              <a:rPr lang="en-GB" sz="2800">
                <a:latin typeface="Letter-join Plus 8" panose="02000505000000020003" pitchFamily="50" charset="0"/>
              </a:rPr>
              <a:t>Enrichment Weeks</a:t>
            </a:r>
          </a:p>
        </p:txBody>
      </p:sp>
      <p:sp>
        <p:nvSpPr>
          <p:cNvPr id="13" name="TextBox 12">
            <a:extLst>
              <a:ext uri="{FF2B5EF4-FFF2-40B4-BE49-F238E27FC236}">
                <a16:creationId xmlns:a16="http://schemas.microsoft.com/office/drawing/2014/main" id="{0173D3D5-011B-42D6-92D9-72FD6222D800}"/>
              </a:ext>
            </a:extLst>
          </p:cNvPr>
          <p:cNvSpPr txBox="1"/>
          <p:nvPr/>
        </p:nvSpPr>
        <p:spPr>
          <a:xfrm>
            <a:off x="9584185" y="4789164"/>
            <a:ext cx="2229853" cy="523220"/>
          </a:xfrm>
          <a:prstGeom prst="rect">
            <a:avLst/>
          </a:prstGeom>
          <a:noFill/>
        </p:spPr>
        <p:txBody>
          <a:bodyPr wrap="square" rtlCol="0">
            <a:spAutoFit/>
          </a:bodyPr>
          <a:lstStyle/>
          <a:p>
            <a:pPr algn="ctr"/>
            <a:r>
              <a:rPr lang="en-GB" sz="2800">
                <a:latin typeface="Letter-join Plus 8" panose="02000505000000020003" pitchFamily="50" charset="0"/>
              </a:rPr>
              <a:t>Buddy Time</a:t>
            </a:r>
          </a:p>
        </p:txBody>
      </p:sp>
      <p:sp>
        <p:nvSpPr>
          <p:cNvPr id="14" name="TextBox 13">
            <a:extLst>
              <a:ext uri="{FF2B5EF4-FFF2-40B4-BE49-F238E27FC236}">
                <a16:creationId xmlns:a16="http://schemas.microsoft.com/office/drawing/2014/main" id="{930C8933-CB5F-475B-BAE4-3AB186E96B96}"/>
              </a:ext>
            </a:extLst>
          </p:cNvPr>
          <p:cNvSpPr txBox="1"/>
          <p:nvPr/>
        </p:nvSpPr>
        <p:spPr>
          <a:xfrm>
            <a:off x="2775284" y="5451424"/>
            <a:ext cx="2229853" cy="954107"/>
          </a:xfrm>
          <a:prstGeom prst="rect">
            <a:avLst/>
          </a:prstGeom>
          <a:noFill/>
        </p:spPr>
        <p:txBody>
          <a:bodyPr wrap="square" rtlCol="0">
            <a:spAutoFit/>
          </a:bodyPr>
          <a:lstStyle/>
          <a:p>
            <a:pPr algn="ctr"/>
            <a:r>
              <a:rPr lang="en-GB" sz="2800">
                <a:latin typeface="Letter-join Plus 8" panose="02000505000000020003" pitchFamily="50" charset="0"/>
              </a:rPr>
              <a:t>Sharing Assembly</a:t>
            </a:r>
          </a:p>
        </p:txBody>
      </p:sp>
      <p:pic>
        <p:nvPicPr>
          <p:cNvPr id="2052" name="Picture 4" descr="Petty cash tin stolen during burglary at Binfield library - Berkshire Live">
            <a:extLst>
              <a:ext uri="{FF2B5EF4-FFF2-40B4-BE49-F238E27FC236}">
                <a16:creationId xmlns:a16="http://schemas.microsoft.com/office/drawing/2014/main" id="{5CF43DDD-0369-49E3-9EB3-DF1DA9E28F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99023">
            <a:off x="9485722" y="276208"/>
            <a:ext cx="2426780" cy="127601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hance to join fire service with new recruitment window open – Bracknell  News – My Bracknell">
            <a:extLst>
              <a:ext uri="{FF2B5EF4-FFF2-40B4-BE49-F238E27FC236}">
                <a16:creationId xmlns:a16="http://schemas.microsoft.com/office/drawing/2014/main" id="{930557D1-C654-46B8-9A33-2FD9A1025A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24771">
            <a:off x="169382" y="5191511"/>
            <a:ext cx="2099016" cy="139956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5603B50C-31D7-45D5-9725-9494B5E22003}"/>
              </a:ext>
            </a:extLst>
          </p:cNvPr>
          <p:cNvSpPr txBox="1"/>
          <p:nvPr/>
        </p:nvSpPr>
        <p:spPr>
          <a:xfrm>
            <a:off x="8287052" y="6044110"/>
            <a:ext cx="3904948" cy="523220"/>
          </a:xfrm>
          <a:prstGeom prst="rect">
            <a:avLst/>
          </a:prstGeom>
          <a:noFill/>
        </p:spPr>
        <p:txBody>
          <a:bodyPr wrap="square" lIns="91440" tIns="45720" rIns="91440" bIns="45720" rtlCol="0" anchor="t">
            <a:spAutoFit/>
          </a:bodyPr>
          <a:lstStyle/>
          <a:p>
            <a:pPr algn="ctr"/>
            <a:r>
              <a:rPr lang="en-GB" sz="2800" b="1">
                <a:solidFill>
                  <a:srgbClr val="FF0000"/>
                </a:solidFill>
                <a:latin typeface="Letter-join Plus 8"/>
              </a:rPr>
              <a:t>AND MUCH MORE!!!</a:t>
            </a:r>
          </a:p>
        </p:txBody>
      </p:sp>
      <p:pic>
        <p:nvPicPr>
          <p:cNvPr id="3" name="Picture 2">
            <a:extLst>
              <a:ext uri="{FF2B5EF4-FFF2-40B4-BE49-F238E27FC236}">
                <a16:creationId xmlns:a16="http://schemas.microsoft.com/office/drawing/2014/main" id="{9E3FC582-B44E-7483-17A7-FE95936F8F42}"/>
              </a:ext>
            </a:extLst>
          </p:cNvPr>
          <p:cNvPicPr>
            <a:picLocks noChangeAspect="1"/>
          </p:cNvPicPr>
          <p:nvPr/>
        </p:nvPicPr>
        <p:blipFill>
          <a:blip r:embed="rId4"/>
          <a:stretch>
            <a:fillRect/>
          </a:stretch>
        </p:blipFill>
        <p:spPr>
          <a:xfrm rot="-1500000">
            <a:off x="239438" y="318005"/>
            <a:ext cx="1752961" cy="1355203"/>
          </a:xfrm>
          <a:prstGeom prst="rect">
            <a:avLst/>
          </a:prstGeom>
        </p:spPr>
      </p:pic>
    </p:spTree>
    <p:extLst>
      <p:ext uri="{BB962C8B-B14F-4D97-AF65-F5344CB8AC3E}">
        <p14:creationId xmlns:p14="http://schemas.microsoft.com/office/powerpoint/2010/main" val="2777885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548C-37B6-4134-AF77-5D1AE65AC037}"/>
              </a:ext>
            </a:extLst>
          </p:cNvPr>
          <p:cNvSpPr>
            <a:spLocks noGrp="1"/>
          </p:cNvSpPr>
          <p:nvPr>
            <p:ph type="title"/>
          </p:nvPr>
        </p:nvSpPr>
        <p:spPr>
          <a:xfrm>
            <a:off x="913774" y="125712"/>
            <a:ext cx="10364451" cy="1005506"/>
          </a:xfrm>
        </p:spPr>
        <p:txBody>
          <a:bodyPr/>
          <a:lstStyle/>
          <a:p>
            <a:r>
              <a:rPr lang="en-GB" b="1" u="sng">
                <a:latin typeface="Letter-join Plus 8" panose="02000505000000020003" pitchFamily="50" charset="0"/>
              </a:rPr>
              <a:t>maths</a:t>
            </a:r>
          </a:p>
        </p:txBody>
      </p:sp>
      <p:sp>
        <p:nvSpPr>
          <p:cNvPr id="5" name="TextBox 4">
            <a:extLst>
              <a:ext uri="{FF2B5EF4-FFF2-40B4-BE49-F238E27FC236}">
                <a16:creationId xmlns:a16="http://schemas.microsoft.com/office/drawing/2014/main" id="{D54BB4D0-A61D-8D15-E59B-D7BB96043B42}"/>
              </a:ext>
            </a:extLst>
          </p:cNvPr>
          <p:cNvSpPr txBox="1"/>
          <p:nvPr/>
        </p:nvSpPr>
        <p:spPr>
          <a:xfrm>
            <a:off x="173974" y="1095362"/>
            <a:ext cx="7602641"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400">
                <a:latin typeface="Letter-join Plus 8"/>
              </a:rPr>
              <a:t>We follow the White Rose Maths Scheme.</a:t>
            </a:r>
            <a:endParaRPr lang="en-US" sz="2400">
              <a:latin typeface="Letter-join Plus 8"/>
            </a:endParaRPr>
          </a:p>
          <a:p>
            <a:pPr marL="285750" indent="-285750">
              <a:buFont typeface="Arial"/>
              <a:buChar char="•"/>
            </a:pPr>
            <a:endParaRPr lang="en-GB" sz="2400">
              <a:latin typeface="Letter-join Plus 8"/>
            </a:endParaRPr>
          </a:p>
          <a:p>
            <a:pPr marL="285750" indent="-285750">
              <a:buFont typeface="Arial"/>
              <a:buChar char="•"/>
            </a:pPr>
            <a:r>
              <a:rPr lang="en-GB" sz="2400">
                <a:latin typeface="Letter-join Plus 8"/>
              </a:rPr>
              <a:t>Lots of practical work using concrete apparatus (Numicon, number lines, tens frames).</a:t>
            </a:r>
          </a:p>
          <a:p>
            <a:pPr marL="285750" indent="-285750">
              <a:buFont typeface="Arial"/>
              <a:buChar char="•"/>
            </a:pPr>
            <a:endParaRPr lang="en-GB" sz="2400">
              <a:latin typeface="Letter-join Plus 8"/>
            </a:endParaRPr>
          </a:p>
          <a:p>
            <a:pPr marL="285750" indent="-285750">
              <a:buFont typeface="Arial"/>
              <a:buChar char="•"/>
            </a:pPr>
            <a:r>
              <a:rPr lang="en-GB" sz="2400">
                <a:latin typeface="Letter-join Plus 8"/>
              </a:rPr>
              <a:t>Number Formation.</a:t>
            </a:r>
          </a:p>
          <a:p>
            <a:pPr marL="285750" indent="-285750">
              <a:buFont typeface="Arial"/>
              <a:buChar char="•"/>
            </a:pPr>
            <a:endParaRPr lang="en-GB" sz="2400">
              <a:latin typeface="Letter-join Plus 8"/>
            </a:endParaRPr>
          </a:p>
          <a:p>
            <a:pPr marL="285750" indent="-285750">
              <a:buFont typeface="Arial"/>
              <a:buChar char="•"/>
            </a:pPr>
            <a:r>
              <a:rPr lang="en-GB" sz="2400">
                <a:latin typeface="Letter-join Plus 8"/>
              </a:rPr>
              <a:t>Focus on numbers 1-20 initially. Keeping the numbers simple allows teaching and comprehension of processes.</a:t>
            </a:r>
          </a:p>
          <a:p>
            <a:pPr marL="285750" indent="-285750">
              <a:buFont typeface="Arial"/>
              <a:buChar char="•"/>
            </a:pPr>
            <a:endParaRPr lang="en-GB" sz="2400">
              <a:latin typeface="Letter-join Plus 8"/>
              <a:ea typeface="Calibri"/>
              <a:cs typeface="Calibri"/>
            </a:endParaRPr>
          </a:p>
          <a:p>
            <a:pPr marL="285750" indent="-285750">
              <a:buFont typeface="Arial"/>
              <a:buChar char="•"/>
            </a:pPr>
            <a:endParaRPr lang="en-GB" sz="2400"/>
          </a:p>
        </p:txBody>
      </p:sp>
      <p:sp>
        <p:nvSpPr>
          <p:cNvPr id="6" name="TextBox 5">
            <a:extLst>
              <a:ext uri="{FF2B5EF4-FFF2-40B4-BE49-F238E27FC236}">
                <a16:creationId xmlns:a16="http://schemas.microsoft.com/office/drawing/2014/main" id="{72DC8D26-A08E-70E5-D9BD-0991FA30F22A}"/>
              </a:ext>
            </a:extLst>
          </p:cNvPr>
          <p:cNvSpPr txBox="1"/>
          <p:nvPr/>
        </p:nvSpPr>
        <p:spPr>
          <a:xfrm>
            <a:off x="1236646" y="4920262"/>
            <a:ext cx="6071185"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solidFill>
                  <a:srgbClr val="FF0000"/>
                </a:solidFill>
              </a:rPr>
              <a:t>A QR sheet is available for you to take home at the end of this session. This will allow you to scan and access a range of different websites and games, to help support your child with their maths skills at home.</a:t>
            </a:r>
            <a:endParaRPr lang="en-US">
              <a:solidFill>
                <a:srgbClr val="000000"/>
              </a:solidFill>
            </a:endParaRPr>
          </a:p>
        </p:txBody>
      </p:sp>
      <p:pic>
        <p:nvPicPr>
          <p:cNvPr id="3" name="Picture 2" descr="NumBots | How the Game Works">
            <a:extLst>
              <a:ext uri="{FF2B5EF4-FFF2-40B4-BE49-F238E27FC236}">
                <a16:creationId xmlns:a16="http://schemas.microsoft.com/office/drawing/2014/main" id="{BD5A91CC-6BBF-413E-9FAA-97584E26F2D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719" r="10746"/>
          <a:stretch/>
        </p:blipFill>
        <p:spPr bwMode="auto">
          <a:xfrm rot="21205614">
            <a:off x="8457270" y="4723032"/>
            <a:ext cx="2723999" cy="173786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130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548C-37B6-4134-AF77-5D1AE65AC037}"/>
              </a:ext>
            </a:extLst>
          </p:cNvPr>
          <p:cNvSpPr>
            <a:spLocks noGrp="1"/>
          </p:cNvSpPr>
          <p:nvPr>
            <p:ph type="title"/>
          </p:nvPr>
        </p:nvSpPr>
        <p:spPr>
          <a:xfrm>
            <a:off x="913774" y="125712"/>
            <a:ext cx="10364451" cy="1005506"/>
          </a:xfrm>
        </p:spPr>
        <p:txBody>
          <a:bodyPr/>
          <a:lstStyle/>
          <a:p>
            <a:r>
              <a:rPr lang="en-GB" b="1" u="sng">
                <a:latin typeface="Letter-join Plus 8" panose="02000505000000020003" pitchFamily="50" charset="0"/>
              </a:rPr>
              <a:t>Home learning</a:t>
            </a:r>
          </a:p>
        </p:txBody>
      </p:sp>
      <p:sp>
        <p:nvSpPr>
          <p:cNvPr id="14" name="TextBox 13">
            <a:extLst>
              <a:ext uri="{FF2B5EF4-FFF2-40B4-BE49-F238E27FC236}">
                <a16:creationId xmlns:a16="http://schemas.microsoft.com/office/drawing/2014/main" id="{930C8933-CB5F-475B-BAE4-3AB186E96B96}"/>
              </a:ext>
            </a:extLst>
          </p:cNvPr>
          <p:cNvSpPr txBox="1"/>
          <p:nvPr/>
        </p:nvSpPr>
        <p:spPr>
          <a:xfrm>
            <a:off x="187441" y="926144"/>
            <a:ext cx="7825794" cy="4585871"/>
          </a:xfrm>
          <a:prstGeom prst="rect">
            <a:avLst/>
          </a:prstGeom>
          <a:noFill/>
        </p:spPr>
        <p:txBody>
          <a:bodyPr wrap="square" lIns="91440" tIns="45720" rIns="91440" bIns="45720" rtlCol="0" anchor="t">
            <a:spAutoFit/>
          </a:bodyPr>
          <a:lstStyle/>
          <a:p>
            <a:endParaRPr lang="en-US" sz="2800" b="1">
              <a:solidFill>
                <a:srgbClr val="FF0000"/>
              </a:solidFill>
              <a:latin typeface="Letter-join Plus 8" panose="02000505000000020003" pitchFamily="50" charset="0"/>
            </a:endParaRPr>
          </a:p>
          <a:p>
            <a:pPr marL="457200" indent="-457200">
              <a:buFont typeface="Arial" panose="020B0604020202020204" pitchFamily="34" charset="0"/>
              <a:buChar char="•"/>
            </a:pPr>
            <a:endParaRPr lang="en-US" sz="2800">
              <a:latin typeface="Letter-join Plus 8" panose="02000505000000020003" pitchFamily="50" charset="0"/>
            </a:endParaRPr>
          </a:p>
          <a:p>
            <a:r>
              <a:rPr lang="en-US" sz="3600" b="1" dirty="0">
                <a:latin typeface="Letter-join Plus 8"/>
              </a:rPr>
              <a:t>Optional</a:t>
            </a:r>
            <a:r>
              <a:rPr lang="en-US" sz="3600" dirty="0">
                <a:latin typeface="Letter-join Plus 8"/>
              </a:rPr>
              <a:t> home learning – termly in the form of a grid.  </a:t>
            </a:r>
          </a:p>
          <a:p>
            <a:endParaRPr lang="en-US" sz="3600">
              <a:latin typeface="Letter-join Plus 8"/>
            </a:endParaRPr>
          </a:p>
          <a:p>
            <a:r>
              <a:rPr lang="en-US" sz="3600" dirty="0">
                <a:latin typeface="Letter-join Plus 8"/>
              </a:rPr>
              <a:t>Please choose any activity that you think your child would benefit from and enjoy. </a:t>
            </a:r>
          </a:p>
          <a:p>
            <a:pPr marL="457200" indent="-457200">
              <a:buFont typeface="Arial" panose="020B0604020202020204" pitchFamily="34" charset="0"/>
              <a:buChar char="•"/>
            </a:pPr>
            <a:endParaRPr lang="en-US" sz="2800">
              <a:latin typeface="Letter-join Plus 8" panose="02000505000000020003" pitchFamily="50" charset="0"/>
            </a:endParaRPr>
          </a:p>
          <a:p>
            <a:pPr marL="457200" indent="-457200">
              <a:buFont typeface="Arial" panose="020B0604020202020204" pitchFamily="34" charset="0"/>
              <a:buChar char="•"/>
            </a:pPr>
            <a:endParaRPr lang="en-US" sz="2800">
              <a:latin typeface="Letter-join Plus 8" panose="02000505000000020003" pitchFamily="50" charset="0"/>
            </a:endParaRPr>
          </a:p>
        </p:txBody>
      </p:sp>
      <p:pic>
        <p:nvPicPr>
          <p:cNvPr id="3" name="Picture 2" descr="A white rectangular grid with black text&#10;&#10;AI-generated content may be incorrect.">
            <a:extLst>
              <a:ext uri="{FF2B5EF4-FFF2-40B4-BE49-F238E27FC236}">
                <a16:creationId xmlns:a16="http://schemas.microsoft.com/office/drawing/2014/main" id="{B56BC293-291D-FEF0-2D0C-5C3CB743B92E}"/>
              </a:ext>
            </a:extLst>
          </p:cNvPr>
          <p:cNvPicPr>
            <a:picLocks noChangeAspect="1"/>
          </p:cNvPicPr>
          <p:nvPr/>
        </p:nvPicPr>
        <p:blipFill>
          <a:blip r:embed="rId2"/>
          <a:stretch>
            <a:fillRect/>
          </a:stretch>
        </p:blipFill>
        <p:spPr>
          <a:xfrm>
            <a:off x="8005600" y="2697431"/>
            <a:ext cx="3594153" cy="2367205"/>
          </a:xfrm>
          <a:prstGeom prst="rect">
            <a:avLst/>
          </a:prstGeom>
        </p:spPr>
      </p:pic>
    </p:spTree>
    <p:extLst>
      <p:ext uri="{BB962C8B-B14F-4D97-AF65-F5344CB8AC3E}">
        <p14:creationId xmlns:p14="http://schemas.microsoft.com/office/powerpoint/2010/main" val="3763134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548C-37B6-4134-AF77-5D1AE65AC037}"/>
              </a:ext>
            </a:extLst>
          </p:cNvPr>
          <p:cNvSpPr>
            <a:spLocks noGrp="1"/>
          </p:cNvSpPr>
          <p:nvPr>
            <p:ph type="title"/>
          </p:nvPr>
        </p:nvSpPr>
        <p:spPr>
          <a:xfrm>
            <a:off x="893721" y="-4630"/>
            <a:ext cx="10364451" cy="1005506"/>
          </a:xfrm>
        </p:spPr>
        <p:txBody>
          <a:bodyPr/>
          <a:lstStyle/>
          <a:p>
            <a:r>
              <a:rPr lang="en-GB" b="1" u="sng">
                <a:latin typeface="Letter-join Plus 8" panose="02000505000000020003" pitchFamily="50" charset="0"/>
              </a:rPr>
              <a:t>Expectations in year 1</a:t>
            </a:r>
          </a:p>
        </p:txBody>
      </p:sp>
      <p:sp>
        <p:nvSpPr>
          <p:cNvPr id="14" name="TextBox 13">
            <a:extLst>
              <a:ext uri="{FF2B5EF4-FFF2-40B4-BE49-F238E27FC236}">
                <a16:creationId xmlns:a16="http://schemas.microsoft.com/office/drawing/2014/main" id="{930C8933-CB5F-475B-BAE4-3AB186E96B96}"/>
              </a:ext>
            </a:extLst>
          </p:cNvPr>
          <p:cNvSpPr txBox="1"/>
          <p:nvPr/>
        </p:nvSpPr>
        <p:spPr>
          <a:xfrm>
            <a:off x="-24849" y="1291128"/>
            <a:ext cx="12216849" cy="5262979"/>
          </a:xfrm>
          <a:prstGeom prst="rect">
            <a:avLst/>
          </a:prstGeom>
          <a:noFill/>
        </p:spPr>
        <p:txBody>
          <a:bodyPr wrap="square" lIns="91440" tIns="45720" rIns="91440" bIns="45720" rtlCol="0" anchor="t">
            <a:spAutoFit/>
          </a:bodyPr>
          <a:lstStyle/>
          <a:p>
            <a:pPr algn="ctr"/>
            <a:endParaRPr lang="en-US" sz="2400">
              <a:solidFill>
                <a:srgbClr val="FF0000"/>
              </a:solidFill>
              <a:latin typeface="Letter-join Plus 8"/>
            </a:endParaRPr>
          </a:p>
          <a:p>
            <a:pPr marL="457200" indent="-457200">
              <a:buFont typeface="Arial" panose="020B0604020202020204" pitchFamily="34" charset="0"/>
              <a:buChar char="•"/>
            </a:pPr>
            <a:r>
              <a:rPr lang="en-US" sz="2400">
                <a:latin typeface="Letter-join Plus 8"/>
              </a:rPr>
              <a:t>Bringing in their reading folder with their books and reading record every day.</a:t>
            </a:r>
          </a:p>
          <a:p>
            <a:pPr marL="457200" indent="-457200">
              <a:buFont typeface="Arial" panose="020B0604020202020204" pitchFamily="34" charset="0"/>
              <a:buChar char="•"/>
            </a:pPr>
            <a:endParaRPr lang="en-US" sz="2400">
              <a:latin typeface="Letter-join Plus 8"/>
            </a:endParaRPr>
          </a:p>
          <a:p>
            <a:pPr marL="457200" indent="-457200">
              <a:buFont typeface="Arial" panose="020B0604020202020204" pitchFamily="34" charset="0"/>
              <a:buChar char="•"/>
            </a:pPr>
            <a:r>
              <a:rPr lang="en-US" sz="2400">
                <a:latin typeface="Letter-join Plus 8"/>
              </a:rPr>
              <a:t>Hanging their belongings on their peg.</a:t>
            </a:r>
          </a:p>
          <a:p>
            <a:pPr marL="457200" indent="-457200">
              <a:buFont typeface="Arial" panose="020B0604020202020204" pitchFamily="34" charset="0"/>
              <a:buChar char="•"/>
            </a:pPr>
            <a:endParaRPr lang="en-US" sz="2400">
              <a:latin typeface="Letter-join Plus 8"/>
            </a:endParaRPr>
          </a:p>
          <a:p>
            <a:pPr marL="457200" indent="-457200">
              <a:buFont typeface="Arial" panose="020B0604020202020204" pitchFamily="34" charset="0"/>
              <a:buChar char="•"/>
            </a:pPr>
            <a:r>
              <a:rPr lang="en-US" sz="2400">
                <a:latin typeface="Letter-join Plus 8"/>
              </a:rPr>
              <a:t>Remembering to take home their water bottle and jumper at the end of the day. We will leave a box outside at the end of each day with any jumpers we find with no names. </a:t>
            </a:r>
            <a:endParaRPr lang="en-US" sz="2400">
              <a:latin typeface="Letter-join Plus 8" panose="02000505000000020003" pitchFamily="50" charset="0"/>
            </a:endParaRPr>
          </a:p>
          <a:p>
            <a:pPr marL="457200" indent="-457200">
              <a:buFont typeface="Arial" panose="020B0604020202020204" pitchFamily="34" charset="0"/>
              <a:buChar char="•"/>
            </a:pPr>
            <a:endParaRPr lang="en-US" sz="2400">
              <a:latin typeface="Letter-join Plus 8"/>
            </a:endParaRPr>
          </a:p>
          <a:p>
            <a:pPr marL="457200" indent="-457200">
              <a:buFont typeface="Arial" panose="020B0604020202020204" pitchFamily="34" charset="0"/>
              <a:buChar char="•"/>
            </a:pPr>
            <a:r>
              <a:rPr lang="en-US" sz="2400">
                <a:latin typeface="Letter-join Plus 8"/>
              </a:rPr>
              <a:t>Learning to tie their ties.</a:t>
            </a:r>
          </a:p>
          <a:p>
            <a:pPr marL="457200" indent="-457200">
              <a:buFont typeface="Arial" panose="020B0604020202020204" pitchFamily="34" charset="0"/>
              <a:buChar char="•"/>
            </a:pPr>
            <a:endParaRPr lang="en-US" sz="2400">
              <a:latin typeface="Letter-join Plus 8"/>
            </a:endParaRPr>
          </a:p>
          <a:p>
            <a:pPr marL="457200" indent="-457200">
              <a:buFont typeface="Arial" panose="020B0604020202020204" pitchFamily="34" charset="0"/>
              <a:buChar char="•"/>
            </a:pPr>
            <a:r>
              <a:rPr lang="en-US" sz="2400">
                <a:latin typeface="Letter-join Plus 8"/>
              </a:rPr>
              <a:t>Beginning to remember to go to the toilet at break times (although we will always allow them to go whenever they need to).</a:t>
            </a:r>
          </a:p>
          <a:p>
            <a:pPr marL="457200" indent="-457200">
              <a:buFont typeface="Arial" panose="020B0604020202020204" pitchFamily="34" charset="0"/>
              <a:buChar char="•"/>
            </a:pPr>
            <a:endParaRPr lang="en-US" sz="2400">
              <a:latin typeface="Letter-join Plus 8"/>
            </a:endParaRPr>
          </a:p>
          <a:p>
            <a:pPr marL="457200" indent="-457200">
              <a:buFont typeface="Arial" panose="020B0604020202020204" pitchFamily="34" charset="0"/>
              <a:buChar char="•"/>
            </a:pPr>
            <a:r>
              <a:rPr lang="en-US" sz="2400">
                <a:latin typeface="Letter-join Plus 8"/>
              </a:rPr>
              <a:t>Adjusting to spending more time sitting at a table and working with a partner co-operatively. </a:t>
            </a:r>
          </a:p>
        </p:txBody>
      </p:sp>
      <p:sp>
        <p:nvSpPr>
          <p:cNvPr id="5" name="TextBox 4">
            <a:extLst>
              <a:ext uri="{FF2B5EF4-FFF2-40B4-BE49-F238E27FC236}">
                <a16:creationId xmlns:a16="http://schemas.microsoft.com/office/drawing/2014/main" id="{00A0555F-40FA-4D6E-FC23-6AA2B6796E1F}"/>
              </a:ext>
            </a:extLst>
          </p:cNvPr>
          <p:cNvSpPr txBox="1"/>
          <p:nvPr/>
        </p:nvSpPr>
        <p:spPr>
          <a:xfrm>
            <a:off x="1238966" y="880883"/>
            <a:ext cx="1038941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a:solidFill>
                  <a:srgbClr val="FF0000"/>
                </a:solidFill>
              </a:rPr>
              <a:t>We encourage children in year 1 to become more independent and take responsibility for their belongings.</a:t>
            </a:r>
            <a:endParaRPr lang="en-US" b="1">
              <a:solidFill>
                <a:srgbClr val="FF0000"/>
              </a:solidFill>
            </a:endParaRPr>
          </a:p>
        </p:txBody>
      </p:sp>
    </p:spTree>
    <p:extLst>
      <p:ext uri="{BB962C8B-B14F-4D97-AF65-F5344CB8AC3E}">
        <p14:creationId xmlns:p14="http://schemas.microsoft.com/office/powerpoint/2010/main" val="4013491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548C-37B6-4134-AF77-5D1AE65AC037}"/>
              </a:ext>
            </a:extLst>
          </p:cNvPr>
          <p:cNvSpPr>
            <a:spLocks noGrp="1"/>
          </p:cNvSpPr>
          <p:nvPr>
            <p:ph type="title"/>
          </p:nvPr>
        </p:nvSpPr>
        <p:spPr>
          <a:xfrm>
            <a:off x="788382" y="-89177"/>
            <a:ext cx="10364451" cy="1005506"/>
          </a:xfrm>
        </p:spPr>
        <p:txBody>
          <a:bodyPr/>
          <a:lstStyle/>
          <a:p>
            <a:r>
              <a:rPr lang="en-GB" b="1" u="sng">
                <a:latin typeface="Letter-join Plus 8" panose="02000505000000020003" pitchFamily="50" charset="0"/>
              </a:rPr>
              <a:t>BEHAVIOUR and rewards</a:t>
            </a:r>
          </a:p>
        </p:txBody>
      </p:sp>
      <p:pic>
        <p:nvPicPr>
          <p:cNvPr id="4" name="Picture 3" descr="A picture containing text, indoor, wooden&#10;&#10;Description automatically generated">
            <a:extLst>
              <a:ext uri="{FF2B5EF4-FFF2-40B4-BE49-F238E27FC236}">
                <a16:creationId xmlns:a16="http://schemas.microsoft.com/office/drawing/2014/main" id="{08A7D3F3-3414-4020-91C4-CAF7FC1F4E39}"/>
              </a:ext>
            </a:extLst>
          </p:cNvPr>
          <p:cNvPicPr>
            <a:picLocks noChangeAspect="1"/>
          </p:cNvPicPr>
          <p:nvPr/>
        </p:nvPicPr>
        <p:blipFill>
          <a:blip r:embed="rId2"/>
          <a:stretch>
            <a:fillRect/>
          </a:stretch>
        </p:blipFill>
        <p:spPr>
          <a:xfrm rot="5400000">
            <a:off x="-869146" y="1907117"/>
            <a:ext cx="5726828" cy="3747891"/>
          </a:xfrm>
          <a:prstGeom prst="rect">
            <a:avLst/>
          </a:prstGeom>
        </p:spPr>
      </p:pic>
      <p:sp>
        <p:nvSpPr>
          <p:cNvPr id="7" name="TextBox 6">
            <a:extLst>
              <a:ext uri="{FF2B5EF4-FFF2-40B4-BE49-F238E27FC236}">
                <a16:creationId xmlns:a16="http://schemas.microsoft.com/office/drawing/2014/main" id="{8F1218E2-FF5B-739C-A366-4F9CFD07895C}"/>
              </a:ext>
            </a:extLst>
          </p:cNvPr>
          <p:cNvSpPr txBox="1"/>
          <p:nvPr/>
        </p:nvSpPr>
        <p:spPr>
          <a:xfrm>
            <a:off x="4492906" y="2004349"/>
            <a:ext cx="6813630" cy="4644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ts val="2175"/>
              </a:lnSpc>
            </a:pPr>
            <a:r>
              <a:rPr lang="en-GB" sz="3200" b="1">
                <a:latin typeface="Letter-join Plus 8"/>
              </a:rPr>
              <a:t>Bronze</a:t>
            </a:r>
            <a:r>
              <a:rPr lang="en-GB" sz="3200">
                <a:latin typeface="Letter-join Plus 8"/>
              </a:rPr>
              <a:t>, </a:t>
            </a:r>
            <a:r>
              <a:rPr lang="en-GB" sz="3200" b="1">
                <a:latin typeface="Letter-join Plus 8"/>
              </a:rPr>
              <a:t>Silver</a:t>
            </a:r>
            <a:r>
              <a:rPr lang="en-GB" sz="3200">
                <a:latin typeface="Letter-join Plus 8"/>
              </a:rPr>
              <a:t> and </a:t>
            </a:r>
            <a:r>
              <a:rPr lang="en-GB" sz="3200" b="1">
                <a:latin typeface="Letter-join Plus 8"/>
              </a:rPr>
              <a:t>Gold</a:t>
            </a:r>
            <a:r>
              <a:rPr lang="en-GB" sz="3200">
                <a:latin typeface="Letter-join Plus 8"/>
              </a:rPr>
              <a:t> Awards</a:t>
            </a:r>
            <a:r>
              <a:rPr lang="en-US" sz="3200">
                <a:latin typeface="Letter-join Plus 8"/>
              </a:rPr>
              <a:t>​</a:t>
            </a:r>
          </a:p>
          <a:p>
            <a:pPr algn="ctr">
              <a:lnSpc>
                <a:spcPts val="2175"/>
              </a:lnSpc>
            </a:pPr>
            <a:endParaRPr lang="en-US" sz="3200">
              <a:latin typeface="Letter-join Plus 8"/>
            </a:endParaRPr>
          </a:p>
          <a:p>
            <a:pPr algn="ctr">
              <a:lnSpc>
                <a:spcPts val="2175"/>
              </a:lnSpc>
            </a:pPr>
            <a:r>
              <a:rPr lang="en-GB" sz="3200">
                <a:latin typeface="Letter-join Plus 8"/>
              </a:rPr>
              <a:t>​</a:t>
            </a:r>
          </a:p>
          <a:p>
            <a:pPr algn="ctr">
              <a:lnSpc>
                <a:spcPts val="2175"/>
              </a:lnSpc>
            </a:pPr>
            <a:r>
              <a:rPr lang="en-GB" sz="3200" b="1">
                <a:latin typeface="Letter-join Plus 8"/>
              </a:rPr>
              <a:t>Team points</a:t>
            </a:r>
            <a:r>
              <a:rPr lang="en-US" sz="3200" b="1">
                <a:latin typeface="Letter-join Plus 8"/>
              </a:rPr>
              <a:t>​</a:t>
            </a:r>
          </a:p>
          <a:p>
            <a:pPr algn="ctr">
              <a:lnSpc>
                <a:spcPts val="2175"/>
              </a:lnSpc>
            </a:pPr>
            <a:endParaRPr lang="en-US" sz="3200" b="1">
              <a:latin typeface="Letter-join Plus 8"/>
            </a:endParaRPr>
          </a:p>
          <a:p>
            <a:pPr algn="ctr">
              <a:lnSpc>
                <a:spcPts val="2175"/>
              </a:lnSpc>
            </a:pPr>
            <a:r>
              <a:rPr lang="en-GB" sz="3200">
                <a:latin typeface="Letter-join Plus 8"/>
              </a:rPr>
              <a:t>​</a:t>
            </a:r>
          </a:p>
          <a:p>
            <a:pPr algn="ctr">
              <a:lnSpc>
                <a:spcPts val="2175"/>
              </a:lnSpc>
            </a:pPr>
            <a:r>
              <a:rPr lang="en-GB" sz="3200" b="1">
                <a:latin typeface="Letter-join Plus 8"/>
              </a:rPr>
              <a:t>Pupil of the Week</a:t>
            </a:r>
            <a:r>
              <a:rPr lang="en-GB" sz="3200">
                <a:latin typeface="Letter-join Plus 8"/>
              </a:rPr>
              <a:t> </a:t>
            </a:r>
            <a:endParaRPr lang="en-US">
              <a:latin typeface="Letter-join Plus 8"/>
            </a:endParaRPr>
          </a:p>
          <a:p>
            <a:pPr algn="ctr">
              <a:lnSpc>
                <a:spcPts val="2175"/>
              </a:lnSpc>
            </a:pPr>
            <a:endParaRPr lang="en-GB" sz="3200">
              <a:latin typeface="Letter-join Plus 8"/>
            </a:endParaRPr>
          </a:p>
          <a:p>
            <a:pPr algn="ctr">
              <a:lnSpc>
                <a:spcPts val="2175"/>
              </a:lnSpc>
            </a:pPr>
            <a:r>
              <a:rPr lang="en-GB" sz="3200">
                <a:latin typeface="Letter-join Plus 8"/>
              </a:rPr>
              <a:t> </a:t>
            </a:r>
            <a:r>
              <a:rPr lang="en-GB" sz="2800">
                <a:latin typeface="Letter-join Plus 8"/>
              </a:rPr>
              <a:t>Every Friday in class up until Christmas. In assembly from January.</a:t>
            </a:r>
            <a:endParaRPr lang="en-US" sz="2800">
              <a:latin typeface="Tw Cen MT" panose="020B0602020104020603"/>
            </a:endParaRPr>
          </a:p>
          <a:p>
            <a:pPr algn="ctr">
              <a:lnSpc>
                <a:spcPts val="2175"/>
              </a:lnSpc>
            </a:pPr>
            <a:r>
              <a:rPr lang="en-US" sz="2800">
                <a:latin typeface="Letter-join Plus 8"/>
              </a:rPr>
              <a:t>​</a:t>
            </a:r>
            <a:endParaRPr lang="en-US" sz="2800"/>
          </a:p>
          <a:p>
            <a:pPr algn="ctr">
              <a:lnSpc>
                <a:spcPts val="2175"/>
              </a:lnSpc>
            </a:pPr>
            <a:r>
              <a:rPr lang="en-GB" sz="3200">
                <a:latin typeface="Letter-join Plus 8"/>
              </a:rPr>
              <a:t>​</a:t>
            </a:r>
          </a:p>
          <a:p>
            <a:pPr algn="ctr">
              <a:lnSpc>
                <a:spcPts val="2175"/>
              </a:lnSpc>
            </a:pPr>
            <a:r>
              <a:rPr lang="en-GB" sz="3200">
                <a:latin typeface="Calibri"/>
                <a:ea typeface="Calibri"/>
                <a:cs typeface="Calibri"/>
              </a:rPr>
              <a:t>Please return the badge so it can be passed on to the next person. However, if you’d like to keep it, please bring in 50p.</a:t>
            </a:r>
          </a:p>
        </p:txBody>
      </p:sp>
      <p:pic>
        <p:nvPicPr>
          <p:cNvPr id="8" name="Picture 7" descr="A yellow sign with black text&#10;&#10;AI-generated content may be incorrect.">
            <a:extLst>
              <a:ext uri="{FF2B5EF4-FFF2-40B4-BE49-F238E27FC236}">
                <a16:creationId xmlns:a16="http://schemas.microsoft.com/office/drawing/2014/main" id="{26BB0B07-EAF8-F6CF-02FE-56952E2430C0}"/>
              </a:ext>
            </a:extLst>
          </p:cNvPr>
          <p:cNvPicPr>
            <a:picLocks noChangeAspect="1"/>
          </p:cNvPicPr>
          <p:nvPr/>
        </p:nvPicPr>
        <p:blipFill>
          <a:blip r:embed="rId3"/>
          <a:stretch>
            <a:fillRect/>
          </a:stretch>
        </p:blipFill>
        <p:spPr>
          <a:xfrm rot="540000">
            <a:off x="9396527" y="198448"/>
            <a:ext cx="2667652" cy="1794077"/>
          </a:xfrm>
          <a:prstGeom prst="rect">
            <a:avLst/>
          </a:prstGeom>
        </p:spPr>
      </p:pic>
    </p:spTree>
    <p:extLst>
      <p:ext uri="{BB962C8B-B14F-4D97-AF65-F5344CB8AC3E}">
        <p14:creationId xmlns:p14="http://schemas.microsoft.com/office/powerpoint/2010/main" val="24734293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548C-37B6-4134-AF77-5D1AE65AC037}"/>
              </a:ext>
            </a:extLst>
          </p:cNvPr>
          <p:cNvSpPr>
            <a:spLocks noGrp="1"/>
          </p:cNvSpPr>
          <p:nvPr>
            <p:ph type="title"/>
          </p:nvPr>
        </p:nvSpPr>
        <p:spPr>
          <a:xfrm>
            <a:off x="913774" y="-107961"/>
            <a:ext cx="10364451" cy="1005506"/>
          </a:xfrm>
        </p:spPr>
        <p:txBody>
          <a:bodyPr/>
          <a:lstStyle/>
          <a:p>
            <a:r>
              <a:rPr lang="en-GB" b="1" u="sng">
                <a:latin typeface="Letter-join Plus 8" panose="02000505000000020003" pitchFamily="50" charset="0"/>
              </a:rPr>
              <a:t>Snack time</a:t>
            </a:r>
          </a:p>
        </p:txBody>
      </p:sp>
      <p:sp>
        <p:nvSpPr>
          <p:cNvPr id="5" name="TextBox 4">
            <a:extLst>
              <a:ext uri="{FF2B5EF4-FFF2-40B4-BE49-F238E27FC236}">
                <a16:creationId xmlns:a16="http://schemas.microsoft.com/office/drawing/2014/main" id="{696CFC5F-FCC4-4232-8675-DFA21D1E0A25}"/>
              </a:ext>
            </a:extLst>
          </p:cNvPr>
          <p:cNvSpPr txBox="1"/>
          <p:nvPr/>
        </p:nvSpPr>
        <p:spPr>
          <a:xfrm>
            <a:off x="12031" y="908953"/>
            <a:ext cx="12167935" cy="6155531"/>
          </a:xfrm>
          <a:prstGeom prst="rect">
            <a:avLst/>
          </a:prstGeom>
          <a:noFill/>
        </p:spPr>
        <p:txBody>
          <a:bodyPr wrap="square" lIns="91440" tIns="45720" rIns="91440" bIns="45720" rtlCol="0" anchor="t">
            <a:spAutoFit/>
          </a:bodyPr>
          <a:lstStyle/>
          <a:p>
            <a:pPr algn="ctr"/>
            <a:r>
              <a:rPr lang="en-US" sz="2800" dirty="0">
                <a:latin typeface="Letter-join Plus 8"/>
              </a:rPr>
              <a:t>We receive fruit from Tesco for the children. </a:t>
            </a:r>
          </a:p>
          <a:p>
            <a:pPr algn="ctr"/>
            <a:endParaRPr lang="en-US" sz="2800" dirty="0">
              <a:latin typeface="Letter-join Plus 8"/>
            </a:endParaRPr>
          </a:p>
          <a:p>
            <a:pPr algn="ctr"/>
            <a:r>
              <a:rPr lang="en-US" sz="2800" dirty="0">
                <a:latin typeface="Letter-join Plus 8"/>
              </a:rPr>
              <a:t>We are going to be allowing children to eat their snack in class before going out to playtime.</a:t>
            </a:r>
          </a:p>
          <a:p>
            <a:pPr algn="ctr"/>
            <a:endParaRPr lang="en-US" dirty="0">
              <a:latin typeface="Letter-join Plus 8"/>
            </a:endParaRPr>
          </a:p>
          <a:p>
            <a:pPr algn="ctr"/>
            <a:r>
              <a:rPr lang="en-US" sz="2800" dirty="0">
                <a:latin typeface="Letter-join Plus 8"/>
              </a:rPr>
              <a:t>If you prefer, you may send your child in with a piece of fruit, vegetable or dried fruit for breaktime. </a:t>
            </a:r>
          </a:p>
          <a:p>
            <a:pPr algn="ctr"/>
            <a:endParaRPr lang="en-US" sz="3600">
              <a:latin typeface="Letter-join Plus 8" panose="02000505000000020003" pitchFamily="50" charset="0"/>
            </a:endParaRPr>
          </a:p>
          <a:p>
            <a:pPr algn="ctr"/>
            <a:endParaRPr lang="en-US" sz="3600">
              <a:latin typeface="Letter-join Plus 8" panose="02000505000000020003" pitchFamily="50" charset="0"/>
            </a:endParaRPr>
          </a:p>
          <a:p>
            <a:pPr algn="ctr"/>
            <a:endParaRPr lang="en-US" sz="3600">
              <a:latin typeface="Letter-join Plus 8" panose="02000505000000020003" pitchFamily="50" charset="0"/>
            </a:endParaRPr>
          </a:p>
          <a:p>
            <a:pPr algn="ctr"/>
            <a:r>
              <a:rPr lang="en-US" sz="2400" dirty="0">
                <a:solidFill>
                  <a:srgbClr val="FF0000"/>
                </a:solidFill>
                <a:latin typeface="Letter-join Plus 8"/>
              </a:rPr>
              <a:t>Please can we ask children do not come in with fruit winders , cheese strings, breadsticks or similar. If your child has this type of snack, we will let them have it the 1st time, but on other occasions, we will have to provide them with our fruit instead.</a:t>
            </a:r>
            <a:endParaRPr lang="en-US" sz="3600" dirty="0">
              <a:solidFill>
                <a:srgbClr val="FF0000"/>
              </a:solidFill>
              <a:latin typeface="Letter-join Plus 8"/>
            </a:endParaRPr>
          </a:p>
          <a:p>
            <a:pPr algn="ctr"/>
            <a:endParaRPr lang="en-GB" sz="2800" b="1">
              <a:latin typeface="Letter-join Plus 8" panose="02000505000000020003" pitchFamily="50" charset="0"/>
            </a:endParaRPr>
          </a:p>
        </p:txBody>
      </p:sp>
      <p:pic>
        <p:nvPicPr>
          <p:cNvPr id="10242" name="Picture 2" descr="Phytonutrients: Paint your plate with the colors of the rainbow - Harvard  Health">
            <a:extLst>
              <a:ext uri="{FF2B5EF4-FFF2-40B4-BE49-F238E27FC236}">
                <a16:creationId xmlns:a16="http://schemas.microsoft.com/office/drawing/2014/main" id="{4CE67249-BB07-4CD5-888E-2772F473F1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8539" y="3854743"/>
            <a:ext cx="3196639" cy="12921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3615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548C-37B6-4134-AF77-5D1AE65AC037}"/>
              </a:ext>
            </a:extLst>
          </p:cNvPr>
          <p:cNvSpPr>
            <a:spLocks noGrp="1"/>
          </p:cNvSpPr>
          <p:nvPr>
            <p:ph type="title"/>
          </p:nvPr>
        </p:nvSpPr>
        <p:spPr>
          <a:xfrm>
            <a:off x="913774" y="132671"/>
            <a:ext cx="10364451" cy="1005506"/>
          </a:xfrm>
        </p:spPr>
        <p:txBody>
          <a:bodyPr/>
          <a:lstStyle/>
          <a:p>
            <a:r>
              <a:rPr lang="en-GB" b="1" u="sng">
                <a:latin typeface="Letter-join Plus 8" panose="02000505000000020003" pitchFamily="50" charset="0"/>
              </a:rPr>
              <a:t>attendance</a:t>
            </a:r>
          </a:p>
        </p:txBody>
      </p:sp>
      <p:sp>
        <p:nvSpPr>
          <p:cNvPr id="5" name="TextBox 4">
            <a:extLst>
              <a:ext uri="{FF2B5EF4-FFF2-40B4-BE49-F238E27FC236}">
                <a16:creationId xmlns:a16="http://schemas.microsoft.com/office/drawing/2014/main" id="{696CFC5F-FCC4-4232-8675-DFA21D1E0A25}"/>
              </a:ext>
            </a:extLst>
          </p:cNvPr>
          <p:cNvSpPr txBox="1"/>
          <p:nvPr/>
        </p:nvSpPr>
        <p:spPr>
          <a:xfrm>
            <a:off x="312821" y="1011995"/>
            <a:ext cx="11606277" cy="5632311"/>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US" sz="2400">
                <a:latin typeface="Letter-join Plus 8"/>
              </a:rPr>
              <a:t>We work towards 100% attendance for every child. </a:t>
            </a:r>
          </a:p>
          <a:p>
            <a:endParaRPr lang="en-US" sz="2400">
              <a:latin typeface="Letter-join Plus 8" panose="02000505000000020003" pitchFamily="50" charset="0"/>
            </a:endParaRPr>
          </a:p>
          <a:p>
            <a:pPr marL="342900" indent="-342900">
              <a:buFont typeface="Arial" panose="020B0604020202020204" pitchFamily="34" charset="0"/>
              <a:buChar char="•"/>
            </a:pPr>
            <a:r>
              <a:rPr lang="en-US" sz="2400">
                <a:latin typeface="Letter-join Plus 8"/>
              </a:rPr>
              <a:t>In the case of illness, please call the office before 8.55am each day.</a:t>
            </a:r>
            <a:endParaRPr lang="en-US" sz="2400">
              <a:latin typeface="Letter-join Plus 8" panose="02000505000000020003" pitchFamily="50" charset="0"/>
            </a:endParaRPr>
          </a:p>
          <a:p>
            <a:r>
              <a:rPr lang="en-US" sz="2400">
                <a:latin typeface="Letter-join Plus 8"/>
              </a:rPr>
              <a:t>   The staff may ask you for more information regarding an illness - safeguarding.</a:t>
            </a:r>
          </a:p>
          <a:p>
            <a:endParaRPr lang="en-US" sz="2400">
              <a:latin typeface="Letter-join Plus 8"/>
            </a:endParaRPr>
          </a:p>
          <a:p>
            <a:pPr marL="342900" indent="-342900">
              <a:buFont typeface="Arial" panose="020B0604020202020204" pitchFamily="34" charset="0"/>
              <a:buChar char="•"/>
            </a:pPr>
            <a:r>
              <a:rPr lang="en-US" sz="2400" b="1">
                <a:latin typeface="Letter-join Plus 8"/>
              </a:rPr>
              <a:t>Diarrhea and/or vomiting </a:t>
            </a:r>
            <a:r>
              <a:rPr lang="en-US" sz="2400">
                <a:latin typeface="Letter-join Plus 8"/>
              </a:rPr>
              <a:t>- stay off school until your child has not been sick or had diarrhea for at least 2 days.</a:t>
            </a:r>
          </a:p>
          <a:p>
            <a:pPr marL="342900" indent="-342900">
              <a:buFont typeface="Arial" panose="020B0604020202020204" pitchFamily="34" charset="0"/>
              <a:buChar char="•"/>
            </a:pPr>
            <a:r>
              <a:rPr lang="en-US" sz="2400" b="1">
                <a:latin typeface="Letter-join Plus 8"/>
              </a:rPr>
              <a:t>Temperature</a:t>
            </a:r>
            <a:r>
              <a:rPr lang="en-US" sz="2400">
                <a:latin typeface="Letter-join Plus 8"/>
              </a:rPr>
              <a:t> – 38 degrees or above, stay off school until temperature is ‘normal’ again without the use of medication.</a:t>
            </a:r>
          </a:p>
          <a:p>
            <a:pPr marL="342900" indent="-342900">
              <a:buFont typeface="Arial" panose="020B0604020202020204" pitchFamily="34" charset="0"/>
              <a:buChar char="•"/>
            </a:pPr>
            <a:endParaRPr lang="en-US" sz="2400">
              <a:latin typeface="Letter-join Plus 8" panose="02000505000000020003" pitchFamily="50" charset="0"/>
            </a:endParaRPr>
          </a:p>
          <a:p>
            <a:pPr marL="342900" indent="-342900">
              <a:buFont typeface="Arial" panose="020B0604020202020204" pitchFamily="34" charset="0"/>
              <a:buChar char="•"/>
            </a:pPr>
            <a:r>
              <a:rPr lang="en-US" sz="2400">
                <a:latin typeface="Letter-join Plus 8"/>
              </a:rPr>
              <a:t>Any request for leave of absence should be made with at least two weeks' notice using the “Request for Leave of Absence” form, which can be found on the school website or is available from the office.  </a:t>
            </a:r>
          </a:p>
          <a:p>
            <a:pPr marL="342900" indent="-342900">
              <a:buFont typeface="Arial" panose="020B0604020202020204" pitchFamily="34" charset="0"/>
              <a:buChar char="•"/>
            </a:pPr>
            <a:endParaRPr lang="en-US" sz="2400">
              <a:latin typeface="Letter-join Plus 8" panose="02000505000000020003" pitchFamily="50" charset="0"/>
            </a:endParaRPr>
          </a:p>
          <a:p>
            <a:pPr marL="342900" indent="-342900">
              <a:buFont typeface="Arial" panose="020B0604020202020204" pitchFamily="34" charset="0"/>
              <a:buChar char="•"/>
            </a:pPr>
            <a:r>
              <a:rPr lang="en-US" sz="2400">
                <a:latin typeface="Letter-join Plus 8"/>
              </a:rPr>
              <a:t>Where possible, medical appointments should be taken outside of school hours.</a:t>
            </a:r>
          </a:p>
        </p:txBody>
      </p:sp>
      <p:pic>
        <p:nvPicPr>
          <p:cNvPr id="13314" name="Picture 2" descr="When is My Child Sick Enough For the Doctor? [INFOGRAPHIC] | Memorial  Regional Health">
            <a:extLst>
              <a:ext uri="{FF2B5EF4-FFF2-40B4-BE49-F238E27FC236}">
                <a16:creationId xmlns:a16="http://schemas.microsoft.com/office/drawing/2014/main" id="{9B5D24F0-06E1-4668-8D12-10066EE6E4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804781">
            <a:off x="9554978" y="337712"/>
            <a:ext cx="2364120" cy="1785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502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4548C-37B6-4134-AF77-5D1AE65AC037}"/>
              </a:ext>
            </a:extLst>
          </p:cNvPr>
          <p:cNvSpPr>
            <a:spLocks noGrp="1"/>
          </p:cNvSpPr>
          <p:nvPr>
            <p:ph type="title"/>
          </p:nvPr>
        </p:nvSpPr>
        <p:spPr>
          <a:xfrm>
            <a:off x="913774" y="132671"/>
            <a:ext cx="10364451" cy="1005506"/>
          </a:xfrm>
        </p:spPr>
        <p:txBody>
          <a:bodyPr/>
          <a:lstStyle/>
          <a:p>
            <a:r>
              <a:rPr lang="en-GB" b="1" u="sng">
                <a:latin typeface="Letter-join Plus 8" panose="02000505000000020003" pitchFamily="50" charset="0"/>
              </a:rPr>
              <a:t>Costings and extras</a:t>
            </a:r>
          </a:p>
        </p:txBody>
      </p:sp>
      <p:sp>
        <p:nvSpPr>
          <p:cNvPr id="4" name="TextBox 3">
            <a:extLst>
              <a:ext uri="{FF2B5EF4-FFF2-40B4-BE49-F238E27FC236}">
                <a16:creationId xmlns:a16="http://schemas.microsoft.com/office/drawing/2014/main" id="{12A8A2C9-26F3-9450-7BE3-665CF9A01877}"/>
              </a:ext>
            </a:extLst>
          </p:cNvPr>
          <p:cNvSpPr txBox="1"/>
          <p:nvPr/>
        </p:nvSpPr>
        <p:spPr>
          <a:xfrm>
            <a:off x="779363" y="1551008"/>
            <a:ext cx="10633274"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latin typeface="Letter-join Plus 8"/>
              </a:rPr>
              <a:t>We have a trip to Legoland booked for our Oceans and Continents topic in the Summer Term. The final cost will depend on the price of the coach. It is likely to be in the region of £20-£30. </a:t>
            </a:r>
            <a:endParaRPr lang="en-GB" sz="2800">
              <a:latin typeface="Letter-join Plus 8"/>
            </a:endParaRPr>
          </a:p>
        </p:txBody>
      </p:sp>
      <p:pic>
        <p:nvPicPr>
          <p:cNvPr id="7" name="Picture 6" descr="A sign at a entrance to a building&#10;&#10;AI-generated content may be incorrect.">
            <a:extLst>
              <a:ext uri="{FF2B5EF4-FFF2-40B4-BE49-F238E27FC236}">
                <a16:creationId xmlns:a16="http://schemas.microsoft.com/office/drawing/2014/main" id="{35C80B5F-0C31-5C0D-09AF-7CACC087F069}"/>
              </a:ext>
            </a:extLst>
          </p:cNvPr>
          <p:cNvPicPr>
            <a:picLocks noChangeAspect="1"/>
          </p:cNvPicPr>
          <p:nvPr/>
        </p:nvPicPr>
        <p:blipFill>
          <a:blip r:embed="rId2"/>
          <a:stretch>
            <a:fillRect/>
          </a:stretch>
        </p:blipFill>
        <p:spPr>
          <a:xfrm>
            <a:off x="7915140" y="3210781"/>
            <a:ext cx="3624200" cy="2811683"/>
          </a:xfrm>
          <a:prstGeom prst="rect">
            <a:avLst/>
          </a:prstGeom>
        </p:spPr>
      </p:pic>
      <p:sp>
        <p:nvSpPr>
          <p:cNvPr id="8" name="TextBox 7">
            <a:extLst>
              <a:ext uri="{FF2B5EF4-FFF2-40B4-BE49-F238E27FC236}">
                <a16:creationId xmlns:a16="http://schemas.microsoft.com/office/drawing/2014/main" id="{A9461AEE-032D-3C63-7D37-8E3987740191}"/>
              </a:ext>
            </a:extLst>
          </p:cNvPr>
          <p:cNvSpPr txBox="1"/>
          <p:nvPr/>
        </p:nvSpPr>
        <p:spPr>
          <a:xfrm>
            <a:off x="279995" y="4462787"/>
            <a:ext cx="3782986"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a:solidFill>
                  <a:srgbClr val="FF0000"/>
                </a:solidFill>
                <a:latin typeface="Letter-join Plus 8"/>
              </a:rPr>
              <a:t>The date of this trip is TBC, but it is likely to be sometime in May. </a:t>
            </a:r>
            <a:endParaRPr lang="en-US">
              <a:solidFill>
                <a:srgbClr val="FF0000"/>
              </a:solidFill>
            </a:endParaRPr>
          </a:p>
        </p:txBody>
      </p:sp>
    </p:spTree>
    <p:extLst>
      <p:ext uri="{BB962C8B-B14F-4D97-AF65-F5344CB8AC3E}">
        <p14:creationId xmlns:p14="http://schemas.microsoft.com/office/powerpoint/2010/main" val="1941194252"/>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33c73ff-1f47-478d-836a-52d41c4c8390" xsi:nil="true"/>
    <lcf76f155ced4ddcb4097134ff3c332f xmlns="b7193443-4924-4c98-83f1-322a08f1315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23" ma:contentTypeDescription="Create a new document." ma:contentTypeScope="" ma:versionID="9f1dbe9ce6bc90600ae5f89d9a359dbd">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dedd17c778845a1c48344c2d439cf469"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OCR" ma:index="10" nillable="true" ma:displayName="Extracted Text" ma:hidden="true" ma:internalName="MediaServiceOCR" ma:readOnly="true">
      <xsd:simpleType>
        <xsd:restriction base="dms:Note"/>
      </xsd:simpleType>
    </xsd:element>
    <xsd:element name="MediaServiceLocation" ma:index="11" nillable="true" ma:displayName="Location" ma:hidden="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true">
      <xsd:simpleType>
        <xsd:restriction base="dms:Note"/>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b628113-5d80-4981-9796-2fa5bad46c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2"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hidden="true" ma:internalName="SharedWithDetails" ma:readOnly="true">
      <xsd:simpleType>
        <xsd:restriction base="dms:Note"/>
      </xsd:simpleType>
    </xsd:element>
    <xsd:element name="TaxCatchAll" ma:index="22" nillable="true" ma:displayName="Taxonomy Catch All Column" ma:hidden="true" ma:list="{70f8640c-a3ed-47df-9abc-16faf0d86c82}" ma:internalName="TaxCatchAll" ma:showField="CatchAllData" ma:web="933c73ff-1f47-478d-836a-52d41c4c839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F853357-9A33-4C6B-939F-03B6FFC09D5B}">
  <ds:schemaRefs>
    <ds:schemaRef ds:uri="http://schemas.openxmlformats.org/package/2006/metadata/core-properties"/>
    <ds:schemaRef ds:uri="http://www.w3.org/XML/1998/namespace"/>
    <ds:schemaRef ds:uri="http://purl.org/dc/elements/1.1/"/>
    <ds:schemaRef ds:uri="http://purl.org/dc/terms/"/>
    <ds:schemaRef ds:uri="http://schemas.microsoft.com/office/infopath/2007/PartnerControls"/>
    <ds:schemaRef ds:uri="http://schemas.microsoft.com/office/2006/metadata/properties"/>
    <ds:schemaRef ds:uri="http://schemas.microsoft.com/office/2006/documentManagement/types"/>
    <ds:schemaRef ds:uri="933c73ff-1f47-478d-836a-52d41c4c8390"/>
    <ds:schemaRef ds:uri="b7193443-4924-4c98-83f1-322a08f13154"/>
    <ds:schemaRef ds:uri="http://purl.org/dc/dcmitype/"/>
  </ds:schemaRefs>
</ds:datastoreItem>
</file>

<file path=customXml/itemProps2.xml><?xml version="1.0" encoding="utf-8"?>
<ds:datastoreItem xmlns:ds="http://schemas.openxmlformats.org/officeDocument/2006/customXml" ds:itemID="{D74EB855-26E9-40D7-85A1-654795C489C0}">
  <ds:schemaRefs>
    <ds:schemaRef ds:uri="http://schemas.microsoft.com/sharepoint/v3/contenttype/forms"/>
  </ds:schemaRefs>
</ds:datastoreItem>
</file>

<file path=customXml/itemProps3.xml><?xml version="1.0" encoding="utf-8"?>
<ds:datastoreItem xmlns:ds="http://schemas.openxmlformats.org/officeDocument/2006/customXml" ds:itemID="{1A42F423-B8C1-437A-899E-EAFAF50DDDFE}">
  <ds:schemaRefs>
    <ds:schemaRef ds:uri="933c73ff-1f47-478d-836a-52d41c4c8390"/>
    <ds:schemaRef ds:uri="b7193443-4924-4c98-83f1-322a08f1315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Droplet</Template>
  <TotalTime>1</TotalTime>
  <Words>681</Words>
  <Application>Microsoft Office PowerPoint</Application>
  <PresentationFormat>Widescreen</PresentationFormat>
  <Paragraphs>86</Paragraphs>
  <Slides>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Letter-join Plus 8</vt:lpstr>
      <vt:lpstr>Tw Cen MT</vt:lpstr>
      <vt:lpstr>Droplet</vt:lpstr>
      <vt:lpstr>PowerPoint Presentation</vt:lpstr>
      <vt:lpstr>Year 1 highlights</vt:lpstr>
      <vt:lpstr>maths</vt:lpstr>
      <vt:lpstr>Home learning</vt:lpstr>
      <vt:lpstr>Expectations in year 1</vt:lpstr>
      <vt:lpstr>BEHAVIOUR and rewards</vt:lpstr>
      <vt:lpstr>Snack time</vt:lpstr>
      <vt:lpstr>attendance</vt:lpstr>
      <vt:lpstr>Costings and extras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Laura Shore</dc:creator>
  <cp:lastModifiedBy>Ruth Newling-Ward</cp:lastModifiedBy>
  <cp:revision>30</cp:revision>
  <cp:lastPrinted>2024-09-09T12:43:50Z</cp:lastPrinted>
  <dcterms:created xsi:type="dcterms:W3CDTF">2024-09-06T09:21:54Z</dcterms:created>
  <dcterms:modified xsi:type="dcterms:W3CDTF">2025-09-18T20:50:34Z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MediaServiceImageTags">
    <vt:lpwstr/>
  </property>
</Properties>
</file>