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06" r:id="rId14"/>
    <p:sldId id="299" r:id="rId15"/>
    <p:sldId id="300" r:id="rId16"/>
    <p:sldId id="307" r:id="rId17"/>
    <p:sldId id="304" r:id="rId18"/>
    <p:sldId id="308" r:id="rId19"/>
    <p:sldId id="309" r:id="rId20"/>
    <p:sldId id="312" r:id="rId21"/>
    <p:sldId id="310" r:id="rId22"/>
    <p:sldId id="313" r:id="rId23"/>
    <p:sldId id="314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1" d="100"/>
          <a:sy n="81" d="100"/>
        </p:scale>
        <p:origin x="102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05/03/2022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NVuMULQjb3o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16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5.png"/><Relationship Id="rId3" Type="http://schemas.openxmlformats.org/officeDocument/2006/relationships/image" Target="../media/image11.png"/><Relationship Id="rId7" Type="http://schemas.openxmlformats.org/officeDocument/2006/relationships/image" Target="../media/image190.png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80.png"/><Relationship Id="rId11" Type="http://schemas.openxmlformats.org/officeDocument/2006/relationships/image" Target="../media/image23.png"/><Relationship Id="rId10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5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2.png"/><Relationship Id="rId5" Type="http://schemas.openxmlformats.org/officeDocument/2006/relationships/image" Target="../media/image1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5.png"/><Relationship Id="rId5" Type="http://schemas.openxmlformats.org/officeDocument/2006/relationships/image" Target="../media/image29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29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5631" y="2363190"/>
            <a:ext cx="61989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latin typeface="HfW cursive" panose="00000500000000000000" pitchFamily="2" charset="0"/>
              </a:rPr>
              <a:t>11.3.2022</a:t>
            </a:r>
          </a:p>
          <a:p>
            <a:r>
              <a:rPr lang="en-GB" sz="4000" u="sng" dirty="0" smtClean="0">
                <a:latin typeface="HfW cursive" panose="00000500000000000000" pitchFamily="2" charset="0"/>
              </a:rPr>
              <a:t>L.O: To use statistics.</a:t>
            </a:r>
          </a:p>
          <a:p>
            <a:r>
              <a:rPr lang="en-GB" sz="4000" u="sng" dirty="0" smtClean="0">
                <a:latin typeface="HfW cursive" panose="00000500000000000000" pitchFamily="2" charset="0"/>
              </a:rPr>
              <a:t>C: Compare Angles</a:t>
            </a:r>
            <a:endParaRPr lang="en-GB" sz="4000" u="sng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8472" y="517014"/>
            <a:ext cx="5682343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www.youtube.com/watch?v=NVuMULQjb3o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Angle Song!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7403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Here is a spade before and after a turn.</a:t>
                </a:r>
              </a:p>
              <a:p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Can you describe the turn?</a:t>
                </a: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Is there more than one way?</a:t>
                </a: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Which of the angles below are right angles?</a:t>
                </a:r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a)                      b)                     c)                 d)</a:t>
                </a:r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 	 What is 36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4?</a:t>
                </a:r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740307"/>
              </a:xfrm>
              <a:prstGeom prst="rect">
                <a:avLst/>
              </a:prstGeom>
              <a:blipFill>
                <a:blip r:embed="rId4"/>
                <a:stretch>
                  <a:fillRect l="-1301" t="-8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Group 7"/>
          <p:cNvGrpSpPr/>
          <p:nvPr/>
        </p:nvGrpSpPr>
        <p:grpSpPr>
          <a:xfrm rot="8887684">
            <a:off x="1813689" y="4459036"/>
            <a:ext cx="979099" cy="736341"/>
            <a:chOff x="1560683" y="2755878"/>
            <a:chExt cx="1199573" cy="1388293"/>
          </a:xfrm>
        </p:grpSpPr>
        <p:cxnSp>
          <p:nvCxnSpPr>
            <p:cNvPr id="9" name="Straight Connector 8"/>
            <p:cNvCxnSpPr/>
            <p:nvPr/>
          </p:nvCxnSpPr>
          <p:spPr>
            <a:xfrm flipH="1">
              <a:off x="1560683" y="2755878"/>
              <a:ext cx="798222" cy="138829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560684" y="4127502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37166" y="4351319"/>
            <a:ext cx="1166411" cy="711453"/>
            <a:chOff x="749789" y="2977931"/>
            <a:chExt cx="2010467" cy="1149571"/>
          </a:xfrm>
        </p:grpSpPr>
        <p:cxnSp>
          <p:nvCxnSpPr>
            <p:cNvPr id="12" name="Straight Connector 11"/>
            <p:cNvCxnSpPr/>
            <p:nvPr/>
          </p:nvCxnSpPr>
          <p:spPr>
            <a:xfrm>
              <a:off x="749789" y="2977931"/>
              <a:ext cx="838475" cy="1149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1560684" y="4106775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 rot="8771780">
            <a:off x="3344823" y="4558161"/>
            <a:ext cx="1074273" cy="877627"/>
            <a:chOff x="1560683" y="2079844"/>
            <a:chExt cx="1199573" cy="2064327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1560683" y="2079844"/>
              <a:ext cx="0" cy="206432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1560684" y="4127502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 rot="10800000">
            <a:off x="4770689" y="4325827"/>
            <a:ext cx="733548" cy="872921"/>
            <a:chOff x="1560683" y="2079844"/>
            <a:chExt cx="1199573" cy="2064327"/>
          </a:xfrm>
        </p:grpSpPr>
        <p:cxnSp>
          <p:nvCxnSpPr>
            <p:cNvPr id="18" name="Straight Connector 17"/>
            <p:cNvCxnSpPr/>
            <p:nvPr/>
          </p:nvCxnSpPr>
          <p:spPr>
            <a:xfrm>
              <a:off x="1560683" y="2079844"/>
              <a:ext cx="0" cy="206432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1560684" y="4127502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55596" y="1451658"/>
            <a:ext cx="1514670" cy="180684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591427" y="3135969"/>
            <a:ext cx="14999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before</a:t>
            </a:r>
            <a:endParaRPr lang="en-GB" sz="2400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15778" y="1474145"/>
            <a:ext cx="1514670" cy="180684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3376192" y="3135859"/>
            <a:ext cx="14999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after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3709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Here is a spade before and after a turn.</a:t>
                </a:r>
              </a:p>
              <a:p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Can you describe the turn?</a:t>
                </a: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Is there more than one way?</a:t>
                </a: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Which of the angles below are right angles?</a:t>
                </a:r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a)                      b)                     c)                 d)</a:t>
                </a:r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 	</a:t>
                </a:r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What is 36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4?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370975"/>
              </a:xfrm>
              <a:prstGeom prst="rect">
                <a:avLst/>
              </a:prstGeom>
              <a:blipFill>
                <a:blip r:embed="rId5"/>
                <a:stretch>
                  <a:fillRect l="-1301" t="-8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55596" y="1451658"/>
            <a:ext cx="1514670" cy="180684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91427" y="3135969"/>
            <a:ext cx="14999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before</a:t>
            </a:r>
            <a:endParaRPr lang="en-GB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15778" y="1474145"/>
            <a:ext cx="1514670" cy="180684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76192" y="3135859"/>
            <a:ext cx="14999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after</a:t>
            </a:r>
            <a:endParaRPr lang="en-GB" sz="2400" dirty="0"/>
          </a:p>
        </p:txBody>
      </p:sp>
      <p:grpSp>
        <p:nvGrpSpPr>
          <p:cNvPr id="8" name="Group 7"/>
          <p:cNvGrpSpPr/>
          <p:nvPr/>
        </p:nvGrpSpPr>
        <p:grpSpPr>
          <a:xfrm rot="8887684">
            <a:off x="1813689" y="4459036"/>
            <a:ext cx="979099" cy="736341"/>
            <a:chOff x="1560683" y="2755878"/>
            <a:chExt cx="1199573" cy="1388293"/>
          </a:xfrm>
        </p:grpSpPr>
        <p:cxnSp>
          <p:nvCxnSpPr>
            <p:cNvPr id="9" name="Straight Connector 8"/>
            <p:cNvCxnSpPr/>
            <p:nvPr/>
          </p:nvCxnSpPr>
          <p:spPr>
            <a:xfrm flipH="1">
              <a:off x="1560683" y="2755878"/>
              <a:ext cx="798222" cy="138829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560684" y="4127502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37166" y="4351319"/>
            <a:ext cx="1166411" cy="711453"/>
            <a:chOff x="749789" y="2977931"/>
            <a:chExt cx="2010467" cy="1149571"/>
          </a:xfrm>
        </p:grpSpPr>
        <p:cxnSp>
          <p:nvCxnSpPr>
            <p:cNvPr id="12" name="Straight Connector 11"/>
            <p:cNvCxnSpPr/>
            <p:nvPr/>
          </p:nvCxnSpPr>
          <p:spPr>
            <a:xfrm>
              <a:off x="749789" y="2977931"/>
              <a:ext cx="838475" cy="1149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1560684" y="4106775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 rot="8771780">
            <a:off x="3344823" y="4558161"/>
            <a:ext cx="1074273" cy="877627"/>
            <a:chOff x="1560683" y="2079844"/>
            <a:chExt cx="1199573" cy="2064327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1560683" y="2079844"/>
              <a:ext cx="0" cy="206432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1560684" y="4127502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 rot="10800000">
            <a:off x="4770689" y="4325827"/>
            <a:ext cx="733548" cy="872921"/>
            <a:chOff x="1560683" y="2079844"/>
            <a:chExt cx="1199573" cy="2064327"/>
          </a:xfrm>
        </p:grpSpPr>
        <p:cxnSp>
          <p:nvCxnSpPr>
            <p:cNvPr id="18" name="Straight Connector 17"/>
            <p:cNvCxnSpPr/>
            <p:nvPr/>
          </p:nvCxnSpPr>
          <p:spPr>
            <a:xfrm>
              <a:off x="1560683" y="2079844"/>
              <a:ext cx="0" cy="206432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1560684" y="4127502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31786" y="1451658"/>
            <a:ext cx="1514670" cy="180684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052613" y="713418"/>
                <a:ext cx="3055562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4</m:t>
                        </m:r>
                      </m:den>
                    </m:f>
                    <m:r>
                      <a:rPr lang="en-GB" sz="2400" b="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turn anti-clockwise</a:t>
                </a:r>
                <a:endParaRPr lang="en-GB" sz="24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2613" y="713418"/>
                <a:ext cx="3055562" cy="669286"/>
              </a:xfrm>
              <a:prstGeom prst="rect">
                <a:avLst/>
              </a:prstGeom>
              <a:blipFill>
                <a:blip r:embed="rId7"/>
                <a:stretch>
                  <a:fillRect b="-81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12526" y="1451657"/>
            <a:ext cx="1514670" cy="180684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642202" y="1270374"/>
                <a:ext cx="2435283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4</m:t>
                        </m:r>
                      </m:den>
                    </m:f>
                    <m:r>
                      <a:rPr lang="en-GB" sz="2400" b="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turn clockwise</a:t>
                </a:r>
                <a:endParaRPr lang="en-GB" sz="24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2202" y="1270374"/>
                <a:ext cx="2435283" cy="670761"/>
              </a:xfrm>
              <a:prstGeom prst="rect">
                <a:avLst/>
              </a:prstGeom>
              <a:blipFill>
                <a:blip r:embed="rId8"/>
                <a:stretch>
                  <a:fillRect b="-90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4"/>
          <p:cNvSpPr/>
          <p:nvPr/>
        </p:nvSpPr>
        <p:spPr>
          <a:xfrm rot="14267623">
            <a:off x="2099278" y="4397225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 rot="14267623">
            <a:off x="3656830" y="4468575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84158" y="4846283"/>
            <a:ext cx="640100" cy="558684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 rot="10800000">
            <a:off x="4840904" y="4347481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12705" y="4832638"/>
            <a:ext cx="640100" cy="558684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 rot="8786848">
            <a:off x="6602770" y="4281112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6862454" y="3617836"/>
            <a:ext cx="1105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b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 and c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527026" y="5438063"/>
            <a:ext cx="1105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9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2529244" y="4263560"/>
            <a:ext cx="487107" cy="800624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6833384" y="4448833"/>
            <a:ext cx="874067" cy="601119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30611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5" grpId="0" animBg="1"/>
      <p:bldP spid="25" grpId="1" animBg="1"/>
      <p:bldP spid="26" grpId="0" animBg="1"/>
      <p:bldP spid="26" grpId="1" animBg="1"/>
      <p:bldP spid="29" grpId="0" animBg="1"/>
      <p:bldP spid="29" grpId="1" animBg="1"/>
      <p:bldP spid="31" grpId="0" animBg="1"/>
      <p:bldP spid="31" grpId="1" animBg="1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7687" y="830628"/>
            <a:ext cx="2916528" cy="2333222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2399567" y="2542599"/>
            <a:ext cx="296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A right angle is a quarter of a full turn.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30004" y="3942500"/>
            <a:ext cx="7741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 </a:t>
            </a:r>
            <a:r>
              <a:rPr lang="en-GB" sz="2800" dirty="0" smtClean="0"/>
              <a:t>Angles are measured in degrees.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24173" y="4675008"/>
            <a:ext cx="7741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There are 360 degrees in a full turn.</a:t>
            </a:r>
          </a:p>
        </p:txBody>
      </p:sp>
      <p:sp>
        <p:nvSpPr>
          <p:cNvPr id="35" name="Rectangle 34"/>
          <p:cNvSpPr/>
          <p:nvPr/>
        </p:nvSpPr>
        <p:spPr>
          <a:xfrm>
            <a:off x="824173" y="5383848"/>
            <a:ext cx="69150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How many degrees are in one right angle?</a:t>
            </a:r>
            <a:endParaRPr lang="en-GB" sz="2800" dirty="0"/>
          </a:p>
        </p:txBody>
      </p:sp>
      <p:sp>
        <p:nvSpPr>
          <p:cNvPr id="36" name="TextBox 35"/>
          <p:cNvSpPr txBox="1"/>
          <p:nvPr/>
        </p:nvSpPr>
        <p:spPr>
          <a:xfrm>
            <a:off x="5390879" y="2547670"/>
            <a:ext cx="296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There are 4 right angles in a full turn.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004" y="350251"/>
            <a:ext cx="2346465" cy="1788387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730004" y="1015437"/>
            <a:ext cx="17362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r</a:t>
            </a:r>
            <a:r>
              <a:rPr lang="en-GB" sz="2800" dirty="0" smtClean="0"/>
              <a:t>ight angle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1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652" y="1148096"/>
            <a:ext cx="2916528" cy="2333222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2311947" y="2452560"/>
            <a:ext cx="30275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There are 360 degrees in a full turn.</a:t>
            </a:r>
          </a:p>
        </p:txBody>
      </p:sp>
      <p:sp>
        <p:nvSpPr>
          <p:cNvPr id="35" name="Rectangle 34"/>
          <p:cNvSpPr/>
          <p:nvPr/>
        </p:nvSpPr>
        <p:spPr>
          <a:xfrm>
            <a:off x="824172" y="334776"/>
            <a:ext cx="69150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How many degrees are in a right angle?</a:t>
            </a:r>
            <a:endParaRPr lang="en-GB" sz="2800" dirty="0"/>
          </a:p>
        </p:txBody>
      </p:sp>
      <p:sp>
        <p:nvSpPr>
          <p:cNvPr id="36" name="TextBox 35"/>
          <p:cNvSpPr txBox="1"/>
          <p:nvPr/>
        </p:nvSpPr>
        <p:spPr>
          <a:xfrm>
            <a:off x="2100848" y="1148096"/>
            <a:ext cx="296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There are 4 right angles in a full turn.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24172" y="3709210"/>
                <a:ext cx="159210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360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4  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172" y="3709210"/>
                <a:ext cx="1592103" cy="523220"/>
              </a:xfrm>
              <a:prstGeom prst="rect">
                <a:avLst/>
              </a:prstGeom>
              <a:blipFill>
                <a:blip r:embed="rId6"/>
                <a:stretch>
                  <a:fillRect l="-7663" t="-10465" r="-689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Group 13"/>
          <p:cNvGrpSpPr/>
          <p:nvPr/>
        </p:nvGrpSpPr>
        <p:grpSpPr>
          <a:xfrm>
            <a:off x="5826034" y="1069335"/>
            <a:ext cx="1913206" cy="846829"/>
            <a:chOff x="3751768" y="535036"/>
            <a:chExt cx="3273907" cy="846829"/>
          </a:xfrm>
        </p:grpSpPr>
        <p:sp>
          <p:nvSpPr>
            <p:cNvPr id="15" name="Rounded Rectangular Callout 14"/>
            <p:cNvSpPr/>
            <p:nvPr/>
          </p:nvSpPr>
          <p:spPr>
            <a:xfrm>
              <a:off x="3751768" y="535036"/>
              <a:ext cx="2901350" cy="846829"/>
            </a:xfrm>
            <a:prstGeom prst="wedgeRoundRectCallout">
              <a:avLst>
                <a:gd name="adj1" fmla="val -9756"/>
                <a:gd name="adj2" fmla="val 84428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Box 15"/>
                <p:cNvSpPr txBox="1"/>
                <p:nvPr/>
              </p:nvSpPr>
              <p:spPr>
                <a:xfrm>
                  <a:off x="3882277" y="535036"/>
                  <a:ext cx="314339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2400" dirty="0" smtClean="0"/>
                    <a:t>We can use 36 </a:t>
                  </a:r>
                  <a14:m>
                    <m:oMath xmlns:m="http://schemas.openxmlformats.org/officeDocument/2006/math">
                      <m:r>
                        <a:rPr lang="en-GB" sz="2400" i="1" dirty="0"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÷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  <a:cs typeface="Calibri" panose="020F0502020204030204" pitchFamily="34" charset="0"/>
                    </a:rPr>
                    <a:t> </a:t>
                  </a:r>
                  <a:r>
                    <a:rPr lang="en-GB" sz="2400" dirty="0" smtClean="0">
                      <a:latin typeface="Calibri" panose="020F0502020204030204" pitchFamily="34" charset="0"/>
                      <a:cs typeface="Calibri" panose="020F0502020204030204" pitchFamily="34" charset="0"/>
                    </a:rPr>
                    <a:t>4!</a:t>
                  </a:r>
                  <a:r>
                    <a:rPr lang="en-GB" sz="2400" dirty="0" smtClean="0"/>
                    <a:t> </a:t>
                  </a:r>
                  <a:endParaRPr lang="en-GB" sz="2400" dirty="0"/>
                </a:p>
              </p:txBody>
            </p:sp>
          </mc:Choice>
          <mc:Fallback xmlns="">
            <p:sp>
              <p:nvSpPr>
                <p:cNvPr id="16" name="TextBox 1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82277" y="535036"/>
                  <a:ext cx="3143398" cy="461665"/>
                </a:xfrm>
                <a:prstGeom prst="rect">
                  <a:avLst/>
                </a:prstGeom>
                <a:blipFill>
                  <a:blip r:embed="rId7"/>
                  <a:stretch>
                    <a:fillRect l="-4967" t="-10526" b="-10789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193" y="1916164"/>
            <a:ext cx="1566724" cy="109889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824172" y="4303255"/>
                <a:ext cx="116410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172" y="4303255"/>
                <a:ext cx="1164101" cy="523220"/>
              </a:xfrm>
              <a:prstGeom prst="rect">
                <a:avLst/>
              </a:prstGeom>
              <a:blipFill>
                <a:blip r:embed="rId9"/>
                <a:stretch>
                  <a:fillRect l="-10471" t="-11628" r="-942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974" y="3397765"/>
            <a:ext cx="609046" cy="59404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939" y="3397765"/>
            <a:ext cx="609046" cy="59404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904" y="3397765"/>
            <a:ext cx="609046" cy="59404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869" y="3397765"/>
            <a:ext cx="609046" cy="59404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834" y="3397765"/>
            <a:ext cx="609046" cy="59404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799" y="3397765"/>
            <a:ext cx="609046" cy="59404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764" y="3397765"/>
            <a:ext cx="609046" cy="59404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729" y="3397765"/>
            <a:ext cx="609046" cy="59404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694" y="3397765"/>
            <a:ext cx="609046" cy="59404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974" y="3920017"/>
            <a:ext cx="609046" cy="59404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939" y="3920017"/>
            <a:ext cx="609046" cy="59404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904" y="3920017"/>
            <a:ext cx="609046" cy="59404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869" y="3920017"/>
            <a:ext cx="609046" cy="59404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834" y="3920017"/>
            <a:ext cx="609046" cy="59404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799" y="3920017"/>
            <a:ext cx="609046" cy="59404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764" y="3920017"/>
            <a:ext cx="609046" cy="59404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729" y="3920017"/>
            <a:ext cx="609046" cy="59404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694" y="3920017"/>
            <a:ext cx="609046" cy="594045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974" y="4442269"/>
            <a:ext cx="609046" cy="594045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939" y="4442269"/>
            <a:ext cx="609046" cy="59404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904" y="4442269"/>
            <a:ext cx="609046" cy="59404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869" y="4442269"/>
            <a:ext cx="609046" cy="59404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834" y="4442269"/>
            <a:ext cx="609046" cy="59404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799" y="4442269"/>
            <a:ext cx="609046" cy="59404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764" y="4442269"/>
            <a:ext cx="609046" cy="594045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729" y="4442269"/>
            <a:ext cx="609046" cy="594045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694" y="4442269"/>
            <a:ext cx="609046" cy="594045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974" y="4964521"/>
            <a:ext cx="609046" cy="59404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939" y="4964521"/>
            <a:ext cx="609046" cy="59404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904" y="4964521"/>
            <a:ext cx="609046" cy="594045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869" y="4964521"/>
            <a:ext cx="609046" cy="594045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834" y="4964521"/>
            <a:ext cx="609046" cy="594045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799" y="4964521"/>
            <a:ext cx="609046" cy="594045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764" y="4964521"/>
            <a:ext cx="609046" cy="594045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729" y="4964521"/>
            <a:ext cx="609046" cy="594045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694" y="4964521"/>
            <a:ext cx="609046" cy="594045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3030974" y="3384702"/>
            <a:ext cx="4544766" cy="586468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898875" y="4303255"/>
                <a:ext cx="10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9</a:t>
                </a:r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8875" y="4303255"/>
                <a:ext cx="1057169" cy="523220"/>
              </a:xfrm>
              <a:prstGeom prst="rect">
                <a:avLst/>
              </a:prstGeom>
              <a:blipFill>
                <a:blip r:embed="rId11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9" name="Picture 9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737" y="3442044"/>
            <a:ext cx="516020" cy="594045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702" y="3442044"/>
            <a:ext cx="516020" cy="594045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667" y="3442044"/>
            <a:ext cx="516020" cy="594045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632" y="3442044"/>
            <a:ext cx="516020" cy="594045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597" y="3442044"/>
            <a:ext cx="516020" cy="594045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562" y="3442044"/>
            <a:ext cx="516020" cy="594045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527" y="3442044"/>
            <a:ext cx="516020" cy="594045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492" y="3442044"/>
            <a:ext cx="516020" cy="594045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1457" y="3442044"/>
            <a:ext cx="516020" cy="594045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737" y="3964296"/>
            <a:ext cx="516020" cy="594045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702" y="3964296"/>
            <a:ext cx="516020" cy="594045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667" y="3964296"/>
            <a:ext cx="516020" cy="594045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632" y="3964296"/>
            <a:ext cx="516020" cy="594045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597" y="3964296"/>
            <a:ext cx="516020" cy="594045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562" y="3964296"/>
            <a:ext cx="516020" cy="594045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527" y="3964296"/>
            <a:ext cx="516020" cy="594045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492" y="3964296"/>
            <a:ext cx="516020" cy="594045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1457" y="3964296"/>
            <a:ext cx="516020" cy="594045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737" y="4486548"/>
            <a:ext cx="516020" cy="594045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702" y="4486548"/>
            <a:ext cx="516020" cy="594045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667" y="4486548"/>
            <a:ext cx="516020" cy="594045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632" y="4486548"/>
            <a:ext cx="516020" cy="594045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597" y="4486548"/>
            <a:ext cx="516020" cy="594045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562" y="4486548"/>
            <a:ext cx="516020" cy="594045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527" y="4486548"/>
            <a:ext cx="516020" cy="594045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492" y="4486548"/>
            <a:ext cx="516020" cy="594045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1457" y="4486548"/>
            <a:ext cx="516020" cy="594045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737" y="5009724"/>
            <a:ext cx="516020" cy="594045"/>
          </a:xfrm>
          <a:prstGeom prst="rect">
            <a:avLst/>
          </a:prstGeom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702" y="5009724"/>
            <a:ext cx="516020" cy="594045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667" y="5009724"/>
            <a:ext cx="516020" cy="594045"/>
          </a:xfrm>
          <a:prstGeom prst="rect">
            <a:avLst/>
          </a:prstGeom>
        </p:spPr>
      </p:pic>
      <p:pic>
        <p:nvPicPr>
          <p:cNvPr id="129" name="Picture 12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632" y="5009724"/>
            <a:ext cx="516020" cy="594045"/>
          </a:xfrm>
          <a:prstGeom prst="rect">
            <a:avLst/>
          </a:prstGeom>
        </p:spPr>
      </p:pic>
      <p:pic>
        <p:nvPicPr>
          <p:cNvPr id="130" name="Picture 12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597" y="5009724"/>
            <a:ext cx="516020" cy="594045"/>
          </a:xfrm>
          <a:prstGeom prst="rect">
            <a:avLst/>
          </a:prstGeom>
        </p:spPr>
      </p:pic>
      <p:pic>
        <p:nvPicPr>
          <p:cNvPr id="131" name="Picture 13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562" y="5009724"/>
            <a:ext cx="516020" cy="594045"/>
          </a:xfrm>
          <a:prstGeom prst="rect">
            <a:avLst/>
          </a:prstGeom>
        </p:spPr>
      </p:pic>
      <p:pic>
        <p:nvPicPr>
          <p:cNvPr id="132" name="Picture 1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527" y="5009724"/>
            <a:ext cx="516020" cy="594045"/>
          </a:xfrm>
          <a:prstGeom prst="rect">
            <a:avLst/>
          </a:prstGeom>
        </p:spPr>
      </p:pic>
      <p:pic>
        <p:nvPicPr>
          <p:cNvPr id="133" name="Picture 13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492" y="5009724"/>
            <a:ext cx="516020" cy="594045"/>
          </a:xfrm>
          <a:prstGeom prst="rect">
            <a:avLst/>
          </a:prstGeom>
        </p:spPr>
      </p:pic>
      <p:pic>
        <p:nvPicPr>
          <p:cNvPr id="134" name="Picture 13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1457" y="5009724"/>
            <a:ext cx="516020" cy="59404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5" name="TextBox 134"/>
              <p:cNvSpPr txBox="1"/>
              <p:nvPr/>
            </p:nvSpPr>
            <p:spPr>
              <a:xfrm>
                <a:off x="2037550" y="3709210"/>
                <a:ext cx="10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90</a:t>
                </a:r>
                <a:endParaRPr lang="en-GB" sz="2800" dirty="0"/>
              </a:p>
            </p:txBody>
          </p:sp>
        </mc:Choice>
        <mc:Fallback xmlns="">
          <p:sp>
            <p:nvSpPr>
              <p:cNvPr id="135" name="TextBox 1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7550" y="3709210"/>
                <a:ext cx="1057169" cy="523220"/>
              </a:xfrm>
              <a:prstGeom prst="rect">
                <a:avLst/>
              </a:prstGeom>
              <a:blipFill>
                <a:blip r:embed="rId13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759959" y="5597561"/>
            <a:ext cx="70434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There are 90 degrees in a right angle.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271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0" fill="hold">
                      <p:stCondLst>
                        <p:cond delay="indefinite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3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9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5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1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7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3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9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2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5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8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1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7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3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9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2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5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1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4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3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6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9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5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8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1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4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7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0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3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6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9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2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5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1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4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7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3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6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9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5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1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7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0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3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6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9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5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8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1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4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7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8" fill="hold">
                      <p:stCondLst>
                        <p:cond delay="indefinite"/>
                      </p:stCondLst>
                      <p:childTnLst>
                        <p:par>
                          <p:cTn id="549" fill="hold">
                            <p:stCondLst>
                              <p:cond delay="0"/>
                            </p:stCondLst>
                            <p:childTnLst>
                              <p:par>
                                <p:cTn id="5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6" fill="hold">
                      <p:stCondLst>
                        <p:cond delay="indefinite"/>
                      </p:stCondLst>
                      <p:childTnLst>
                        <p:par>
                          <p:cTn id="557" fill="hold">
                            <p:stCondLst>
                              <p:cond delay="0"/>
                            </p:stCondLst>
                            <p:childTnLst>
                              <p:par>
                                <p:cTn id="5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6" grpId="0"/>
      <p:bldP spid="5" grpId="0"/>
      <p:bldP spid="18" grpId="0"/>
      <p:bldP spid="6" grpId="0" animBg="1"/>
      <p:bldP spid="7" grpId="0"/>
      <p:bldP spid="135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8447" y="291937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41241" y="306206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3538" y="1675950"/>
            <a:ext cx="2979513" cy="15125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23806" y="1091190"/>
            <a:ext cx="7553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Two right angles are equal to half of a full turn.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18545" y="2107404"/>
            <a:ext cx="61548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 right angle is 90 degrees.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9932" y="417898"/>
            <a:ext cx="77813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</a:t>
            </a:r>
            <a:r>
              <a:rPr lang="en-GB" sz="2800" dirty="0" smtClean="0"/>
              <a:t>ow many degrees are there in half of a full turn?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917371" y="4408647"/>
                <a:ext cx="26946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/>
                    </a:solidFill>
                  </a:rPr>
                  <a:t>90 </a:t>
                </a:r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×</a:t>
                </a:r>
                <a:r>
                  <a:rPr lang="en-GB" sz="2800" dirty="0" smtClean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</a:t>
                </a:r>
                <a:r>
                  <a:rPr lang="en-GB" sz="2800" dirty="0" smtClean="0">
                    <a:solidFill>
                      <a:schemeClr val="accent1"/>
                    </a:solidFill>
                  </a:rPr>
                  <a:t>180</a:t>
                </a:r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</a:t>
                </a:r>
                <a:r>
                  <a:rPr lang="en-GB" sz="2800" dirty="0" smtClean="0">
                    <a:solidFill>
                      <a:schemeClr val="accent1"/>
                    </a:solidFill>
                  </a:rPr>
                  <a:t> 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7371" y="4408647"/>
                <a:ext cx="2694691" cy="523220"/>
              </a:xfrm>
              <a:prstGeom prst="rect">
                <a:avLst/>
              </a:prstGeom>
              <a:blipFill>
                <a:blip r:embed="rId7"/>
                <a:stretch>
                  <a:fillRect l="-4515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283839" y="5169022"/>
            <a:ext cx="7352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There are 180 degrees in half of a full turn.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960108" y="4408647"/>
                <a:ext cx="32683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/>
                    </a:solidFill>
                  </a:rPr>
                  <a:t>Half of 360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</a:rPr>
                  <a:t> 180</a:t>
                </a:r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</a:t>
                </a:r>
                <a:r>
                  <a:rPr lang="en-GB" sz="2800" dirty="0" smtClean="0">
                    <a:solidFill>
                      <a:schemeClr val="accent1"/>
                    </a:solidFill>
                  </a:rPr>
                  <a:t>  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0108" y="4408647"/>
                <a:ext cx="3268339" cy="523220"/>
              </a:xfrm>
              <a:prstGeom prst="rect">
                <a:avLst/>
              </a:prstGeom>
              <a:blipFill>
                <a:blip r:embed="rId8"/>
                <a:stretch>
                  <a:fillRect l="-391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7" grpId="0"/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/>
          <a:srcRect b="53993"/>
          <a:stretch/>
        </p:blipFill>
        <p:spPr>
          <a:xfrm>
            <a:off x="733284" y="1364223"/>
            <a:ext cx="4255803" cy="14192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2584" y="44836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45378" y="5910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95335" y="466749"/>
            <a:ext cx="7553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Here are 4 angles.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5335" y="3498206"/>
            <a:ext cx="7741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All of the angles are ___________ a right angle.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21474" y="4335514"/>
            <a:ext cx="7741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All of the angles are ________ 90 degrees.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17514" y="3440250"/>
            <a:ext cx="2343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smaller than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35526" y="4300682"/>
            <a:ext cx="1713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less than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1806" y="5103158"/>
            <a:ext cx="8691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Angles less than 90 degrees are called </a:t>
            </a:r>
            <a:r>
              <a:rPr lang="en-GB" sz="2800" b="1" u="sng" dirty="0" smtClean="0">
                <a:solidFill>
                  <a:srgbClr val="FF0000"/>
                </a:solidFill>
              </a:rPr>
              <a:t>acute</a:t>
            </a:r>
            <a:r>
              <a:rPr lang="en-GB" sz="2800" dirty="0" smtClean="0"/>
              <a:t> angles.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/>
          <a:srcRect t="51303"/>
          <a:stretch/>
        </p:blipFill>
        <p:spPr>
          <a:xfrm>
            <a:off x="3885269" y="1488260"/>
            <a:ext cx="4179964" cy="14754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7261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4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688" y="1122257"/>
            <a:ext cx="7243472" cy="19109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2584" y="44836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45378" y="5910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95335" y="466749"/>
            <a:ext cx="7553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Here are 4 more angles.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95335" y="3316377"/>
            <a:ext cx="7741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All of the angles are ___________ a right angle.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95335" y="4086912"/>
            <a:ext cx="7741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All of the angles are ___________ 90 degrees.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33499" y="3249862"/>
            <a:ext cx="2343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greater than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790277" y="4044377"/>
            <a:ext cx="24295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greater than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45688" y="4880332"/>
            <a:ext cx="76029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Angles more than 90 degrees and less than 180 degrees are called </a:t>
            </a:r>
            <a:r>
              <a:rPr lang="en-GB" sz="2800" b="1" u="sng" dirty="0" smtClean="0">
                <a:solidFill>
                  <a:srgbClr val="FF0000"/>
                </a:solidFill>
              </a:rPr>
              <a:t>obtuse</a:t>
            </a:r>
            <a:r>
              <a:rPr lang="en-GB" sz="2800" dirty="0" smtClean="0"/>
              <a:t> angles.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817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344889">
            <a:off x="5915970" y="1075769"/>
            <a:ext cx="1778065" cy="135517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r="82522"/>
          <a:stretch/>
        </p:blipFill>
        <p:spPr>
          <a:xfrm>
            <a:off x="745688" y="1122257"/>
            <a:ext cx="1265992" cy="19109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2706" y="519290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65500" y="533559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95335" y="466749"/>
            <a:ext cx="75533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Put these angles in order from smallest to largest.</a:t>
            </a:r>
          </a:p>
          <a:p>
            <a:endParaRPr lang="en-GB" sz="28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/>
          <a:srcRect l="18617" t="51303" r="55757"/>
          <a:stretch/>
        </p:blipFill>
        <p:spPr>
          <a:xfrm>
            <a:off x="4260829" y="1361613"/>
            <a:ext cx="1071154" cy="147549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/>
          <a:srcRect l="53722" t="51303" r="15026"/>
          <a:stretch/>
        </p:blipFill>
        <p:spPr>
          <a:xfrm>
            <a:off x="2544253" y="1181072"/>
            <a:ext cx="1306287" cy="147549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74862" y="1301935"/>
            <a:ext cx="470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a)</a:t>
            </a:r>
            <a:endParaRPr lang="en-GB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2164556" y="1301935"/>
            <a:ext cx="709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b</a:t>
            </a:r>
            <a:r>
              <a:rPr lang="en-GB" sz="2800" dirty="0" smtClean="0"/>
              <a:t>)</a:t>
            </a:r>
            <a:endParaRPr lang="en-GB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3862251" y="1284165"/>
            <a:ext cx="709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c)</a:t>
            </a:r>
            <a:endParaRPr lang="en-GB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5574208" y="1301935"/>
            <a:ext cx="709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</a:t>
            </a:r>
            <a:r>
              <a:rPr lang="en-GB" sz="2800" dirty="0" smtClean="0"/>
              <a:t>)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2089856" y="3037378"/>
            <a:ext cx="1937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acute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260829" y="2863523"/>
            <a:ext cx="1937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r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ight</a:t>
            </a:r>
          </a:p>
          <a:p>
            <a:pPr algn="ctr"/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angle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805002" y="3078966"/>
            <a:ext cx="1937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obtuse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605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48148E-6 L -0.30451 0.3759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26" y="1879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96296E-6 L -0.3217 0.3726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94" y="18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7 L 0.03177 0.4060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0" y="2030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L 0.06181 0.366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0" y="1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-0.13472 0.39213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36" y="19606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7.40741E-7 L -0.11753 0.3585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85" y="17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7.40741E-7 L 0.65504 0.3578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743" y="17894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0.61527 0.3446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64" y="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7" grpId="0"/>
      <p:bldP spid="16" grpId="0"/>
      <p:bldP spid="17" grpId="0"/>
      <p:bldP spid="18" grpId="0"/>
      <p:bldP spid="8" grpId="0"/>
      <p:bldP spid="25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902827">
            <a:off x="2671574" y="2678041"/>
            <a:ext cx="343348" cy="326735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5315125" y="490946"/>
            <a:ext cx="2460417" cy="846829"/>
            <a:chOff x="2363062" y="535036"/>
            <a:chExt cx="4579398" cy="846829"/>
          </a:xfrm>
        </p:grpSpPr>
        <p:sp>
          <p:nvSpPr>
            <p:cNvPr id="13" name="Rounded Rectangular Callout 12"/>
            <p:cNvSpPr/>
            <p:nvPr/>
          </p:nvSpPr>
          <p:spPr>
            <a:xfrm>
              <a:off x="2502272" y="535036"/>
              <a:ext cx="4150846" cy="846829"/>
            </a:xfrm>
            <a:prstGeom prst="wedgeRoundRectCallout">
              <a:avLst>
                <a:gd name="adj1" fmla="val -9756"/>
                <a:gd name="adj2" fmla="val 84428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363062" y="535036"/>
              <a:ext cx="45793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The angle on the left is smaller.</a:t>
              </a:r>
              <a:endParaRPr lang="en-GB" sz="2400" dirty="0"/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562" y="1350501"/>
            <a:ext cx="1566724" cy="109889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2249" y="289933"/>
            <a:ext cx="1375243" cy="1695927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2241464" y="525956"/>
            <a:ext cx="2948159" cy="846829"/>
            <a:chOff x="3730359" y="2185145"/>
            <a:chExt cx="3173876" cy="846829"/>
          </a:xfrm>
        </p:grpSpPr>
        <p:sp>
          <p:nvSpPr>
            <p:cNvPr id="18" name="Rounded Rectangular Callout 17"/>
            <p:cNvSpPr/>
            <p:nvPr/>
          </p:nvSpPr>
          <p:spPr>
            <a:xfrm>
              <a:off x="3730359" y="2185145"/>
              <a:ext cx="3135654" cy="846829"/>
            </a:xfrm>
            <a:prstGeom prst="wedgeRoundRectCallout">
              <a:avLst>
                <a:gd name="adj1" fmla="val -62500"/>
                <a:gd name="adj2" fmla="val 48494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909484" y="2185145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think these are both right angles.</a:t>
              </a:r>
              <a:endParaRPr lang="en-GB" sz="2400" dirty="0"/>
            </a:p>
          </p:txBody>
        </p:sp>
      </p:grpSp>
      <p:grpSp>
        <p:nvGrpSpPr>
          <p:cNvPr id="25" name="Group 24"/>
          <p:cNvGrpSpPr/>
          <p:nvPr/>
        </p:nvGrpSpPr>
        <p:grpSpPr>
          <a:xfrm rot="8771780">
            <a:off x="4362001" y="2545788"/>
            <a:ext cx="2474896" cy="1650835"/>
            <a:chOff x="1231286" y="2636684"/>
            <a:chExt cx="1528970" cy="1490818"/>
          </a:xfrm>
        </p:grpSpPr>
        <p:cxnSp>
          <p:nvCxnSpPr>
            <p:cNvPr id="26" name="Straight Connector 25"/>
            <p:cNvCxnSpPr/>
            <p:nvPr/>
          </p:nvCxnSpPr>
          <p:spPr>
            <a:xfrm rot="12828220" flipH="1" flipV="1">
              <a:off x="1231286" y="2636684"/>
              <a:ext cx="642759" cy="136117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1560684" y="4127502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12575">
            <a:off x="5506048" y="2345289"/>
            <a:ext cx="343348" cy="326735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 rot="19544135">
            <a:off x="5325233" y="2429965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0" name="Group 29"/>
          <p:cNvGrpSpPr/>
          <p:nvPr/>
        </p:nvGrpSpPr>
        <p:grpSpPr>
          <a:xfrm rot="19353923">
            <a:off x="2541276" y="2594785"/>
            <a:ext cx="569139" cy="569380"/>
            <a:chOff x="1082712" y="2391558"/>
            <a:chExt cx="1607402" cy="2255042"/>
          </a:xfrm>
        </p:grpSpPr>
        <p:cxnSp>
          <p:nvCxnSpPr>
            <p:cNvPr id="31" name="Straight Connector 30"/>
            <p:cNvCxnSpPr/>
            <p:nvPr/>
          </p:nvCxnSpPr>
          <p:spPr>
            <a:xfrm rot="2246077">
              <a:off x="1082712" y="2391558"/>
              <a:ext cx="901426" cy="152551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2246077" flipH="1">
              <a:off x="1667556" y="3532485"/>
              <a:ext cx="1022558" cy="111411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Rectangle 33"/>
          <p:cNvSpPr/>
          <p:nvPr/>
        </p:nvSpPr>
        <p:spPr>
          <a:xfrm rot="8514233">
            <a:off x="2543399" y="2275003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770334" y="3882699"/>
            <a:ext cx="75533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Is Tiny correct?</a:t>
            </a:r>
          </a:p>
          <a:p>
            <a:endParaRPr lang="en-GB" sz="2800" dirty="0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02200" y="4187008"/>
            <a:ext cx="747045" cy="74704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5614994" y="432969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32572" y="4869866"/>
            <a:ext cx="7352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Both angles are equal.</a:t>
            </a:r>
          </a:p>
          <a:p>
            <a:r>
              <a:rPr lang="en-GB" sz="2800" dirty="0" smtClean="0">
                <a:solidFill>
                  <a:schemeClr val="accent1"/>
                </a:solidFill>
              </a:rPr>
              <a:t>They both measure 90 degrees.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72966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34" grpId="0" animBg="1"/>
      <p:bldP spid="34" grpId="1" animBg="1"/>
      <p:bldP spid="23" grpId="0"/>
      <p:bldP spid="36" grpId="0"/>
      <p:bldP spid="36" grpId="1"/>
      <p:bldP spid="3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5777" y="520629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68571" y="534898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5315125" y="490946"/>
            <a:ext cx="2460417" cy="846829"/>
            <a:chOff x="2363062" y="535036"/>
            <a:chExt cx="4579398" cy="846829"/>
          </a:xfrm>
        </p:grpSpPr>
        <p:sp>
          <p:nvSpPr>
            <p:cNvPr id="13" name="Rounded Rectangular Callout 12"/>
            <p:cNvSpPr/>
            <p:nvPr/>
          </p:nvSpPr>
          <p:spPr>
            <a:xfrm>
              <a:off x="2502272" y="535036"/>
              <a:ext cx="4150846" cy="846829"/>
            </a:xfrm>
            <a:prstGeom prst="wedgeRoundRectCallout">
              <a:avLst>
                <a:gd name="adj1" fmla="val -9756"/>
                <a:gd name="adj2" fmla="val 84428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363062" y="535036"/>
              <a:ext cx="45793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can see some acute angles.</a:t>
              </a:r>
              <a:endParaRPr lang="en-GB" sz="2400" dirty="0"/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562" y="1350501"/>
            <a:ext cx="1566724" cy="109889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2249" y="289933"/>
            <a:ext cx="1375243" cy="1695927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2241464" y="525956"/>
            <a:ext cx="2343599" cy="846829"/>
            <a:chOff x="3730359" y="2185145"/>
            <a:chExt cx="3173876" cy="846829"/>
          </a:xfrm>
        </p:grpSpPr>
        <p:sp>
          <p:nvSpPr>
            <p:cNvPr id="18" name="Rounded Rectangular Callout 17"/>
            <p:cNvSpPr/>
            <p:nvPr/>
          </p:nvSpPr>
          <p:spPr>
            <a:xfrm>
              <a:off x="3730359" y="2185145"/>
              <a:ext cx="3135654" cy="846829"/>
            </a:xfrm>
            <a:prstGeom prst="wedgeRoundRectCallout">
              <a:avLst>
                <a:gd name="adj1" fmla="val -62500"/>
                <a:gd name="adj2" fmla="val 48494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909484" y="2185145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can see some obtuse angles</a:t>
              </a:r>
              <a:endParaRPr lang="en-GB" sz="2400" dirty="0"/>
            </a:p>
          </p:txBody>
        </p:sp>
      </p:grpSp>
      <p:sp>
        <p:nvSpPr>
          <p:cNvPr id="2" name="Trapezoid 1"/>
          <p:cNvSpPr/>
          <p:nvPr/>
        </p:nvSpPr>
        <p:spPr>
          <a:xfrm>
            <a:off x="3291965" y="2212092"/>
            <a:ext cx="2276606" cy="2044699"/>
          </a:xfrm>
          <a:prstGeom prst="trapezoid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788823" y="2212092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3291965" y="3603763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5726738" y="4027561"/>
            <a:ext cx="1937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acute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250132" y="1950482"/>
            <a:ext cx="1937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obtuse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173909" y="4003018"/>
            <a:ext cx="1937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acute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474458" y="1942645"/>
            <a:ext cx="1937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obtuse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4" name="Arc 43"/>
          <p:cNvSpPr/>
          <p:nvPr/>
        </p:nvSpPr>
        <p:spPr>
          <a:xfrm rot="4984378">
            <a:off x="3366581" y="1871248"/>
            <a:ext cx="593530" cy="650702"/>
          </a:xfrm>
          <a:prstGeom prst="arc">
            <a:avLst>
              <a:gd name="adj1" fmla="val 16775713"/>
              <a:gd name="adj2" fmla="val 21156534"/>
            </a:avLst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Arc 44"/>
          <p:cNvSpPr/>
          <p:nvPr/>
        </p:nvSpPr>
        <p:spPr>
          <a:xfrm rot="10521490">
            <a:off x="4837386" y="1833537"/>
            <a:ext cx="593530" cy="650702"/>
          </a:xfrm>
          <a:prstGeom prst="arc">
            <a:avLst>
              <a:gd name="adj1" fmla="val 16775713"/>
              <a:gd name="adj2" fmla="val 21156534"/>
            </a:avLst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Arc 45"/>
          <p:cNvSpPr/>
          <p:nvPr/>
        </p:nvSpPr>
        <p:spPr>
          <a:xfrm rot="1762836">
            <a:off x="2881141" y="3821836"/>
            <a:ext cx="593530" cy="650702"/>
          </a:xfrm>
          <a:prstGeom prst="arc">
            <a:avLst>
              <a:gd name="adj1" fmla="val 16775713"/>
              <a:gd name="adj2" fmla="val 21156534"/>
            </a:avLst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Arc 46"/>
          <p:cNvSpPr/>
          <p:nvPr/>
        </p:nvSpPr>
        <p:spPr>
          <a:xfrm rot="15409764">
            <a:off x="5328836" y="3931440"/>
            <a:ext cx="593530" cy="650702"/>
          </a:xfrm>
          <a:prstGeom prst="arc">
            <a:avLst>
              <a:gd name="adj1" fmla="val 16775713"/>
              <a:gd name="adj2" fmla="val 21156534"/>
            </a:avLst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6650" y="4850320"/>
            <a:ext cx="6709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types of angles do you see?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575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85185E-6 L 0.06771 0.0009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85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0.17882 -1.11111E-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4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/>
      <p:bldP spid="41" grpId="0"/>
      <p:bldP spid="42" grpId="0"/>
      <p:bldP spid="43" grpId="0"/>
      <p:bldP spid="44" grpId="0" animBg="1"/>
      <p:bldP spid="45" grpId="0" animBg="1"/>
      <p:bldP spid="46" grpId="0" animBg="1"/>
      <p:bldP spid="4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482" y="255162"/>
            <a:ext cx="8543047" cy="394870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TextBox 2"/>
          <p:cNvSpPr txBox="1"/>
          <p:nvPr/>
        </p:nvSpPr>
        <p:spPr>
          <a:xfrm>
            <a:off x="294482" y="4631377"/>
            <a:ext cx="744823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Your Task! </a:t>
            </a:r>
          </a:p>
          <a:p>
            <a:pPr marL="342900" indent="-342900">
              <a:buAutoNum type="arabicPeriod"/>
            </a:pPr>
            <a:r>
              <a:rPr lang="en-GB" dirty="0" smtClean="0"/>
              <a:t>Right your name using a ruler!</a:t>
            </a:r>
          </a:p>
          <a:p>
            <a:pPr marL="342900" indent="-342900">
              <a:buAutoNum type="arabicPeriod"/>
            </a:pPr>
            <a:r>
              <a:rPr lang="en-GB" dirty="0"/>
              <a:t> </a:t>
            </a:r>
            <a:r>
              <a:rPr lang="en-GB" dirty="0" smtClean="0"/>
              <a:t>Use your colours to mark on your:</a:t>
            </a:r>
          </a:p>
          <a:p>
            <a:pPr marL="285750" indent="-285750">
              <a:buFontTx/>
              <a:buChar char="-"/>
            </a:pPr>
            <a:r>
              <a:rPr lang="en-GB" dirty="0" smtClean="0">
                <a:solidFill>
                  <a:srgbClr val="00B0F0"/>
                </a:solidFill>
              </a:rPr>
              <a:t>Acute angles</a:t>
            </a:r>
          </a:p>
          <a:p>
            <a:pPr marL="285750" indent="-285750">
              <a:buFontTx/>
              <a:buChar char="-"/>
            </a:pPr>
            <a:r>
              <a:rPr lang="en-GB" dirty="0" smtClean="0">
                <a:solidFill>
                  <a:srgbClr val="FFC000"/>
                </a:solidFill>
              </a:rPr>
              <a:t>Right angles</a:t>
            </a:r>
          </a:p>
          <a:p>
            <a:pPr marL="285750" indent="-285750">
              <a:buFontTx/>
              <a:buChar char="-"/>
            </a:pPr>
            <a:r>
              <a:rPr lang="en-GB" dirty="0" smtClean="0">
                <a:solidFill>
                  <a:srgbClr val="FF3399"/>
                </a:solidFill>
              </a:rPr>
              <a:t>Obtuse angles</a:t>
            </a:r>
            <a:endParaRPr lang="en-GB" dirty="0">
              <a:solidFill>
                <a:srgbClr val="FF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07062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6.3|2.6|2.1|0.5|4.4|3|16.9|0.6|1.1|2.4|2.4|1.2|0.5|1.1|0.7|0.9|2.4|0.9|2.1|1.3|8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9.4|2.4|3.7|4.1|3|7.9|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3.7|6|7.1|12.3|2.9|11.8|4.2|3|0.7|10.4|6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3.1|5.1|7.6|2.9|2|3.5|17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4.9|7.5|0.9|4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4.2|3.4|3.9|3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3.7|4.8|3.8|8.3|5.4|5.9|11.8|3|9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4.3|2.5|3.3|4.1|11.7|2.9|0.9|0.8|2.2|0.5|2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4.8|10.6|15.6|6.2|0.7|0.7|1|0.8|4|3.7|3.5|0.6|0.6|0.8|0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8644</TotalTime>
  <Words>405</Words>
  <Application>Microsoft Office PowerPoint</Application>
  <PresentationFormat>On-screen Show (4:3)</PresentationFormat>
  <Paragraphs>112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HfW cursive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232</cp:revision>
  <dcterms:created xsi:type="dcterms:W3CDTF">2019-07-05T11:02:13Z</dcterms:created>
  <dcterms:modified xsi:type="dcterms:W3CDTF">2022-03-05T22:45:46Z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