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314" r:id="rId3"/>
    <p:sldId id="315" r:id="rId4"/>
    <p:sldId id="316" r:id="rId5"/>
    <p:sldId id="317" r:id="rId6"/>
    <p:sldId id="318" r:id="rId7"/>
    <p:sldId id="319" r:id="rId8"/>
    <p:sldId id="320" r:id="rId9"/>
    <p:sldId id="321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64" d="100"/>
          <a:sy n="64" d="100"/>
        </p:scale>
        <p:origin x="68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17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41BE1-ECAE-40AC-B7E2-E5926514E973}" type="datetimeFigureOut">
              <a:rPr lang="en-GB" smtClean="0"/>
              <a:t>15/10/2020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2AC71-F898-4D34-A05C-1DF8C90759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72431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41BE1-ECAE-40AC-B7E2-E5926514E973}" type="datetimeFigureOut">
              <a:rPr lang="en-GB" smtClean="0"/>
              <a:t>15/10/2020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2AC71-F898-4D34-A05C-1DF8C90759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1596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41BE1-ECAE-40AC-B7E2-E5926514E973}" type="datetimeFigureOut">
              <a:rPr lang="en-GB" smtClean="0"/>
              <a:t>15/10/2020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2AC71-F898-4D34-A05C-1DF8C90759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8779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41BE1-ECAE-40AC-B7E2-E5926514E973}" type="datetimeFigureOut">
              <a:rPr lang="en-GB" smtClean="0"/>
              <a:t>15/10/2020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2AC71-F898-4D34-A05C-1DF8C90759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2665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41BE1-ECAE-40AC-B7E2-E5926514E973}" type="datetimeFigureOut">
              <a:rPr lang="en-GB" smtClean="0"/>
              <a:t>15/10/2020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2AC71-F898-4D34-A05C-1DF8C90759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7874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41BE1-ECAE-40AC-B7E2-E5926514E973}" type="datetimeFigureOut">
              <a:rPr lang="en-GB" smtClean="0"/>
              <a:t>15/10/2020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2AC71-F898-4D34-A05C-1DF8C90759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648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41BE1-ECAE-40AC-B7E2-E5926514E973}" type="datetimeFigureOut">
              <a:rPr lang="en-GB" smtClean="0"/>
              <a:t>15/10/2020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2AC71-F898-4D34-A05C-1DF8C90759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04561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41BE1-ECAE-40AC-B7E2-E5926514E973}" type="datetimeFigureOut">
              <a:rPr lang="en-GB" smtClean="0"/>
              <a:t>15/10/2020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2AC71-F898-4D34-A05C-1DF8C90759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06305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41BE1-ECAE-40AC-B7E2-E5926514E973}" type="datetimeFigureOut">
              <a:rPr lang="en-GB" smtClean="0"/>
              <a:t>15/10/2020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2AC71-F898-4D34-A05C-1DF8C90759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53302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41BE1-ECAE-40AC-B7E2-E5926514E973}" type="datetimeFigureOut">
              <a:rPr lang="en-GB" smtClean="0"/>
              <a:t>15/10/2020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2AC71-F898-4D34-A05C-1DF8C90759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95401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41BE1-ECAE-40AC-B7E2-E5926514E973}" type="datetimeFigureOut">
              <a:rPr lang="en-GB" smtClean="0"/>
              <a:t>15/10/2020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2AC71-F898-4D34-A05C-1DF8C90759C1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524372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41BE1-ECAE-40AC-B7E2-E5926514E973}" type="datetimeFigureOut">
              <a:rPr lang="en-GB" smtClean="0"/>
              <a:t>15/10/2020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2AC71-F898-4D34-A05C-1DF8C90759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35896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41BE1-ECAE-40AC-B7E2-E5926514E973}" type="datetimeFigureOut">
              <a:rPr lang="en-GB" smtClean="0"/>
              <a:t>15/10/2020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2AC71-F898-4D34-A05C-1DF8C90759C1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173816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41BE1-ECAE-40AC-B7E2-E5926514E973}" type="datetimeFigureOut">
              <a:rPr lang="en-GB" smtClean="0"/>
              <a:t>15/10/2020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2AC71-F898-4D34-A05C-1DF8C90759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555882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41BE1-ECAE-40AC-B7E2-E5926514E973}" type="datetimeFigureOut">
              <a:rPr lang="en-GB" smtClean="0"/>
              <a:t>15/10/2020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2AC71-F898-4D34-A05C-1DF8C90759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03047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41BE1-ECAE-40AC-B7E2-E5926514E973}" type="datetimeFigureOut">
              <a:rPr lang="en-GB" smtClean="0"/>
              <a:t>15/10/2020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2AC71-F898-4D34-A05C-1DF8C90759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52787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341BE1-ECAE-40AC-B7E2-E5926514E973}" type="datetimeFigureOut">
              <a:rPr lang="en-GB" smtClean="0"/>
              <a:t>15/10/2020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B482AC71-F898-4D34-A05C-1DF8C90759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2334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6A7D3B-6348-46BB-ADB7-49DD94626D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435258" y="-99391"/>
            <a:ext cx="3581769" cy="1119526"/>
          </a:xfrm>
        </p:spPr>
        <p:txBody>
          <a:bodyPr/>
          <a:lstStyle/>
          <a:p>
            <a:pPr algn="l"/>
            <a:r>
              <a:rPr lang="en-GB" sz="6600" u="sng" dirty="0"/>
              <a:t>Paddlers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AF2DD0F2-D525-45EA-B50A-F73E13BA0F60}"/>
              </a:ext>
            </a:extLst>
          </p:cNvPr>
          <p:cNvSpPr txBox="1">
            <a:spLocks/>
          </p:cNvSpPr>
          <p:nvPr/>
        </p:nvSpPr>
        <p:spPr>
          <a:xfrm>
            <a:off x="814640" y="4090654"/>
            <a:ext cx="9114552" cy="111952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GB" sz="4400" dirty="0"/>
              <a:t>Jake has </a:t>
            </a:r>
            <a:r>
              <a:rPr lang="en-GB" sz="4400" dirty="0">
                <a:solidFill>
                  <a:schemeClr val="accent6">
                    <a:lumMod val="50000"/>
                  </a:schemeClr>
                </a:solidFill>
              </a:rPr>
              <a:t>8 fish </a:t>
            </a:r>
            <a:r>
              <a:rPr lang="en-GB" sz="4400" dirty="0"/>
              <a:t>and he buys </a:t>
            </a:r>
            <a:r>
              <a:rPr lang="en-GB" sz="4400" dirty="0">
                <a:solidFill>
                  <a:schemeClr val="accent6">
                    <a:lumMod val="50000"/>
                  </a:schemeClr>
                </a:solidFill>
              </a:rPr>
              <a:t>3 more</a:t>
            </a:r>
            <a:r>
              <a:rPr lang="en-GB" sz="4400" dirty="0"/>
              <a:t>. How many does he have all together? </a:t>
            </a:r>
          </a:p>
          <a:p>
            <a:pPr algn="l"/>
            <a:endParaRPr lang="en-GB" sz="4400" dirty="0"/>
          </a:p>
          <a:p>
            <a:pPr algn="l"/>
            <a:r>
              <a:rPr lang="en-GB" sz="4400" dirty="0"/>
              <a:t>Copy and complete the number line to help you. 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44331EC3-05E6-4931-B609-D16595535E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105" y="5310473"/>
            <a:ext cx="10055959" cy="1295453"/>
          </a:xfrm>
          <a:prstGeom prst="rect">
            <a:avLst/>
          </a:prstGeom>
        </p:spPr>
      </p:pic>
      <p:pic>
        <p:nvPicPr>
          <p:cNvPr id="6146" name="Picture 2" descr="Free Free Fish Images, Download Free Clip Art, Free Clip Art on Clipart  Library">
            <a:extLst>
              <a:ext uri="{FF2B5EF4-FFF2-40B4-BE49-F238E27FC236}">
                <a16:creationId xmlns:a16="http://schemas.microsoft.com/office/drawing/2014/main" id="{3CF44FE4-3C31-4CA3-8946-A97FA0D7FA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0556" y="2286000"/>
            <a:ext cx="3156851" cy="2364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84909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6A7D3B-6348-46BB-ADB7-49DD94626D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435258" y="-99391"/>
            <a:ext cx="3581769" cy="1119526"/>
          </a:xfrm>
        </p:spPr>
        <p:txBody>
          <a:bodyPr/>
          <a:lstStyle/>
          <a:p>
            <a:pPr algn="l"/>
            <a:r>
              <a:rPr lang="en-GB" sz="6600" u="sng" dirty="0"/>
              <a:t>Paddlers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AF2DD0F2-D525-45EA-B50A-F73E13BA0F60}"/>
              </a:ext>
            </a:extLst>
          </p:cNvPr>
          <p:cNvSpPr txBox="1">
            <a:spLocks/>
          </p:cNvSpPr>
          <p:nvPr/>
        </p:nvSpPr>
        <p:spPr>
          <a:xfrm>
            <a:off x="774883" y="4746637"/>
            <a:ext cx="9114552" cy="111952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GB" sz="4400" dirty="0"/>
              <a:t>Abby has </a:t>
            </a:r>
            <a:r>
              <a:rPr lang="en-GB" sz="4400" dirty="0">
                <a:solidFill>
                  <a:schemeClr val="accent6">
                    <a:lumMod val="50000"/>
                  </a:schemeClr>
                </a:solidFill>
              </a:rPr>
              <a:t>52 llamas </a:t>
            </a:r>
            <a:r>
              <a:rPr lang="en-GB" sz="4400" dirty="0"/>
              <a:t>in her field. She gets </a:t>
            </a:r>
            <a:r>
              <a:rPr lang="en-GB" sz="4400" dirty="0">
                <a:solidFill>
                  <a:schemeClr val="accent6">
                    <a:lumMod val="50000"/>
                  </a:schemeClr>
                </a:solidFill>
              </a:rPr>
              <a:t>3 new baby llamas.</a:t>
            </a:r>
            <a:r>
              <a:rPr lang="en-GB" sz="4400" dirty="0"/>
              <a:t> </a:t>
            </a:r>
            <a:r>
              <a:rPr lang="en-GB" sz="4400" dirty="0">
                <a:solidFill>
                  <a:schemeClr val="accent6">
                    <a:lumMod val="50000"/>
                  </a:schemeClr>
                </a:solidFill>
              </a:rPr>
              <a:t>How many does she have now? </a:t>
            </a:r>
          </a:p>
          <a:p>
            <a:pPr algn="l"/>
            <a:endParaRPr lang="en-GB" sz="4400" dirty="0"/>
          </a:p>
          <a:p>
            <a:pPr algn="l"/>
            <a:r>
              <a:rPr lang="en-GB" sz="4400" dirty="0"/>
              <a:t>Draw a part-whole model to show your sum.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732AAA-A46D-48AA-B777-15A92500DF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33452" y="127865"/>
            <a:ext cx="2741405" cy="3301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45932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6A7D3B-6348-46BB-ADB7-49DD94626D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435258" y="-99391"/>
            <a:ext cx="3581769" cy="1119526"/>
          </a:xfrm>
        </p:spPr>
        <p:txBody>
          <a:bodyPr/>
          <a:lstStyle/>
          <a:p>
            <a:pPr algn="l"/>
            <a:r>
              <a:rPr lang="en-GB" sz="6600" u="sng" dirty="0"/>
              <a:t>Paddlers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AF2DD0F2-D525-45EA-B50A-F73E13BA0F60}"/>
              </a:ext>
            </a:extLst>
          </p:cNvPr>
          <p:cNvSpPr txBox="1">
            <a:spLocks/>
          </p:cNvSpPr>
          <p:nvPr/>
        </p:nvSpPr>
        <p:spPr>
          <a:xfrm>
            <a:off x="698682" y="4190046"/>
            <a:ext cx="7759517" cy="111952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GB" dirty="0"/>
              <a:t>The Pharaoh has </a:t>
            </a:r>
            <a:r>
              <a:rPr lang="en-GB" dirty="0">
                <a:solidFill>
                  <a:schemeClr val="accent6">
                    <a:lumMod val="50000"/>
                  </a:schemeClr>
                </a:solidFill>
              </a:rPr>
              <a:t>38 treasures</a:t>
            </a:r>
            <a:r>
              <a:rPr lang="en-GB" dirty="0"/>
              <a:t>. </a:t>
            </a:r>
          </a:p>
          <a:p>
            <a:pPr algn="l"/>
            <a:r>
              <a:rPr lang="en-GB" dirty="0">
                <a:solidFill>
                  <a:schemeClr val="accent6">
                    <a:lumMod val="50000"/>
                  </a:schemeClr>
                </a:solidFill>
              </a:rPr>
              <a:t>6 are stolen</a:t>
            </a:r>
            <a:r>
              <a:rPr lang="en-GB" dirty="0"/>
              <a:t>. </a:t>
            </a:r>
          </a:p>
          <a:p>
            <a:pPr algn="l"/>
            <a:r>
              <a:rPr lang="en-GB" dirty="0">
                <a:solidFill>
                  <a:schemeClr val="accent6">
                    <a:lumMod val="50000"/>
                  </a:schemeClr>
                </a:solidFill>
              </a:rPr>
              <a:t>How many treasures are left?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0AD9812-DA80-46AA-A8E9-512B29A742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53330" y="57555"/>
            <a:ext cx="2594061" cy="6668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21795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6A7D3B-6348-46BB-ADB7-49DD94626D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435258" y="-99391"/>
            <a:ext cx="4774464" cy="1119526"/>
          </a:xfrm>
        </p:spPr>
        <p:txBody>
          <a:bodyPr/>
          <a:lstStyle/>
          <a:p>
            <a:pPr algn="l"/>
            <a:r>
              <a:rPr lang="en-GB" sz="6600" u="sng" dirty="0"/>
              <a:t>Snorkellers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AF2DD0F2-D525-45EA-B50A-F73E13BA0F60}"/>
              </a:ext>
            </a:extLst>
          </p:cNvPr>
          <p:cNvSpPr txBox="1">
            <a:spLocks/>
          </p:cNvSpPr>
          <p:nvPr/>
        </p:nvSpPr>
        <p:spPr>
          <a:xfrm>
            <a:off x="718560" y="5502011"/>
            <a:ext cx="7759517" cy="111952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GB" sz="4400" dirty="0"/>
              <a:t>Max has knitted </a:t>
            </a:r>
            <a:r>
              <a:rPr lang="en-GB" sz="4400" dirty="0">
                <a:solidFill>
                  <a:schemeClr val="accent6">
                    <a:lumMod val="50000"/>
                  </a:schemeClr>
                </a:solidFill>
              </a:rPr>
              <a:t>37 jumpers </a:t>
            </a:r>
            <a:r>
              <a:rPr lang="en-GB" sz="4400" dirty="0"/>
              <a:t>for charity. He </a:t>
            </a:r>
            <a:r>
              <a:rPr lang="en-GB" sz="4400" dirty="0">
                <a:solidFill>
                  <a:schemeClr val="accent6">
                    <a:lumMod val="50000"/>
                  </a:schemeClr>
                </a:solidFill>
              </a:rPr>
              <a:t>donates 6 </a:t>
            </a:r>
            <a:r>
              <a:rPr lang="en-GB" sz="4400" dirty="0"/>
              <a:t>to the homeless. He </a:t>
            </a:r>
            <a:r>
              <a:rPr lang="en-GB" sz="4400" dirty="0">
                <a:solidFill>
                  <a:schemeClr val="accent6">
                    <a:lumMod val="50000"/>
                  </a:schemeClr>
                </a:solidFill>
              </a:rPr>
              <a:t>gives the rest </a:t>
            </a:r>
            <a:r>
              <a:rPr lang="en-GB" sz="4400" dirty="0"/>
              <a:t>to the elderly. How many does he give to the elderly? </a:t>
            </a:r>
          </a:p>
          <a:p>
            <a:pPr algn="l"/>
            <a:endParaRPr lang="en-GB" sz="4400" dirty="0">
              <a:solidFill>
                <a:schemeClr val="accent6">
                  <a:lumMod val="50000"/>
                </a:schemeClr>
              </a:solidFill>
            </a:endParaRPr>
          </a:p>
          <a:p>
            <a:pPr algn="l"/>
            <a:r>
              <a:rPr lang="en-GB" sz="4400" dirty="0">
                <a:solidFill>
                  <a:schemeClr val="accent6">
                    <a:lumMod val="50000"/>
                  </a:schemeClr>
                </a:solidFill>
              </a:rPr>
              <a:t>Draw a number line to show your working out.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CB2A98-E66F-45C4-BF0B-7E3112EB6F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71746" y="236463"/>
            <a:ext cx="3377561" cy="2631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21010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6A7D3B-6348-46BB-ADB7-49DD94626D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435258" y="-99391"/>
            <a:ext cx="4774464" cy="1119526"/>
          </a:xfrm>
        </p:spPr>
        <p:txBody>
          <a:bodyPr/>
          <a:lstStyle/>
          <a:p>
            <a:pPr algn="l"/>
            <a:r>
              <a:rPr lang="en-GB" sz="6600" u="sng" dirty="0"/>
              <a:t>Snorkellers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AF2DD0F2-D525-45EA-B50A-F73E13BA0F60}"/>
              </a:ext>
            </a:extLst>
          </p:cNvPr>
          <p:cNvSpPr txBox="1">
            <a:spLocks/>
          </p:cNvSpPr>
          <p:nvPr/>
        </p:nvSpPr>
        <p:spPr>
          <a:xfrm>
            <a:off x="664143" y="3162175"/>
            <a:ext cx="6497053" cy="469712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GB" sz="4400" dirty="0"/>
              <a:t>There are </a:t>
            </a:r>
            <a:r>
              <a:rPr lang="en-GB" sz="4400" dirty="0">
                <a:solidFill>
                  <a:schemeClr val="accent6">
                    <a:lumMod val="50000"/>
                  </a:schemeClr>
                </a:solidFill>
              </a:rPr>
              <a:t>234 cars </a:t>
            </a:r>
            <a:r>
              <a:rPr lang="en-GB" sz="4400" dirty="0"/>
              <a:t>in the car park.</a:t>
            </a:r>
          </a:p>
          <a:p>
            <a:pPr algn="l"/>
            <a:endParaRPr lang="en-GB" sz="4400" dirty="0"/>
          </a:p>
          <a:p>
            <a:pPr algn="l"/>
            <a:r>
              <a:rPr lang="en-GB" sz="4400" dirty="0"/>
              <a:t>There are </a:t>
            </a:r>
            <a:r>
              <a:rPr lang="en-GB" sz="4400" dirty="0">
                <a:solidFill>
                  <a:schemeClr val="accent6">
                    <a:lumMod val="50000"/>
                  </a:schemeClr>
                </a:solidFill>
              </a:rPr>
              <a:t>5 spaces left. </a:t>
            </a:r>
          </a:p>
          <a:p>
            <a:pPr algn="l"/>
            <a:endParaRPr lang="en-GB" sz="4400" dirty="0"/>
          </a:p>
          <a:p>
            <a:pPr algn="l"/>
            <a:r>
              <a:rPr lang="en-GB" sz="4400" dirty="0"/>
              <a:t>How big is the car park? </a:t>
            </a:r>
          </a:p>
          <a:p>
            <a:pPr algn="l"/>
            <a:endParaRPr lang="en-GB" sz="4400" dirty="0">
              <a:solidFill>
                <a:schemeClr val="accent6">
                  <a:lumMod val="50000"/>
                </a:schemeClr>
              </a:solidFill>
            </a:endParaRPr>
          </a:p>
          <a:p>
            <a:pPr algn="l"/>
            <a:endParaRPr lang="en-GB" sz="4400" dirty="0">
              <a:solidFill>
                <a:schemeClr val="accent6">
                  <a:lumMod val="50000"/>
                </a:schemeClr>
              </a:solidFill>
            </a:endParaRPr>
          </a:p>
          <a:p>
            <a:pPr algn="l"/>
            <a:endParaRPr lang="en-GB" sz="4400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7170" name="Picture 2" descr="Blue Toy Car Clipart | Car silhouette, Toy car, Blue car">
            <a:extLst>
              <a:ext uri="{FF2B5EF4-FFF2-40B4-BE49-F238E27FC236}">
                <a16:creationId xmlns:a16="http://schemas.microsoft.com/office/drawing/2014/main" id="{DA6B069A-2866-4B2F-B14E-39A81F9D40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4346" y="1852862"/>
            <a:ext cx="4941288" cy="2618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73095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6A7D3B-6348-46BB-ADB7-49DD94626D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435258" y="-99391"/>
            <a:ext cx="4774464" cy="1119526"/>
          </a:xfrm>
        </p:spPr>
        <p:txBody>
          <a:bodyPr/>
          <a:lstStyle/>
          <a:p>
            <a:pPr algn="l"/>
            <a:r>
              <a:rPr lang="en-GB" sz="6600" u="sng" dirty="0"/>
              <a:t>Snorkellers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AF2DD0F2-D525-45EA-B50A-F73E13BA0F60}"/>
              </a:ext>
            </a:extLst>
          </p:cNvPr>
          <p:cNvSpPr txBox="1">
            <a:spLocks/>
          </p:cNvSpPr>
          <p:nvPr/>
        </p:nvSpPr>
        <p:spPr>
          <a:xfrm>
            <a:off x="664143" y="3162175"/>
            <a:ext cx="6497053" cy="469712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GB" sz="4400" dirty="0"/>
              <a:t>Bob </a:t>
            </a:r>
            <a:r>
              <a:rPr lang="en-GB" sz="4400" dirty="0">
                <a:solidFill>
                  <a:schemeClr val="accent6">
                    <a:lumMod val="50000"/>
                  </a:schemeClr>
                </a:solidFill>
              </a:rPr>
              <a:t>has made this number using dienes. </a:t>
            </a:r>
          </a:p>
          <a:p>
            <a:pPr algn="l"/>
            <a:endParaRPr lang="en-GB" sz="4400" dirty="0"/>
          </a:p>
          <a:p>
            <a:pPr algn="l"/>
            <a:r>
              <a:rPr lang="en-GB" sz="4400" dirty="0"/>
              <a:t>Ava’s number is </a:t>
            </a:r>
            <a:r>
              <a:rPr lang="en-GB" sz="4400" dirty="0">
                <a:solidFill>
                  <a:schemeClr val="accent6">
                    <a:lumMod val="50000"/>
                  </a:schemeClr>
                </a:solidFill>
              </a:rPr>
              <a:t>9 bigger</a:t>
            </a:r>
            <a:r>
              <a:rPr lang="en-GB" sz="4400" dirty="0"/>
              <a:t>. </a:t>
            </a:r>
          </a:p>
          <a:p>
            <a:pPr algn="l"/>
            <a:endParaRPr lang="en-GB" sz="4400" dirty="0"/>
          </a:p>
          <a:p>
            <a:pPr algn="l"/>
            <a:r>
              <a:rPr lang="en-GB" sz="4400" dirty="0"/>
              <a:t>What is Ava’s number?</a:t>
            </a:r>
          </a:p>
          <a:p>
            <a:pPr algn="l"/>
            <a:endParaRPr lang="en-GB" sz="4400" dirty="0">
              <a:solidFill>
                <a:schemeClr val="accent6">
                  <a:lumMod val="50000"/>
                </a:schemeClr>
              </a:solidFill>
            </a:endParaRPr>
          </a:p>
          <a:p>
            <a:pPr algn="l"/>
            <a:endParaRPr lang="en-GB" sz="4400" dirty="0">
              <a:solidFill>
                <a:schemeClr val="accent6">
                  <a:lumMod val="50000"/>
                </a:schemeClr>
              </a:solidFill>
            </a:endParaRPr>
          </a:p>
          <a:p>
            <a:pPr algn="l"/>
            <a:endParaRPr lang="en-GB" sz="4400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E72398-1991-4159-9D92-4CE1EE24C9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9073" y="995354"/>
            <a:ext cx="4360472" cy="2666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09119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6A7D3B-6348-46BB-ADB7-49DD94626D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435258" y="-99391"/>
            <a:ext cx="4774464" cy="1119526"/>
          </a:xfrm>
        </p:spPr>
        <p:txBody>
          <a:bodyPr/>
          <a:lstStyle/>
          <a:p>
            <a:pPr algn="l"/>
            <a:r>
              <a:rPr lang="en-GB" sz="6600" u="sng" dirty="0"/>
              <a:t>Divers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AF2DD0F2-D525-45EA-B50A-F73E13BA0F60}"/>
              </a:ext>
            </a:extLst>
          </p:cNvPr>
          <p:cNvSpPr txBox="1">
            <a:spLocks/>
          </p:cNvSpPr>
          <p:nvPr/>
        </p:nvSpPr>
        <p:spPr>
          <a:xfrm>
            <a:off x="788477" y="3835282"/>
            <a:ext cx="10068025" cy="469712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GB" sz="4400" dirty="0"/>
              <a:t>Are these number sentences </a:t>
            </a:r>
            <a:r>
              <a:rPr lang="en-GB" sz="4400" dirty="0">
                <a:solidFill>
                  <a:schemeClr val="accent6">
                    <a:lumMod val="50000"/>
                  </a:schemeClr>
                </a:solidFill>
              </a:rPr>
              <a:t>true or false? </a:t>
            </a:r>
          </a:p>
          <a:p>
            <a:pPr algn="l"/>
            <a:endParaRPr lang="en-GB" sz="4400" dirty="0"/>
          </a:p>
          <a:p>
            <a:pPr algn="l"/>
            <a:endParaRPr lang="en-GB" sz="4400" dirty="0"/>
          </a:p>
          <a:p>
            <a:pPr algn="l"/>
            <a:endParaRPr lang="en-GB" sz="4400" dirty="0"/>
          </a:p>
          <a:p>
            <a:pPr algn="l"/>
            <a:endParaRPr lang="en-GB" sz="4400" dirty="0"/>
          </a:p>
          <a:p>
            <a:pPr algn="l"/>
            <a:r>
              <a:rPr lang="en-GB" sz="4400" dirty="0"/>
              <a:t>Write a sentence to explain your answers. </a:t>
            </a:r>
          </a:p>
          <a:p>
            <a:pPr algn="l"/>
            <a:endParaRPr lang="en-GB" sz="4400" dirty="0">
              <a:solidFill>
                <a:schemeClr val="accent6">
                  <a:lumMod val="50000"/>
                </a:schemeClr>
              </a:solidFill>
            </a:endParaRPr>
          </a:p>
          <a:p>
            <a:pPr algn="l"/>
            <a:endParaRPr lang="en-GB" sz="4400" dirty="0">
              <a:solidFill>
                <a:schemeClr val="accent6">
                  <a:lumMod val="50000"/>
                </a:schemeClr>
              </a:solidFill>
            </a:endParaRPr>
          </a:p>
          <a:p>
            <a:pPr algn="l"/>
            <a:endParaRPr lang="en-GB" sz="4400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D305CF7-EFCB-4B1A-AD3E-AF79D17F2F6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633" t="25747" r="47348"/>
          <a:stretch/>
        </p:blipFill>
        <p:spPr>
          <a:xfrm>
            <a:off x="2868329" y="1828800"/>
            <a:ext cx="4937760" cy="3424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78665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6A7D3B-6348-46BB-ADB7-49DD94626D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435258" y="-99391"/>
            <a:ext cx="4774464" cy="1119526"/>
          </a:xfrm>
        </p:spPr>
        <p:txBody>
          <a:bodyPr/>
          <a:lstStyle/>
          <a:p>
            <a:pPr algn="l"/>
            <a:r>
              <a:rPr lang="en-GB" sz="6600" u="sng" dirty="0"/>
              <a:t>Divers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AF2DD0F2-D525-45EA-B50A-F73E13BA0F60}"/>
              </a:ext>
            </a:extLst>
          </p:cNvPr>
          <p:cNvSpPr txBox="1">
            <a:spLocks/>
          </p:cNvSpPr>
          <p:nvPr/>
        </p:nvSpPr>
        <p:spPr>
          <a:xfrm>
            <a:off x="788477" y="3835282"/>
            <a:ext cx="10068025" cy="469712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endParaRPr lang="en-GB" sz="4400" dirty="0">
              <a:solidFill>
                <a:schemeClr val="accent6">
                  <a:lumMod val="50000"/>
                </a:schemeClr>
              </a:solidFill>
            </a:endParaRPr>
          </a:p>
          <a:p>
            <a:pPr algn="l"/>
            <a:endParaRPr lang="en-GB" sz="4400" dirty="0">
              <a:solidFill>
                <a:schemeClr val="accent6">
                  <a:lumMod val="50000"/>
                </a:schemeClr>
              </a:solidFill>
            </a:endParaRPr>
          </a:p>
          <a:p>
            <a:pPr algn="l"/>
            <a:endParaRPr lang="en-GB" sz="44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CB9227A4-0D56-429D-99E7-3237436DB391}"/>
              </a:ext>
            </a:extLst>
          </p:cNvPr>
          <p:cNvSpPr txBox="1">
            <a:spLocks/>
          </p:cNvSpPr>
          <p:nvPr/>
        </p:nvSpPr>
        <p:spPr>
          <a:xfrm>
            <a:off x="514750" y="2160871"/>
            <a:ext cx="10068025" cy="469712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GB" sz="4400" dirty="0"/>
              <a:t>Sophie has collected </a:t>
            </a:r>
            <a:r>
              <a:rPr lang="en-GB" sz="4400" dirty="0">
                <a:solidFill>
                  <a:srgbClr val="7030A0"/>
                </a:solidFill>
              </a:rPr>
              <a:t>403 stamps</a:t>
            </a:r>
            <a:r>
              <a:rPr lang="en-GB" sz="4400" dirty="0"/>
              <a:t>. She </a:t>
            </a:r>
            <a:r>
              <a:rPr lang="en-GB" sz="4400" dirty="0">
                <a:solidFill>
                  <a:srgbClr val="7030A0"/>
                </a:solidFill>
              </a:rPr>
              <a:t>gives 5 to her little brother</a:t>
            </a:r>
            <a:r>
              <a:rPr lang="en-GB" sz="4400" dirty="0"/>
              <a:t>. </a:t>
            </a:r>
          </a:p>
          <a:p>
            <a:pPr algn="l"/>
            <a:endParaRPr lang="en-GB" sz="4400" dirty="0"/>
          </a:p>
          <a:p>
            <a:pPr algn="l"/>
            <a:r>
              <a:rPr lang="en-GB" sz="4400" dirty="0">
                <a:solidFill>
                  <a:srgbClr val="7030A0"/>
                </a:solidFill>
              </a:rPr>
              <a:t>How many does she have left</a:t>
            </a:r>
            <a:r>
              <a:rPr lang="en-GB" sz="4400" dirty="0"/>
              <a:t>?</a:t>
            </a:r>
          </a:p>
          <a:p>
            <a:pPr algn="l"/>
            <a:endParaRPr lang="en-GB" sz="4400" dirty="0"/>
          </a:p>
          <a:p>
            <a:pPr algn="l"/>
            <a:r>
              <a:rPr lang="en-GB" sz="4400" dirty="0"/>
              <a:t>Draw a number line to help you.</a:t>
            </a:r>
          </a:p>
          <a:p>
            <a:pPr algn="l"/>
            <a:endParaRPr lang="en-GB" sz="4400" dirty="0">
              <a:solidFill>
                <a:schemeClr val="accent6">
                  <a:lumMod val="50000"/>
                </a:schemeClr>
              </a:solidFill>
            </a:endParaRPr>
          </a:p>
          <a:p>
            <a:pPr algn="l"/>
            <a:endParaRPr lang="en-GB" sz="4400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FD01099-07F7-4EDC-8CAF-2405C1B261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86382" y="2753139"/>
            <a:ext cx="3242808" cy="3919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35339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6A7D3B-6348-46BB-ADB7-49DD94626D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435258" y="-99391"/>
            <a:ext cx="4774464" cy="1119526"/>
          </a:xfrm>
        </p:spPr>
        <p:txBody>
          <a:bodyPr/>
          <a:lstStyle/>
          <a:p>
            <a:pPr algn="l"/>
            <a:r>
              <a:rPr lang="en-GB" sz="6600" u="sng" dirty="0"/>
              <a:t>Divers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AF2DD0F2-D525-45EA-B50A-F73E13BA0F60}"/>
              </a:ext>
            </a:extLst>
          </p:cNvPr>
          <p:cNvSpPr txBox="1">
            <a:spLocks/>
          </p:cNvSpPr>
          <p:nvPr/>
        </p:nvSpPr>
        <p:spPr>
          <a:xfrm>
            <a:off x="788477" y="3835282"/>
            <a:ext cx="10068025" cy="469712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endParaRPr lang="en-GB" sz="4400" dirty="0">
              <a:solidFill>
                <a:schemeClr val="accent6">
                  <a:lumMod val="50000"/>
                </a:schemeClr>
              </a:solidFill>
            </a:endParaRPr>
          </a:p>
          <a:p>
            <a:pPr algn="l"/>
            <a:endParaRPr lang="en-GB" sz="4400" dirty="0">
              <a:solidFill>
                <a:schemeClr val="accent6">
                  <a:lumMod val="50000"/>
                </a:schemeClr>
              </a:solidFill>
            </a:endParaRPr>
          </a:p>
          <a:p>
            <a:pPr algn="l"/>
            <a:endParaRPr lang="en-GB" sz="44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CB9227A4-0D56-429D-99E7-3237436DB391}"/>
              </a:ext>
            </a:extLst>
          </p:cNvPr>
          <p:cNvSpPr txBox="1">
            <a:spLocks/>
          </p:cNvSpPr>
          <p:nvPr/>
        </p:nvSpPr>
        <p:spPr>
          <a:xfrm>
            <a:off x="624665" y="3022718"/>
            <a:ext cx="10068025" cy="469712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GB" sz="4400" dirty="0">
                <a:solidFill>
                  <a:srgbClr val="7030A0"/>
                </a:solidFill>
              </a:rPr>
              <a:t>Follow the instructions:</a:t>
            </a:r>
          </a:p>
          <a:p>
            <a:pPr algn="l"/>
            <a:r>
              <a:rPr lang="en-GB" sz="4400" dirty="0"/>
              <a:t>234 + 4 </a:t>
            </a:r>
          </a:p>
          <a:p>
            <a:pPr algn="l"/>
            <a:r>
              <a:rPr lang="en-GB" sz="4400" dirty="0"/>
              <a:t>-6 from your answer</a:t>
            </a:r>
          </a:p>
          <a:p>
            <a:pPr algn="l"/>
            <a:r>
              <a:rPr lang="en-GB" sz="4400" dirty="0"/>
              <a:t>+9 to your answer</a:t>
            </a:r>
          </a:p>
          <a:p>
            <a:pPr algn="l"/>
            <a:r>
              <a:rPr lang="en-GB" sz="4400" dirty="0"/>
              <a:t>+5 to your answer</a:t>
            </a:r>
          </a:p>
          <a:p>
            <a:pPr algn="l"/>
            <a:r>
              <a:rPr lang="en-GB" sz="4400" dirty="0"/>
              <a:t>-3 from your answer</a:t>
            </a:r>
          </a:p>
          <a:p>
            <a:pPr algn="l"/>
            <a:r>
              <a:rPr lang="en-GB" sz="4400" dirty="0">
                <a:solidFill>
                  <a:srgbClr val="7030A0"/>
                </a:solidFill>
              </a:rPr>
              <a:t>What do you end up with? </a:t>
            </a:r>
          </a:p>
          <a:p>
            <a:pPr algn="l"/>
            <a:endParaRPr lang="en-GB" sz="4400" dirty="0">
              <a:solidFill>
                <a:schemeClr val="accent6">
                  <a:lumMod val="50000"/>
                </a:schemeClr>
              </a:solidFill>
            </a:endParaRPr>
          </a:p>
          <a:p>
            <a:pPr algn="l"/>
            <a:endParaRPr lang="en-GB" sz="4400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9218" name="Picture 2" descr="Free Pictures For Maths, Download Free Clip Art, Free Clip Art on Clipart  Library">
            <a:extLst>
              <a:ext uri="{FF2B5EF4-FFF2-40B4-BE49-F238E27FC236}">
                <a16:creationId xmlns:a16="http://schemas.microsoft.com/office/drawing/2014/main" id="{AC1198FB-B454-4A78-8BFB-A4A3815048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5572" y="298173"/>
            <a:ext cx="4929754" cy="4472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5056593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B188BD86-C0E7-4BE6-88F3-85ADDA21A0B2}"/>
</file>

<file path=customXml/itemProps2.xml><?xml version="1.0" encoding="utf-8"?>
<ds:datastoreItem xmlns:ds="http://schemas.openxmlformats.org/officeDocument/2006/customXml" ds:itemID="{2BA6E9DB-D1C5-46D0-84F9-89EBD990EA6C}"/>
</file>

<file path=customXml/itemProps3.xml><?xml version="1.0" encoding="utf-8"?>
<ds:datastoreItem xmlns:ds="http://schemas.openxmlformats.org/officeDocument/2006/customXml" ds:itemID="{B09A1953-D81A-4B68-82D5-576682757CB2}"/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2920</TotalTime>
  <Words>246</Words>
  <Application>Microsoft Office PowerPoint</Application>
  <PresentationFormat>Widescreen</PresentationFormat>
  <Paragraphs>54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Trebuchet MS</vt:lpstr>
      <vt:lpstr>Wingdings 3</vt:lpstr>
      <vt:lpstr>Facet</vt:lpstr>
      <vt:lpstr>Paddlers</vt:lpstr>
      <vt:lpstr>Paddlers</vt:lpstr>
      <vt:lpstr>Paddlers</vt:lpstr>
      <vt:lpstr>Snorkellers</vt:lpstr>
      <vt:lpstr>Snorkellers</vt:lpstr>
      <vt:lpstr>Snorkellers</vt:lpstr>
      <vt:lpstr>Divers</vt:lpstr>
      <vt:lpstr>Divers</vt:lpstr>
      <vt:lpstr>Divers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alice watton</dc:creator>
  <cp:lastModifiedBy>alice watton</cp:lastModifiedBy>
  <cp:revision>27</cp:revision>
  <dcterms:created xsi:type="dcterms:W3CDTF">2020-10-15T16:46:25Z</dcterms:created>
  <dcterms:modified xsi:type="dcterms:W3CDTF">2020-10-17T17:27:16Z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