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sldIdLst>
    <p:sldId id="413" r:id="rId5"/>
    <p:sldId id="424" r:id="rId6"/>
    <p:sldId id="425" r:id="rId7"/>
    <p:sldId id="441" r:id="rId8"/>
    <p:sldId id="442" r:id="rId9"/>
    <p:sldId id="426" r:id="rId10"/>
    <p:sldId id="444" r:id="rId11"/>
    <p:sldId id="443" r:id="rId12"/>
    <p:sldId id="428" r:id="rId13"/>
    <p:sldId id="427" r:id="rId14"/>
    <p:sldId id="429" r:id="rId15"/>
    <p:sldId id="431" r:id="rId16"/>
    <p:sldId id="445" r:id="rId17"/>
    <p:sldId id="432" r:id="rId18"/>
    <p:sldId id="44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6600"/>
    <a:srgbClr val="FF3399"/>
    <a:srgbClr val="F8F8F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ADD4BA-9868-4D1E-BDFD-1B271FA72F8C}" v="2" dt="2021-12-08T22:28:48.3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79" autoAdjust="0"/>
    <p:restoredTop sz="95126" autoAdjust="0"/>
  </p:normalViewPr>
  <p:slideViewPr>
    <p:cSldViewPr snapToGrid="0">
      <p:cViewPr varScale="1">
        <p:scale>
          <a:sx n="62" d="100"/>
          <a:sy n="62" d="100"/>
        </p:scale>
        <p:origin x="780" y="7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5EADD4BA-9868-4D1E-BDFD-1B271FA72F8C}"/>
    <pc:docChg chg="custSel addSld modSld">
      <pc:chgData name="richard levens" userId="e03c8c490b5fe3ce" providerId="LiveId" clId="{5EADD4BA-9868-4D1E-BDFD-1B271FA72F8C}" dt="2021-12-08T22:32:13.738" v="285" actId="1076"/>
      <pc:docMkLst>
        <pc:docMk/>
      </pc:docMkLst>
      <pc:sldChg chg="addSp modSp mod">
        <pc:chgData name="richard levens" userId="e03c8c490b5fe3ce" providerId="LiveId" clId="{5EADD4BA-9868-4D1E-BDFD-1B271FA72F8C}" dt="2021-12-08T22:25:05.406" v="4" actId="1076"/>
        <pc:sldMkLst>
          <pc:docMk/>
          <pc:sldMk cId="2330563102" sldId="428"/>
        </pc:sldMkLst>
        <pc:spChg chg="add mod">
          <ac:chgData name="richard levens" userId="e03c8c490b5fe3ce" providerId="LiveId" clId="{5EADD4BA-9868-4D1E-BDFD-1B271FA72F8C}" dt="2021-12-08T22:25:05.406" v="4" actId="1076"/>
          <ac:spMkLst>
            <pc:docMk/>
            <pc:sldMk cId="2330563102" sldId="428"/>
            <ac:spMk id="7" creationId="{ED9EFCFF-B008-4D84-8D42-BE2F22754A78}"/>
          </ac:spMkLst>
        </pc:spChg>
      </pc:sldChg>
      <pc:sldChg chg="modAnim">
        <pc:chgData name="richard levens" userId="e03c8c490b5fe3ce" providerId="LiveId" clId="{5EADD4BA-9868-4D1E-BDFD-1B271FA72F8C}" dt="2021-12-08T22:28:48.372" v="5"/>
        <pc:sldMkLst>
          <pc:docMk/>
          <pc:sldMk cId="2620224935" sldId="431"/>
        </pc:sldMkLst>
      </pc:sldChg>
      <pc:sldChg chg="delSp modSp add mod">
        <pc:chgData name="richard levens" userId="e03c8c490b5fe3ce" providerId="LiveId" clId="{5EADD4BA-9868-4D1E-BDFD-1B271FA72F8C}" dt="2021-12-08T22:32:13.738" v="285" actId="1076"/>
        <pc:sldMkLst>
          <pc:docMk/>
          <pc:sldMk cId="181662058" sldId="446"/>
        </pc:sldMkLst>
        <pc:spChg chg="mod">
          <ac:chgData name="richard levens" userId="e03c8c490b5fe3ce" providerId="LiveId" clId="{5EADD4BA-9868-4D1E-BDFD-1B271FA72F8C}" dt="2021-12-08T22:32:13.738" v="285" actId="1076"/>
          <ac:spMkLst>
            <pc:docMk/>
            <pc:sldMk cId="181662058" sldId="446"/>
            <ac:spMk id="2" creationId="{2A7FD609-CD1B-48A4-8718-0B94E816D08E}"/>
          </ac:spMkLst>
        </pc:spChg>
        <pc:spChg chg="mod">
          <ac:chgData name="richard levens" userId="e03c8c490b5fe3ce" providerId="LiveId" clId="{5EADD4BA-9868-4D1E-BDFD-1B271FA72F8C}" dt="2021-12-08T22:30:13.711" v="49" actId="404"/>
          <ac:spMkLst>
            <pc:docMk/>
            <pc:sldMk cId="181662058" sldId="446"/>
            <ac:spMk id="11" creationId="{A5DE2A3E-9D96-481D-B4ED-DDB1D795F5F6}"/>
          </ac:spMkLst>
        </pc:spChg>
        <pc:picChg chg="del">
          <ac:chgData name="richard levens" userId="e03c8c490b5fe3ce" providerId="LiveId" clId="{5EADD4BA-9868-4D1E-BDFD-1B271FA72F8C}" dt="2021-12-08T22:31:27.973" v="241" actId="478"/>
          <ac:picMkLst>
            <pc:docMk/>
            <pc:sldMk cId="181662058" sldId="446"/>
            <ac:picMk id="3" creationId="{0C47CDB3-A83C-4913-91B3-774F7CE70DE0}"/>
          </ac:picMkLst>
        </pc:picChg>
        <pc:picChg chg="del mod">
          <ac:chgData name="richard levens" userId="e03c8c490b5fe3ce" providerId="LiveId" clId="{5EADD4BA-9868-4D1E-BDFD-1B271FA72F8C}" dt="2021-12-08T22:31:28.572" v="243" actId="478"/>
          <ac:picMkLst>
            <pc:docMk/>
            <pc:sldMk cId="181662058" sldId="446"/>
            <ac:picMk id="4" creationId="{0CB42E3C-E4CF-4918-91BF-C38EC44AF478}"/>
          </ac:picMkLst>
        </pc:picChg>
        <pc:picChg chg="mod">
          <ac:chgData name="richard levens" userId="e03c8c490b5fe3ce" providerId="LiveId" clId="{5EADD4BA-9868-4D1E-BDFD-1B271FA72F8C}" dt="2021-12-08T22:31:31.188" v="245" actId="1076"/>
          <ac:picMkLst>
            <pc:docMk/>
            <pc:sldMk cId="181662058" sldId="446"/>
            <ac:picMk id="5" creationId="{CB13A965-49C0-4A3B-B922-EE6B42232B19}"/>
          </ac:picMkLst>
        </pc:picChg>
        <pc:picChg chg="del">
          <ac:chgData name="richard levens" userId="e03c8c490b5fe3ce" providerId="LiveId" clId="{5EADD4BA-9868-4D1E-BDFD-1B271FA72F8C}" dt="2021-12-08T22:31:29.241" v="244" actId="478"/>
          <ac:picMkLst>
            <pc:docMk/>
            <pc:sldMk cId="181662058" sldId="446"/>
            <ac:picMk id="6" creationId="{273DE65E-52B8-4643-8394-2A1C5DC21380}"/>
          </ac:picMkLst>
        </pc:picChg>
        <pc:picChg chg="del">
          <ac:chgData name="richard levens" userId="e03c8c490b5fe3ce" providerId="LiveId" clId="{5EADD4BA-9868-4D1E-BDFD-1B271FA72F8C}" dt="2021-12-08T22:31:27.313" v="240" actId="478"/>
          <ac:picMkLst>
            <pc:docMk/>
            <pc:sldMk cId="181662058" sldId="446"/>
            <ac:picMk id="7" creationId="{ED427459-5D63-44CB-B7DF-26F48A27F14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2A52B8F-F166-419D-8CE5-EA9920A13842}" type="datetimeFigureOut">
              <a:rPr lang="en-GB" smtClean="0"/>
              <a:t>08/12/2021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564EF4A-EA39-49F9-989D-D1BDB306554D}" type="slidenum">
              <a:rPr lang="en-GB" smtClean="0"/>
              <a:t>‹#›</a:t>
            </a:fld>
            <a:endParaRPr lang="en-GB"/>
          </a:p>
        </p:txBody>
      </p:sp>
    </p:spTree>
    <p:extLst>
      <p:ext uri="{BB962C8B-B14F-4D97-AF65-F5344CB8AC3E}">
        <p14:creationId xmlns:p14="http://schemas.microsoft.com/office/powerpoint/2010/main" val="18747237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64EF4A-EA39-49F9-989D-D1BDB306554D}" type="slidenum">
              <a:rPr lang="en-GB" smtClean="0"/>
              <a:t>3</a:t>
            </a:fld>
            <a:endParaRPr lang="en-GB"/>
          </a:p>
        </p:txBody>
      </p:sp>
    </p:spTree>
    <p:extLst>
      <p:ext uri="{BB962C8B-B14F-4D97-AF65-F5344CB8AC3E}">
        <p14:creationId xmlns:p14="http://schemas.microsoft.com/office/powerpoint/2010/main" val="22817603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64EF4A-EA39-49F9-989D-D1BDB306554D}" type="slidenum">
              <a:rPr lang="en-GB" smtClean="0"/>
              <a:t>4</a:t>
            </a:fld>
            <a:endParaRPr lang="en-GB"/>
          </a:p>
        </p:txBody>
      </p:sp>
    </p:spTree>
    <p:extLst>
      <p:ext uri="{BB962C8B-B14F-4D97-AF65-F5344CB8AC3E}">
        <p14:creationId xmlns:p14="http://schemas.microsoft.com/office/powerpoint/2010/main" val="4190606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564EF4A-EA39-49F9-989D-D1BDB306554D}" type="slidenum">
              <a:rPr lang="en-GB" smtClean="0"/>
              <a:t>6</a:t>
            </a:fld>
            <a:endParaRPr lang="en-GB"/>
          </a:p>
        </p:txBody>
      </p:sp>
    </p:spTree>
    <p:extLst>
      <p:ext uri="{BB962C8B-B14F-4D97-AF65-F5344CB8AC3E}">
        <p14:creationId xmlns:p14="http://schemas.microsoft.com/office/powerpoint/2010/main" val="2636909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590802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40412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6352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078097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5210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354791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85418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8001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93349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4252172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2039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04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08/12/2021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371724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11" Type="http://schemas.openxmlformats.org/officeDocument/2006/relationships/image" Target="../media/image14.jpe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2.xml"/><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hyperlink" Target="https://www.bbc.co.uk/programmes/p00rzljn" TargetMode="External"/><Relationship Id="rId2" Type="http://schemas.openxmlformats.org/officeDocument/2006/relationships/image" Target="../media/image25.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722273" y="3282285"/>
            <a:ext cx="10927080" cy="1325563"/>
          </a:xfrm>
        </p:spPr>
        <p:txBody>
          <a:bodyPr>
            <a:normAutofit fontScale="90000"/>
          </a:bodyPr>
          <a:lstStyle/>
          <a:p>
            <a:r>
              <a:rPr lang="en-GB" sz="4900" dirty="0">
                <a:effectLst>
                  <a:outerShdw blurRad="38100" dist="38100" dir="2700000" algn="tl">
                    <a:srgbClr val="000000">
                      <a:alpha val="43137"/>
                    </a:srgbClr>
                  </a:outerShdw>
                </a:effectLst>
                <a:uFill>
                  <a:solidFill>
                    <a:schemeClr val="tx1"/>
                  </a:solidFill>
                </a:uFill>
                <a:latin typeface="Maiandra GD" panose="020E0502030308020204" pitchFamily="34" charset="0"/>
              </a:rPr>
              <a:t>L.O: To build an overview of world history</a:t>
            </a:r>
            <a:br>
              <a:rPr lang="en-GB" sz="49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49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4900" dirty="0">
                <a:effectLst>
                  <a:outerShdw blurRad="38100" dist="38100" dir="2700000" algn="tl">
                    <a:srgbClr val="000000">
                      <a:alpha val="43137"/>
                    </a:srgbClr>
                  </a:outerShdw>
                </a:effectLst>
                <a:uFill>
                  <a:solidFill>
                    <a:schemeClr val="tx1"/>
                  </a:solidFill>
                </a:uFill>
                <a:latin typeface="Maiandra GD" panose="020E0502030308020204" pitchFamily="34" charset="0"/>
              </a:rPr>
              <a:t>C: Understand the experiences of women during WWII</a:t>
            </a:r>
            <a:br>
              <a:rPr lang="en-GB" sz="40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Tree>
    <p:extLst>
      <p:ext uri="{BB962C8B-B14F-4D97-AF65-F5344CB8AC3E}">
        <p14:creationId xmlns:p14="http://schemas.microsoft.com/office/powerpoint/2010/main" val="3349547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0" y="1229995"/>
            <a:ext cx="12192000" cy="1325563"/>
          </a:xfrm>
        </p:spPr>
        <p:txBody>
          <a:bodyPr>
            <a:noAutofit/>
          </a:bodyPr>
          <a:lstStyle/>
          <a:p>
            <a:pPr algn="ctr"/>
            <a: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What were women doing during the battle for civilisation?</a:t>
            </a: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How did the role of women change during WWII?</a:t>
            </a: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pic>
        <p:nvPicPr>
          <p:cNvPr id="4" name="Picture 3" descr="ww2 women.jpg">
            <a:extLst>
              <a:ext uri="{FF2B5EF4-FFF2-40B4-BE49-F238E27FC236}">
                <a16:creationId xmlns:a16="http://schemas.microsoft.com/office/drawing/2014/main" id="{EBC5FDF5-521B-4293-99AC-DC711F5B993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44075" y="2011031"/>
            <a:ext cx="3223836" cy="386646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9C131E4A-3B72-45B6-A2C6-81BB51EFC21A}"/>
              </a:ext>
            </a:extLst>
          </p:cNvPr>
          <p:cNvSpPr txBox="1"/>
          <p:nvPr/>
        </p:nvSpPr>
        <p:spPr>
          <a:xfrm>
            <a:off x="-2353941" y="5657671"/>
            <a:ext cx="10016197" cy="1200329"/>
          </a:xfrm>
          <a:prstGeom prst="rect">
            <a:avLst/>
          </a:prstGeom>
          <a:noFill/>
        </p:spPr>
        <p:txBody>
          <a:bodyPr wrap="square" rtlCol="0">
            <a:spAutoFit/>
          </a:bodyPr>
          <a:lstStyle/>
          <a:p>
            <a:pPr algn="ctr"/>
            <a:r>
              <a:rPr lang="en-GB" sz="3600" b="1" i="1" u="sng" dirty="0">
                <a:latin typeface="Maiandra GD" panose="020E0502030308020204" pitchFamily="34" charset="0"/>
              </a:rPr>
              <a:t>Talk To Your Partner</a:t>
            </a:r>
            <a:br>
              <a:rPr lang="en-GB" sz="3600" dirty="0">
                <a:latin typeface="Maiandra GD" panose="020E0502030308020204" pitchFamily="34" charset="0"/>
              </a:rPr>
            </a:br>
            <a:endParaRPr lang="en-GB" sz="3600" dirty="0">
              <a:latin typeface="Maiandra GD" panose="020E0502030308020204" pitchFamily="34" charset="0"/>
            </a:endParaRPr>
          </a:p>
        </p:txBody>
      </p:sp>
      <p:pic>
        <p:nvPicPr>
          <p:cNvPr id="5" name="Picture 4">
            <a:extLst>
              <a:ext uri="{FF2B5EF4-FFF2-40B4-BE49-F238E27FC236}">
                <a16:creationId xmlns:a16="http://schemas.microsoft.com/office/drawing/2014/main" id="{8D60913C-2A7B-4BA7-8793-3DBF8DF0F183}"/>
              </a:ext>
            </a:extLst>
          </p:cNvPr>
          <p:cNvPicPr>
            <a:picLocks noChangeAspect="1"/>
          </p:cNvPicPr>
          <p:nvPr/>
        </p:nvPicPr>
        <p:blipFill>
          <a:blip r:embed="rId3"/>
          <a:stretch>
            <a:fillRect/>
          </a:stretch>
        </p:blipFill>
        <p:spPr>
          <a:xfrm>
            <a:off x="1811073" y="2011031"/>
            <a:ext cx="4521218" cy="3616974"/>
          </a:xfrm>
          <a:prstGeom prst="rect">
            <a:avLst/>
          </a:prstGeom>
        </p:spPr>
      </p:pic>
    </p:spTree>
    <p:extLst>
      <p:ext uri="{BB962C8B-B14F-4D97-AF65-F5344CB8AC3E}">
        <p14:creationId xmlns:p14="http://schemas.microsoft.com/office/powerpoint/2010/main" val="710859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0" y="453574"/>
            <a:ext cx="12192000" cy="1325563"/>
          </a:xfrm>
        </p:spPr>
        <p:txBody>
          <a:bodyPr>
            <a:noAutofit/>
          </a:bodyPr>
          <a:lstStyle/>
          <a:p>
            <a:pPr algn="ct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3" name="Rectangle 2">
            <a:extLst>
              <a:ext uri="{FF2B5EF4-FFF2-40B4-BE49-F238E27FC236}">
                <a16:creationId xmlns:a16="http://schemas.microsoft.com/office/drawing/2014/main" id="{773F0466-4CFD-4792-9C04-88B8173A2D75}"/>
              </a:ext>
            </a:extLst>
          </p:cNvPr>
          <p:cNvSpPr/>
          <p:nvPr/>
        </p:nvSpPr>
        <p:spPr>
          <a:xfrm>
            <a:off x="593907" y="471984"/>
            <a:ext cx="7641400" cy="5693866"/>
          </a:xfrm>
          <a:prstGeom prst="rect">
            <a:avLst/>
          </a:prstGeom>
        </p:spPr>
        <p:txBody>
          <a:bodyPr wrap="square">
            <a:spAutoFit/>
          </a:bodyPr>
          <a:lstStyle/>
          <a:p>
            <a:r>
              <a:rPr lang="en-GB" altLang="en-US" sz="2800" dirty="0">
                <a:latin typeface="Maiandra GD" panose="020E0502030308020204" pitchFamily="34" charset="0"/>
              </a:rPr>
              <a:t>Before the Second World War, women were expected to be 'housewives' or perhaps to do certain 'women's jobs', such as nursing or being a domestic servant or shop assistant. </a:t>
            </a:r>
          </a:p>
          <a:p>
            <a:endParaRPr lang="en-GB" altLang="en-US" sz="2800" dirty="0">
              <a:latin typeface="Maiandra GD" panose="020E0502030308020204" pitchFamily="34" charset="0"/>
            </a:endParaRPr>
          </a:p>
          <a:p>
            <a:r>
              <a:rPr lang="en-GB" altLang="en-US" sz="2800" dirty="0">
                <a:latin typeface="Maiandra GD" panose="020E0502030308020204" pitchFamily="34" charset="0"/>
              </a:rPr>
              <a:t>The war changed the world of work for women for ever. When men went to fight, women were called upon to fill their jobs, and this included many jobs that were previously thought of as unsuitable for women.</a:t>
            </a:r>
          </a:p>
          <a:p>
            <a:endParaRPr lang="en-GB" altLang="en-US" sz="2800" dirty="0">
              <a:latin typeface="Maiandra GD" panose="020E0502030308020204" pitchFamily="34" charset="0"/>
            </a:endParaRPr>
          </a:p>
          <a:p>
            <a:r>
              <a:rPr lang="en-GB" altLang="en-US" sz="2800" dirty="0">
                <a:latin typeface="Maiandra GD" panose="020E0502030308020204" pitchFamily="34" charset="0"/>
              </a:rPr>
              <a:t>Women were called up for war work from March 1941.</a:t>
            </a:r>
          </a:p>
        </p:txBody>
      </p:sp>
      <p:pic>
        <p:nvPicPr>
          <p:cNvPr id="2" name="Picture 1">
            <a:extLst>
              <a:ext uri="{FF2B5EF4-FFF2-40B4-BE49-F238E27FC236}">
                <a16:creationId xmlns:a16="http://schemas.microsoft.com/office/drawing/2014/main" id="{889DD2BC-1B36-48C8-B490-C94F0BA69ED9}"/>
              </a:ext>
            </a:extLst>
          </p:cNvPr>
          <p:cNvPicPr>
            <a:picLocks noChangeAspect="1"/>
          </p:cNvPicPr>
          <p:nvPr/>
        </p:nvPicPr>
        <p:blipFill>
          <a:blip r:embed="rId3"/>
          <a:stretch>
            <a:fillRect/>
          </a:stretch>
        </p:blipFill>
        <p:spPr>
          <a:xfrm>
            <a:off x="8108593" y="692150"/>
            <a:ext cx="5283200" cy="5473700"/>
          </a:xfrm>
          <a:prstGeom prst="rect">
            <a:avLst/>
          </a:prstGeom>
        </p:spPr>
      </p:pic>
    </p:spTree>
    <p:extLst>
      <p:ext uri="{BB962C8B-B14F-4D97-AF65-F5344CB8AC3E}">
        <p14:creationId xmlns:p14="http://schemas.microsoft.com/office/powerpoint/2010/main" val="332260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0" y="453574"/>
            <a:ext cx="12192000" cy="1325563"/>
          </a:xfrm>
        </p:spPr>
        <p:txBody>
          <a:bodyPr>
            <a:noAutofit/>
          </a:bodyPr>
          <a:lstStyle/>
          <a:p>
            <a:pPr algn="ct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3" name="Rectangle 2">
            <a:extLst>
              <a:ext uri="{FF2B5EF4-FFF2-40B4-BE49-F238E27FC236}">
                <a16:creationId xmlns:a16="http://schemas.microsoft.com/office/drawing/2014/main" id="{773F0466-4CFD-4792-9C04-88B8173A2D75}"/>
              </a:ext>
            </a:extLst>
          </p:cNvPr>
          <p:cNvSpPr/>
          <p:nvPr/>
        </p:nvSpPr>
        <p:spPr>
          <a:xfrm>
            <a:off x="711490" y="279672"/>
            <a:ext cx="5384510" cy="6124754"/>
          </a:xfrm>
          <a:prstGeom prst="rect">
            <a:avLst/>
          </a:prstGeom>
        </p:spPr>
        <p:txBody>
          <a:bodyPr wrap="square">
            <a:spAutoFit/>
          </a:bodyPr>
          <a:lstStyle/>
          <a:p>
            <a:r>
              <a:rPr lang="en-GB" altLang="en-US" sz="2800" dirty="0">
                <a:latin typeface="Maiandra GD" panose="020E0502030308020204" pitchFamily="34" charset="0"/>
              </a:rPr>
              <a:t>From Spring 1941, every woman in Britain aged 18-60 had to be registered, and their family occupations were recorded. </a:t>
            </a:r>
          </a:p>
          <a:p>
            <a:endParaRPr lang="en-GB" altLang="en-US" sz="2800" dirty="0">
              <a:latin typeface="Maiandra GD" panose="020E0502030308020204" pitchFamily="34" charset="0"/>
            </a:endParaRPr>
          </a:p>
          <a:p>
            <a:r>
              <a:rPr lang="en-GB" altLang="en-US" sz="2800" dirty="0">
                <a:latin typeface="Maiandra GD" panose="020E0502030308020204" pitchFamily="34" charset="0"/>
              </a:rPr>
              <a:t>Each was interviewed, and required to choose from a range of jobs, although it was emphasised that women would not be required to bear arms.</a:t>
            </a:r>
          </a:p>
          <a:p>
            <a:endParaRPr lang="en-GB" altLang="en-US" sz="2800" dirty="0">
              <a:latin typeface="Maiandra GD" panose="020E0502030308020204" pitchFamily="34" charset="0"/>
            </a:endParaRPr>
          </a:p>
          <a:p>
            <a:r>
              <a:rPr lang="en-GB" altLang="en-US" sz="2800" dirty="0">
                <a:latin typeface="Maiandra GD" panose="020E0502030308020204" pitchFamily="34" charset="0"/>
              </a:rPr>
              <a:t>However, many women were eventually to work - and die - under fire.</a:t>
            </a:r>
          </a:p>
        </p:txBody>
      </p:sp>
      <p:pic>
        <p:nvPicPr>
          <p:cNvPr id="5" name="Picture 4">
            <a:extLst>
              <a:ext uri="{FF2B5EF4-FFF2-40B4-BE49-F238E27FC236}">
                <a16:creationId xmlns:a16="http://schemas.microsoft.com/office/drawing/2014/main" id="{9C4F4FD9-BC5E-4ADC-B732-D9A2B352C806}"/>
              </a:ext>
            </a:extLst>
          </p:cNvPr>
          <p:cNvPicPr>
            <a:picLocks noChangeAspect="1"/>
          </p:cNvPicPr>
          <p:nvPr/>
        </p:nvPicPr>
        <p:blipFill>
          <a:blip r:embed="rId3"/>
          <a:stretch>
            <a:fillRect/>
          </a:stretch>
        </p:blipFill>
        <p:spPr>
          <a:xfrm>
            <a:off x="5931817" y="893852"/>
            <a:ext cx="6014099" cy="4766276"/>
          </a:xfrm>
          <a:prstGeom prst="rect">
            <a:avLst/>
          </a:prstGeom>
          <a:ln>
            <a:noFill/>
          </a:ln>
          <a:effectLst>
            <a:softEdge rad="112500"/>
          </a:effectLst>
        </p:spPr>
      </p:pic>
    </p:spTree>
    <p:extLst>
      <p:ext uri="{BB962C8B-B14F-4D97-AF65-F5344CB8AC3E}">
        <p14:creationId xmlns:p14="http://schemas.microsoft.com/office/powerpoint/2010/main" val="16704113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2194" y="-67649"/>
            <a:ext cx="12192000" cy="1325563"/>
          </a:xfrm>
        </p:spPr>
        <p:txBody>
          <a:bodyPr>
            <a:noAutofit/>
          </a:bodyPr>
          <a:lstStyle/>
          <a:p>
            <a:pPr algn="ctr"/>
            <a: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What jobs do you think women did?</a:t>
            </a:r>
            <a:endParaRPr lang="en-GB" sz="3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TextBox 1">
            <a:extLst>
              <a:ext uri="{FF2B5EF4-FFF2-40B4-BE49-F238E27FC236}">
                <a16:creationId xmlns:a16="http://schemas.microsoft.com/office/drawing/2014/main" id="{9C131E4A-3B72-45B6-A2C6-81BB51EFC21A}"/>
              </a:ext>
            </a:extLst>
          </p:cNvPr>
          <p:cNvSpPr txBox="1"/>
          <p:nvPr/>
        </p:nvSpPr>
        <p:spPr>
          <a:xfrm>
            <a:off x="872050" y="840279"/>
            <a:ext cx="10016197" cy="1200329"/>
          </a:xfrm>
          <a:prstGeom prst="rect">
            <a:avLst/>
          </a:prstGeom>
          <a:noFill/>
        </p:spPr>
        <p:txBody>
          <a:bodyPr wrap="square" rtlCol="0">
            <a:spAutoFit/>
          </a:bodyPr>
          <a:lstStyle/>
          <a:p>
            <a:pPr algn="ctr"/>
            <a:r>
              <a:rPr lang="en-GB" sz="3600" b="1" i="1" u="sng" dirty="0">
                <a:latin typeface="Maiandra GD" panose="020E0502030308020204" pitchFamily="34" charset="0"/>
              </a:rPr>
              <a:t>Talk To Your Partner</a:t>
            </a:r>
            <a:br>
              <a:rPr lang="en-GB" sz="3600" dirty="0">
                <a:latin typeface="Maiandra GD" panose="020E0502030308020204" pitchFamily="34" charset="0"/>
              </a:rPr>
            </a:br>
            <a:endParaRPr lang="en-GB" sz="3600" dirty="0">
              <a:latin typeface="Maiandra GD" panose="020E0502030308020204" pitchFamily="34" charset="0"/>
            </a:endParaRPr>
          </a:p>
        </p:txBody>
      </p:sp>
      <p:pic>
        <p:nvPicPr>
          <p:cNvPr id="3" name="Picture 2">
            <a:extLst>
              <a:ext uri="{FF2B5EF4-FFF2-40B4-BE49-F238E27FC236}">
                <a16:creationId xmlns:a16="http://schemas.microsoft.com/office/drawing/2014/main" id="{EF06AB08-A85B-4701-948B-94A0A5F458A9}"/>
              </a:ext>
            </a:extLst>
          </p:cNvPr>
          <p:cNvPicPr>
            <a:picLocks noChangeAspect="1"/>
          </p:cNvPicPr>
          <p:nvPr/>
        </p:nvPicPr>
        <p:blipFill>
          <a:blip r:embed="rId2"/>
          <a:stretch>
            <a:fillRect/>
          </a:stretch>
        </p:blipFill>
        <p:spPr>
          <a:xfrm>
            <a:off x="190712" y="4401521"/>
            <a:ext cx="3117800" cy="2068888"/>
          </a:xfrm>
          <a:prstGeom prst="rect">
            <a:avLst/>
          </a:prstGeom>
        </p:spPr>
      </p:pic>
      <p:pic>
        <p:nvPicPr>
          <p:cNvPr id="6" name="Picture 5">
            <a:extLst>
              <a:ext uri="{FF2B5EF4-FFF2-40B4-BE49-F238E27FC236}">
                <a16:creationId xmlns:a16="http://schemas.microsoft.com/office/drawing/2014/main" id="{03CC433C-D057-48B6-9352-8DA330CD76C8}"/>
              </a:ext>
            </a:extLst>
          </p:cNvPr>
          <p:cNvPicPr>
            <a:picLocks noChangeAspect="1"/>
          </p:cNvPicPr>
          <p:nvPr/>
        </p:nvPicPr>
        <p:blipFill>
          <a:blip r:embed="rId3"/>
          <a:stretch>
            <a:fillRect/>
          </a:stretch>
        </p:blipFill>
        <p:spPr>
          <a:xfrm>
            <a:off x="76885" y="3919900"/>
            <a:ext cx="1572904" cy="499915"/>
          </a:xfrm>
          <a:prstGeom prst="rect">
            <a:avLst/>
          </a:prstGeom>
        </p:spPr>
      </p:pic>
      <p:pic>
        <p:nvPicPr>
          <p:cNvPr id="7" name="Picture 6">
            <a:extLst>
              <a:ext uri="{FF2B5EF4-FFF2-40B4-BE49-F238E27FC236}">
                <a16:creationId xmlns:a16="http://schemas.microsoft.com/office/drawing/2014/main" id="{C7F99A84-7ABE-4A60-BA6D-7A0BA4E78A1B}"/>
              </a:ext>
            </a:extLst>
          </p:cNvPr>
          <p:cNvPicPr>
            <a:picLocks noChangeAspect="1"/>
          </p:cNvPicPr>
          <p:nvPr/>
        </p:nvPicPr>
        <p:blipFill>
          <a:blip r:embed="rId4"/>
          <a:stretch>
            <a:fillRect/>
          </a:stretch>
        </p:blipFill>
        <p:spPr>
          <a:xfrm>
            <a:off x="3905359" y="4440871"/>
            <a:ext cx="1676545" cy="2109399"/>
          </a:xfrm>
          <a:prstGeom prst="rect">
            <a:avLst/>
          </a:prstGeom>
        </p:spPr>
      </p:pic>
      <p:pic>
        <p:nvPicPr>
          <p:cNvPr id="8" name="Picture 7">
            <a:extLst>
              <a:ext uri="{FF2B5EF4-FFF2-40B4-BE49-F238E27FC236}">
                <a16:creationId xmlns:a16="http://schemas.microsoft.com/office/drawing/2014/main" id="{8F33B2BE-5D99-462A-B40A-E0B82C3F0F36}"/>
              </a:ext>
            </a:extLst>
          </p:cNvPr>
          <p:cNvPicPr>
            <a:picLocks noChangeAspect="1"/>
          </p:cNvPicPr>
          <p:nvPr/>
        </p:nvPicPr>
        <p:blipFill>
          <a:blip r:embed="rId5"/>
          <a:stretch>
            <a:fillRect/>
          </a:stretch>
        </p:blipFill>
        <p:spPr>
          <a:xfrm>
            <a:off x="3957179" y="4026584"/>
            <a:ext cx="1572904" cy="499915"/>
          </a:xfrm>
          <a:prstGeom prst="rect">
            <a:avLst/>
          </a:prstGeom>
        </p:spPr>
      </p:pic>
      <p:pic>
        <p:nvPicPr>
          <p:cNvPr id="9" name="Picture 8">
            <a:extLst>
              <a:ext uri="{FF2B5EF4-FFF2-40B4-BE49-F238E27FC236}">
                <a16:creationId xmlns:a16="http://schemas.microsoft.com/office/drawing/2014/main" id="{835DBFEC-FBAA-48F5-9AEA-D46C91D76B4B}"/>
              </a:ext>
            </a:extLst>
          </p:cNvPr>
          <p:cNvPicPr>
            <a:picLocks noChangeAspect="1"/>
          </p:cNvPicPr>
          <p:nvPr/>
        </p:nvPicPr>
        <p:blipFill>
          <a:blip r:embed="rId6"/>
          <a:stretch>
            <a:fillRect/>
          </a:stretch>
        </p:blipFill>
        <p:spPr>
          <a:xfrm>
            <a:off x="5782686" y="2389796"/>
            <a:ext cx="2609963" cy="3884831"/>
          </a:xfrm>
          <a:prstGeom prst="rect">
            <a:avLst/>
          </a:prstGeom>
        </p:spPr>
      </p:pic>
      <p:pic>
        <p:nvPicPr>
          <p:cNvPr id="10" name="Picture 9">
            <a:extLst>
              <a:ext uri="{FF2B5EF4-FFF2-40B4-BE49-F238E27FC236}">
                <a16:creationId xmlns:a16="http://schemas.microsoft.com/office/drawing/2014/main" id="{322BD19A-7B31-4A19-B88F-E06295EC0255}"/>
              </a:ext>
            </a:extLst>
          </p:cNvPr>
          <p:cNvPicPr>
            <a:picLocks noChangeAspect="1"/>
          </p:cNvPicPr>
          <p:nvPr/>
        </p:nvPicPr>
        <p:blipFill>
          <a:blip r:embed="rId7"/>
          <a:stretch>
            <a:fillRect/>
          </a:stretch>
        </p:blipFill>
        <p:spPr>
          <a:xfrm>
            <a:off x="6176300" y="1612929"/>
            <a:ext cx="1806644" cy="768163"/>
          </a:xfrm>
          <a:prstGeom prst="rect">
            <a:avLst/>
          </a:prstGeom>
        </p:spPr>
      </p:pic>
      <p:pic>
        <p:nvPicPr>
          <p:cNvPr id="12" name="Picture 11">
            <a:extLst>
              <a:ext uri="{FF2B5EF4-FFF2-40B4-BE49-F238E27FC236}">
                <a16:creationId xmlns:a16="http://schemas.microsoft.com/office/drawing/2014/main" id="{EA1937E3-345C-4CD0-B6EB-1413DA80EBA8}"/>
              </a:ext>
            </a:extLst>
          </p:cNvPr>
          <p:cNvPicPr>
            <a:picLocks noChangeAspect="1"/>
          </p:cNvPicPr>
          <p:nvPr/>
        </p:nvPicPr>
        <p:blipFill>
          <a:blip r:embed="rId8"/>
          <a:stretch>
            <a:fillRect/>
          </a:stretch>
        </p:blipFill>
        <p:spPr>
          <a:xfrm>
            <a:off x="313917" y="904663"/>
            <a:ext cx="1896020" cy="2408129"/>
          </a:xfrm>
          <a:prstGeom prst="rect">
            <a:avLst/>
          </a:prstGeom>
        </p:spPr>
      </p:pic>
      <p:sp>
        <p:nvSpPr>
          <p:cNvPr id="13" name="Text Box 4">
            <a:extLst>
              <a:ext uri="{FF2B5EF4-FFF2-40B4-BE49-F238E27FC236}">
                <a16:creationId xmlns:a16="http://schemas.microsoft.com/office/drawing/2014/main" id="{41D30DEB-BF73-4110-8FAD-E6A2B6DD4F60}"/>
              </a:ext>
            </a:extLst>
          </p:cNvPr>
          <p:cNvSpPr txBox="1">
            <a:spLocks noChangeArrowheads="1"/>
          </p:cNvSpPr>
          <p:nvPr/>
        </p:nvSpPr>
        <p:spPr bwMode="auto">
          <a:xfrm>
            <a:off x="256858" y="3323464"/>
            <a:ext cx="260918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dirty="0"/>
              <a:t>Women’s Land Army</a:t>
            </a:r>
            <a:endParaRPr lang="en-US" altLang="en-US" dirty="0"/>
          </a:p>
        </p:txBody>
      </p:sp>
      <p:pic>
        <p:nvPicPr>
          <p:cNvPr id="14" name="Picture 13">
            <a:extLst>
              <a:ext uri="{FF2B5EF4-FFF2-40B4-BE49-F238E27FC236}">
                <a16:creationId xmlns:a16="http://schemas.microsoft.com/office/drawing/2014/main" id="{F8E890F1-0750-4D90-A5C0-F9EFB589CB6C}"/>
              </a:ext>
            </a:extLst>
          </p:cNvPr>
          <p:cNvPicPr>
            <a:picLocks noChangeAspect="1"/>
          </p:cNvPicPr>
          <p:nvPr/>
        </p:nvPicPr>
        <p:blipFill>
          <a:blip r:embed="rId9"/>
          <a:stretch>
            <a:fillRect/>
          </a:stretch>
        </p:blipFill>
        <p:spPr>
          <a:xfrm>
            <a:off x="8773633" y="4241270"/>
            <a:ext cx="2389839" cy="1920406"/>
          </a:xfrm>
          <a:prstGeom prst="rect">
            <a:avLst/>
          </a:prstGeom>
        </p:spPr>
      </p:pic>
      <p:sp>
        <p:nvSpPr>
          <p:cNvPr id="15" name="Text Box 7">
            <a:extLst>
              <a:ext uri="{FF2B5EF4-FFF2-40B4-BE49-F238E27FC236}">
                <a16:creationId xmlns:a16="http://schemas.microsoft.com/office/drawing/2014/main" id="{3A37D3D7-26AA-48D3-A675-BA16CA6DBF74}"/>
              </a:ext>
            </a:extLst>
          </p:cNvPr>
          <p:cNvSpPr txBox="1">
            <a:spLocks noChangeArrowheads="1"/>
          </p:cNvSpPr>
          <p:nvPr/>
        </p:nvSpPr>
        <p:spPr bwMode="auto">
          <a:xfrm>
            <a:off x="9116972" y="3774743"/>
            <a:ext cx="170315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dirty="0"/>
              <a:t>Factory Workers</a:t>
            </a:r>
            <a:endParaRPr lang="en-US" altLang="en-US" dirty="0"/>
          </a:p>
        </p:txBody>
      </p:sp>
      <p:pic>
        <p:nvPicPr>
          <p:cNvPr id="16" name="Picture 15">
            <a:extLst>
              <a:ext uri="{FF2B5EF4-FFF2-40B4-BE49-F238E27FC236}">
                <a16:creationId xmlns:a16="http://schemas.microsoft.com/office/drawing/2014/main" id="{27EC8A6B-8B26-4C50-9308-041A18A35DFB}"/>
              </a:ext>
            </a:extLst>
          </p:cNvPr>
          <p:cNvPicPr>
            <a:picLocks noChangeAspect="1"/>
          </p:cNvPicPr>
          <p:nvPr/>
        </p:nvPicPr>
        <p:blipFill>
          <a:blip r:embed="rId10"/>
          <a:stretch>
            <a:fillRect/>
          </a:stretch>
        </p:blipFill>
        <p:spPr>
          <a:xfrm>
            <a:off x="9485191" y="1125145"/>
            <a:ext cx="1806644" cy="2529302"/>
          </a:xfrm>
          <a:prstGeom prst="rect">
            <a:avLst/>
          </a:prstGeom>
        </p:spPr>
      </p:pic>
      <p:sp>
        <p:nvSpPr>
          <p:cNvPr id="18" name="Text Box 8">
            <a:extLst>
              <a:ext uri="{FF2B5EF4-FFF2-40B4-BE49-F238E27FC236}">
                <a16:creationId xmlns:a16="http://schemas.microsoft.com/office/drawing/2014/main" id="{E227E413-94EB-4460-B72A-D0148026B333}"/>
              </a:ext>
            </a:extLst>
          </p:cNvPr>
          <p:cNvSpPr txBox="1">
            <a:spLocks noChangeArrowheads="1"/>
          </p:cNvSpPr>
          <p:nvPr/>
        </p:nvSpPr>
        <p:spPr bwMode="auto">
          <a:xfrm>
            <a:off x="9087593" y="820183"/>
            <a:ext cx="302459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GB" altLang="en-US" dirty="0"/>
              <a:t>Women’s Voluntary Service</a:t>
            </a:r>
            <a:endParaRPr lang="en-US" altLang="en-US" dirty="0"/>
          </a:p>
        </p:txBody>
      </p:sp>
      <p:pic>
        <p:nvPicPr>
          <p:cNvPr id="19" name="Picture 10">
            <a:extLst>
              <a:ext uri="{FF2B5EF4-FFF2-40B4-BE49-F238E27FC236}">
                <a16:creationId xmlns:a16="http://schemas.microsoft.com/office/drawing/2014/main" id="{99EF99C5-CFA5-473F-BE74-ACEF01D10DC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524371" y="1583260"/>
            <a:ext cx="2381250" cy="1914525"/>
          </a:xfrm>
          <a:prstGeom prst="rect">
            <a:avLst/>
          </a:prstGeom>
          <a:noFill/>
          <a:extLst>
            <a:ext uri="{909E8E84-426E-40DD-AFC4-6F175D3DCCD1}">
              <a14:hiddenFill xmlns:a14="http://schemas.microsoft.com/office/drawing/2010/main">
                <a:solidFill>
                  <a:srgbClr val="FFFFFF"/>
                </a:solidFill>
              </a14:hiddenFill>
            </a:ext>
          </a:extLst>
        </p:spPr>
      </p:pic>
      <p:sp>
        <p:nvSpPr>
          <p:cNvPr id="20" name="Text Box 6">
            <a:extLst>
              <a:ext uri="{FF2B5EF4-FFF2-40B4-BE49-F238E27FC236}">
                <a16:creationId xmlns:a16="http://schemas.microsoft.com/office/drawing/2014/main" id="{4B3967C0-C483-45BA-B785-C4E959A54F27}"/>
              </a:ext>
            </a:extLst>
          </p:cNvPr>
          <p:cNvSpPr txBox="1">
            <a:spLocks noChangeArrowheads="1"/>
          </p:cNvSpPr>
          <p:nvPr/>
        </p:nvSpPr>
        <p:spPr bwMode="auto">
          <a:xfrm>
            <a:off x="2562040" y="3518802"/>
            <a:ext cx="236545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GB" altLang="en-US" dirty="0"/>
              <a:t>Women’s Timber Corps</a:t>
            </a:r>
            <a:endParaRPr lang="en-US" altLang="en-US" dirty="0"/>
          </a:p>
        </p:txBody>
      </p:sp>
    </p:spTree>
    <p:extLst>
      <p:ext uri="{BB962C8B-B14F-4D97-AF65-F5344CB8AC3E}">
        <p14:creationId xmlns:p14="http://schemas.microsoft.com/office/powerpoint/2010/main" val="15740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1000"/>
                                        <p:tgtEl>
                                          <p:spTgt spid="19"/>
                                        </p:tgtEl>
                                      </p:cBhvr>
                                    </p:animEffect>
                                    <p:anim calcmode="lin" valueType="num">
                                      <p:cBhvr>
                                        <p:cTn id="43" dur="1000" fill="hold"/>
                                        <p:tgtEl>
                                          <p:spTgt spid="19"/>
                                        </p:tgtEl>
                                        <p:attrNameLst>
                                          <p:attrName>ppt_x</p:attrName>
                                        </p:attrNameLst>
                                      </p:cBhvr>
                                      <p:tavLst>
                                        <p:tav tm="0">
                                          <p:val>
                                            <p:strVal val="#ppt_x"/>
                                          </p:val>
                                        </p:tav>
                                        <p:tav tm="100000">
                                          <p:val>
                                            <p:strVal val="#ppt_x"/>
                                          </p:val>
                                        </p:tav>
                                      </p:tavLst>
                                    </p:anim>
                                    <p:anim calcmode="lin" valueType="num">
                                      <p:cBhvr>
                                        <p:cTn id="44"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1000"/>
                                        <p:tgtEl>
                                          <p:spTgt spid="18"/>
                                        </p:tgtEl>
                                      </p:cBhvr>
                                    </p:animEffect>
                                    <p:anim calcmode="lin" valueType="num">
                                      <p:cBhvr>
                                        <p:cTn id="50" dur="1000" fill="hold"/>
                                        <p:tgtEl>
                                          <p:spTgt spid="18"/>
                                        </p:tgtEl>
                                        <p:attrNameLst>
                                          <p:attrName>ppt_x</p:attrName>
                                        </p:attrNameLst>
                                      </p:cBhvr>
                                      <p:tavLst>
                                        <p:tav tm="0">
                                          <p:val>
                                            <p:strVal val="#ppt_x"/>
                                          </p:val>
                                        </p:tav>
                                        <p:tav tm="100000">
                                          <p:val>
                                            <p:strVal val="#ppt_x"/>
                                          </p:val>
                                        </p:tav>
                                      </p:tavLst>
                                    </p:anim>
                                    <p:anim calcmode="lin" valueType="num">
                                      <p:cBhvr>
                                        <p:cTn id="51"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1000"/>
                                        <p:tgtEl>
                                          <p:spTgt spid="16"/>
                                        </p:tgtEl>
                                      </p:cBhvr>
                                    </p:animEffect>
                                    <p:anim calcmode="lin" valueType="num">
                                      <p:cBhvr>
                                        <p:cTn id="57" dur="1000" fill="hold"/>
                                        <p:tgtEl>
                                          <p:spTgt spid="16"/>
                                        </p:tgtEl>
                                        <p:attrNameLst>
                                          <p:attrName>ppt_x</p:attrName>
                                        </p:attrNameLst>
                                      </p:cBhvr>
                                      <p:tavLst>
                                        <p:tav tm="0">
                                          <p:val>
                                            <p:strVal val="#ppt_x"/>
                                          </p:val>
                                        </p:tav>
                                        <p:tav tm="100000">
                                          <p:val>
                                            <p:strVal val="#ppt_x"/>
                                          </p:val>
                                        </p:tav>
                                      </p:tavLst>
                                    </p:anim>
                                    <p:anim calcmode="lin" valueType="num">
                                      <p:cBhvr>
                                        <p:cTn id="5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fade">
                                      <p:cBhvr>
                                        <p:cTn id="63" dur="1000"/>
                                        <p:tgtEl>
                                          <p:spTgt spid="6"/>
                                        </p:tgtEl>
                                      </p:cBhvr>
                                    </p:animEffect>
                                    <p:anim calcmode="lin" valueType="num">
                                      <p:cBhvr>
                                        <p:cTn id="64" dur="1000" fill="hold"/>
                                        <p:tgtEl>
                                          <p:spTgt spid="6"/>
                                        </p:tgtEl>
                                        <p:attrNameLst>
                                          <p:attrName>ppt_x</p:attrName>
                                        </p:attrNameLst>
                                      </p:cBhvr>
                                      <p:tavLst>
                                        <p:tav tm="0">
                                          <p:val>
                                            <p:strVal val="#ppt_x"/>
                                          </p:val>
                                        </p:tav>
                                        <p:tav tm="100000">
                                          <p:val>
                                            <p:strVal val="#ppt_x"/>
                                          </p:val>
                                        </p:tav>
                                      </p:tavLst>
                                    </p:anim>
                                    <p:anim calcmode="lin" valueType="num">
                                      <p:cBhvr>
                                        <p:cTn id="6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1000"/>
                                        <p:tgtEl>
                                          <p:spTgt spid="8"/>
                                        </p:tgtEl>
                                      </p:cBhvr>
                                    </p:animEffect>
                                    <p:anim calcmode="lin" valueType="num">
                                      <p:cBhvr>
                                        <p:cTn id="78" dur="1000" fill="hold"/>
                                        <p:tgtEl>
                                          <p:spTgt spid="8"/>
                                        </p:tgtEl>
                                        <p:attrNameLst>
                                          <p:attrName>ppt_x</p:attrName>
                                        </p:attrNameLst>
                                      </p:cBhvr>
                                      <p:tavLst>
                                        <p:tav tm="0">
                                          <p:val>
                                            <p:strVal val="#ppt_x"/>
                                          </p:val>
                                        </p:tav>
                                        <p:tav tm="100000">
                                          <p:val>
                                            <p:strVal val="#ppt_x"/>
                                          </p:val>
                                        </p:tav>
                                      </p:tavLst>
                                    </p:anim>
                                    <p:anim calcmode="lin" valueType="num">
                                      <p:cBhvr>
                                        <p:cTn id="7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1000"/>
                                        <p:tgtEl>
                                          <p:spTgt spid="7"/>
                                        </p:tgtEl>
                                      </p:cBhvr>
                                    </p:animEffect>
                                    <p:anim calcmode="lin" valueType="num">
                                      <p:cBhvr>
                                        <p:cTn id="85" dur="1000" fill="hold"/>
                                        <p:tgtEl>
                                          <p:spTgt spid="7"/>
                                        </p:tgtEl>
                                        <p:attrNameLst>
                                          <p:attrName>ppt_x</p:attrName>
                                        </p:attrNameLst>
                                      </p:cBhvr>
                                      <p:tavLst>
                                        <p:tav tm="0">
                                          <p:val>
                                            <p:strVal val="#ppt_x"/>
                                          </p:val>
                                        </p:tav>
                                        <p:tav tm="100000">
                                          <p:val>
                                            <p:strVal val="#ppt_x"/>
                                          </p:val>
                                        </p:tav>
                                      </p:tavLst>
                                    </p:anim>
                                    <p:anim calcmode="lin" valueType="num">
                                      <p:cBhvr>
                                        <p:cTn id="8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nodeType="click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fade">
                                      <p:cBhvr>
                                        <p:cTn id="91" dur="1000"/>
                                        <p:tgtEl>
                                          <p:spTgt spid="10"/>
                                        </p:tgtEl>
                                      </p:cBhvr>
                                    </p:animEffect>
                                    <p:anim calcmode="lin" valueType="num">
                                      <p:cBhvr>
                                        <p:cTn id="92" dur="1000" fill="hold"/>
                                        <p:tgtEl>
                                          <p:spTgt spid="10"/>
                                        </p:tgtEl>
                                        <p:attrNameLst>
                                          <p:attrName>ppt_x</p:attrName>
                                        </p:attrNameLst>
                                      </p:cBhvr>
                                      <p:tavLst>
                                        <p:tav tm="0">
                                          <p:val>
                                            <p:strVal val="#ppt_x"/>
                                          </p:val>
                                        </p:tav>
                                        <p:tav tm="100000">
                                          <p:val>
                                            <p:strVal val="#ppt_x"/>
                                          </p:val>
                                        </p:tav>
                                      </p:tavLst>
                                    </p:anim>
                                    <p:anim calcmode="lin" valueType="num">
                                      <p:cBhvr>
                                        <p:cTn id="9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nodeType="clickEffect">
                                  <p:stCondLst>
                                    <p:cond delay="0"/>
                                  </p:stCondLst>
                                  <p:childTnLst>
                                    <p:set>
                                      <p:cBhvr>
                                        <p:cTn id="97" dur="1" fill="hold">
                                          <p:stCondLst>
                                            <p:cond delay="0"/>
                                          </p:stCondLst>
                                        </p:cTn>
                                        <p:tgtEl>
                                          <p:spTgt spid="9"/>
                                        </p:tgtEl>
                                        <p:attrNameLst>
                                          <p:attrName>style.visibility</p:attrName>
                                        </p:attrNameLst>
                                      </p:cBhvr>
                                      <p:to>
                                        <p:strVal val="visible"/>
                                      </p:to>
                                    </p:set>
                                    <p:animEffect transition="in" filter="fade">
                                      <p:cBhvr>
                                        <p:cTn id="98" dur="1000"/>
                                        <p:tgtEl>
                                          <p:spTgt spid="9"/>
                                        </p:tgtEl>
                                      </p:cBhvr>
                                    </p:animEffect>
                                    <p:anim calcmode="lin" valueType="num">
                                      <p:cBhvr>
                                        <p:cTn id="99" dur="1000" fill="hold"/>
                                        <p:tgtEl>
                                          <p:spTgt spid="9"/>
                                        </p:tgtEl>
                                        <p:attrNameLst>
                                          <p:attrName>ppt_x</p:attrName>
                                        </p:attrNameLst>
                                      </p:cBhvr>
                                      <p:tavLst>
                                        <p:tav tm="0">
                                          <p:val>
                                            <p:strVal val="#ppt_x"/>
                                          </p:val>
                                        </p:tav>
                                        <p:tav tm="100000">
                                          <p:val>
                                            <p:strVal val="#ppt_x"/>
                                          </p:val>
                                        </p:tav>
                                      </p:tavLst>
                                    </p:anim>
                                    <p:anim calcmode="lin" valueType="num">
                                      <p:cBhvr>
                                        <p:cTn id="10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8"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73F0466-4CFD-4792-9C04-88B8173A2D75}"/>
              </a:ext>
            </a:extLst>
          </p:cNvPr>
          <p:cNvSpPr/>
          <p:nvPr/>
        </p:nvSpPr>
        <p:spPr>
          <a:xfrm>
            <a:off x="-311622" y="5742585"/>
            <a:ext cx="12514051" cy="111541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altLang="en-US" sz="3300">
                <a:latin typeface="Maiandra GD" panose="020E0502030308020204" pitchFamily="34" charset="0"/>
                <a:ea typeface="+mj-ea"/>
                <a:cs typeface="+mj-cs"/>
              </a:rPr>
              <a:t>Posters were produced to encourage women to join the fight against Hitler</a:t>
            </a:r>
            <a:endParaRPr lang="en-US" altLang="en-US" sz="3300" b="1" i="1" dirty="0">
              <a:latin typeface="Maiandra GD" panose="020E0502030308020204" pitchFamily="34" charset="0"/>
              <a:ea typeface="+mj-ea"/>
              <a:cs typeface="+mj-cs"/>
            </a:endParaRPr>
          </a:p>
        </p:txBody>
      </p:sp>
      <p:pic>
        <p:nvPicPr>
          <p:cNvPr id="1026" name="Picture 2" descr="Women Wanted for Evacuation Service">
            <a:extLst>
              <a:ext uri="{FF2B5EF4-FFF2-40B4-BE49-F238E27FC236}">
                <a16:creationId xmlns:a16="http://schemas.microsoft.com/office/drawing/2014/main" id="{8859D814-0895-4A7F-A387-CE57E00374D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60094" y="476573"/>
            <a:ext cx="2829302" cy="422284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BC45DFC-54C4-4A0C-96C8-4209E1C2BA01}"/>
              </a:ext>
            </a:extLst>
          </p:cNvPr>
          <p:cNvPicPr>
            <a:picLocks noChangeAspect="1"/>
          </p:cNvPicPr>
          <p:nvPr/>
        </p:nvPicPr>
        <p:blipFill>
          <a:blip r:embed="rId4"/>
          <a:stretch>
            <a:fillRect/>
          </a:stretch>
        </p:blipFill>
        <p:spPr>
          <a:xfrm>
            <a:off x="3236098" y="1454516"/>
            <a:ext cx="2826035" cy="4186719"/>
          </a:xfrm>
          <a:prstGeom prst="rect">
            <a:avLst/>
          </a:prstGeom>
        </p:spPr>
      </p:pic>
      <p:pic>
        <p:nvPicPr>
          <p:cNvPr id="5" name="Picture 4">
            <a:extLst>
              <a:ext uri="{FF2B5EF4-FFF2-40B4-BE49-F238E27FC236}">
                <a16:creationId xmlns:a16="http://schemas.microsoft.com/office/drawing/2014/main" id="{94E2A59B-6B36-48B1-A86C-71BB307AA89E}"/>
              </a:ext>
            </a:extLst>
          </p:cNvPr>
          <p:cNvPicPr>
            <a:picLocks noChangeAspect="1"/>
          </p:cNvPicPr>
          <p:nvPr/>
        </p:nvPicPr>
        <p:blipFill>
          <a:blip r:embed="rId5"/>
          <a:stretch>
            <a:fillRect/>
          </a:stretch>
        </p:blipFill>
        <p:spPr>
          <a:xfrm>
            <a:off x="6129869" y="299044"/>
            <a:ext cx="2826034" cy="4287519"/>
          </a:xfrm>
          <a:prstGeom prst="rect">
            <a:avLst/>
          </a:prstGeom>
        </p:spPr>
      </p:pic>
      <p:pic>
        <p:nvPicPr>
          <p:cNvPr id="8" name="Picture 7">
            <a:extLst>
              <a:ext uri="{FF2B5EF4-FFF2-40B4-BE49-F238E27FC236}">
                <a16:creationId xmlns:a16="http://schemas.microsoft.com/office/drawing/2014/main" id="{B85F44B6-862B-4E7D-BEE8-75A29809440F}"/>
              </a:ext>
            </a:extLst>
          </p:cNvPr>
          <p:cNvPicPr>
            <a:picLocks noChangeAspect="1"/>
          </p:cNvPicPr>
          <p:nvPr/>
        </p:nvPicPr>
        <p:blipFill>
          <a:blip r:embed="rId6"/>
          <a:stretch>
            <a:fillRect/>
          </a:stretch>
        </p:blipFill>
        <p:spPr>
          <a:xfrm>
            <a:off x="9086132" y="1957327"/>
            <a:ext cx="2910244" cy="3626880"/>
          </a:xfrm>
          <a:prstGeom prst="rect">
            <a:avLst/>
          </a:prstGeom>
        </p:spPr>
      </p:pic>
      <p:cxnSp>
        <p:nvCxnSpPr>
          <p:cNvPr id="71" name="Straight Connector 70">
            <a:extLst>
              <a:ext uri="{FF2B5EF4-FFF2-40B4-BE49-F238E27FC236}">
                <a16:creationId xmlns:a16="http://schemas.microsoft.com/office/drawing/2014/main" id="{8733B210-462D-42A4-BA20-36743BB5E68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524000" y="5778706"/>
            <a:ext cx="9144000" cy="0"/>
          </a:xfrm>
          <a:prstGeom prst="line">
            <a:avLst/>
          </a:prstGeom>
          <a:ln w="19050">
            <a:solidFill>
              <a:srgbClr val="C2954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8314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3859936" y="-68548"/>
            <a:ext cx="4632960" cy="1325563"/>
          </a:xfrm>
        </p:spPr>
        <p:txBody>
          <a:bodyPr>
            <a:noAutofit/>
          </a:bodyPr>
          <a:lstStyle/>
          <a:p>
            <a:pPr algn="ctr"/>
            <a:r>
              <a:rPr lang="en-GB" sz="48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The Land Army</a:t>
            </a:r>
            <a:endParaRPr lang="en-GB" sz="72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3" name="Rectangle 2">
            <a:extLst>
              <a:ext uri="{FF2B5EF4-FFF2-40B4-BE49-F238E27FC236}">
                <a16:creationId xmlns:a16="http://schemas.microsoft.com/office/drawing/2014/main" id="{773F0466-4CFD-4792-9C04-88B8173A2D75}"/>
              </a:ext>
            </a:extLst>
          </p:cNvPr>
          <p:cNvSpPr/>
          <p:nvPr/>
        </p:nvSpPr>
        <p:spPr>
          <a:xfrm>
            <a:off x="415746" y="1027453"/>
            <a:ext cx="11565586" cy="3108543"/>
          </a:xfrm>
          <a:prstGeom prst="rect">
            <a:avLst/>
          </a:prstGeom>
        </p:spPr>
        <p:txBody>
          <a:bodyPr wrap="square">
            <a:spAutoFit/>
          </a:bodyPr>
          <a:lstStyle/>
          <a:p>
            <a:r>
              <a:rPr lang="en-GB" altLang="en-US" sz="2800" dirty="0">
                <a:latin typeface="Maiandra GD" panose="020E0502030308020204" pitchFamily="34" charset="0"/>
              </a:rPr>
              <a:t>With the country at war and all able-bodied men needed to fight, there was a shortage of labour to work on farms. An advertising slogan read, 'For a healthy, happy job join The Women's Land Army'. In reality, the work was hard. The girls of the land army looked after animals, ploughed the fields, dug up potatoes, harvested the crops, killed the rats, dug and hoed for 50 hours a week. </a:t>
            </a:r>
            <a:endParaRPr lang="en-GB" altLang="en-US" sz="1200" dirty="0">
              <a:latin typeface="Maiandra GD" panose="020E0502030308020204" pitchFamily="34" charset="0"/>
            </a:endParaRPr>
          </a:p>
          <a:p>
            <a:r>
              <a:rPr lang="en-GB" altLang="en-US" sz="2800" dirty="0">
                <a:latin typeface="Maiandra GD" panose="020E0502030308020204" pitchFamily="34" charset="0"/>
              </a:rPr>
              <a:t> </a:t>
            </a:r>
            <a:endParaRPr lang="en-GB" altLang="en-US" sz="2800" b="1" i="1" dirty="0">
              <a:latin typeface="Maiandra GD" panose="020E0502030308020204" pitchFamily="34" charset="0"/>
            </a:endParaRPr>
          </a:p>
        </p:txBody>
      </p:sp>
      <p:pic>
        <p:nvPicPr>
          <p:cNvPr id="6" name="Picture 2" descr="ww2 womens land army.jpg">
            <a:extLst>
              <a:ext uri="{FF2B5EF4-FFF2-40B4-BE49-F238E27FC236}">
                <a16:creationId xmlns:a16="http://schemas.microsoft.com/office/drawing/2014/main" id="{38138D9F-FDD1-4002-BF46-078125E84E4E}"/>
              </a:ext>
            </a:extLst>
          </p:cNvPr>
          <p:cNvPicPr>
            <a:picLocks noChangeAspect="1"/>
          </p:cNvPicPr>
          <p:nvPr/>
        </p:nvPicPr>
        <p:blipFill rotWithShape="1">
          <a:blip r:embed="rId2">
            <a:extLst>
              <a:ext uri="{28A0092B-C50C-407E-A947-70E740481C1C}">
                <a14:useLocalDpi xmlns:a14="http://schemas.microsoft.com/office/drawing/2010/main" val="0"/>
              </a:ext>
            </a:extLst>
          </a:blip>
          <a:srcRect l="17057" t="16816" r="16481" b="15773"/>
          <a:stretch/>
        </p:blipFill>
        <p:spPr bwMode="auto">
          <a:xfrm>
            <a:off x="8986420" y="3214571"/>
            <a:ext cx="2381930" cy="3511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ww2 womens land army 2.jpg">
            <a:extLst>
              <a:ext uri="{FF2B5EF4-FFF2-40B4-BE49-F238E27FC236}">
                <a16:creationId xmlns:a16="http://schemas.microsoft.com/office/drawing/2014/main" id="{726B0651-028A-4A36-97FA-B7EBD823AC9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5746" y="3745057"/>
            <a:ext cx="3796658" cy="2450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6" descr="C:\Users\Twinkl\Desktop\bulkr\We Could do with Thousands More Like You (WLA)_4298139821_o.jpg">
            <a:extLst>
              <a:ext uri="{FF2B5EF4-FFF2-40B4-BE49-F238E27FC236}">
                <a16:creationId xmlns:a16="http://schemas.microsoft.com/office/drawing/2014/main" id="{216DEDA1-69A1-4C8B-B676-691DE1901A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56687" y="3305344"/>
            <a:ext cx="2116751" cy="3151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73067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2524526" y="-225590"/>
            <a:ext cx="6907502" cy="1325563"/>
          </a:xfrm>
        </p:spPr>
        <p:txBody>
          <a:bodyPr>
            <a:noAutofit/>
          </a:bodyPr>
          <a:lstStyle/>
          <a:p>
            <a:pPr algn="ctr"/>
            <a:r>
              <a:rPr lang="en-GB" sz="48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The Armed Forces</a:t>
            </a:r>
            <a:endParaRPr lang="en-GB" sz="72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3" name="Rectangle 2">
            <a:extLst>
              <a:ext uri="{FF2B5EF4-FFF2-40B4-BE49-F238E27FC236}">
                <a16:creationId xmlns:a16="http://schemas.microsoft.com/office/drawing/2014/main" id="{773F0466-4CFD-4792-9C04-88B8173A2D75}"/>
              </a:ext>
            </a:extLst>
          </p:cNvPr>
          <p:cNvSpPr/>
          <p:nvPr/>
        </p:nvSpPr>
        <p:spPr>
          <a:xfrm>
            <a:off x="327336" y="664418"/>
            <a:ext cx="11864664" cy="1815882"/>
          </a:xfrm>
          <a:prstGeom prst="rect">
            <a:avLst/>
          </a:prstGeom>
        </p:spPr>
        <p:txBody>
          <a:bodyPr wrap="square">
            <a:spAutoFit/>
          </a:bodyPr>
          <a:lstStyle/>
          <a:p>
            <a:r>
              <a:rPr lang="en-GB" altLang="en-US" sz="2800" dirty="0">
                <a:latin typeface="Maiandra GD" panose="020E0502030308020204" pitchFamily="34" charset="0"/>
              </a:rPr>
              <a:t>Women were conscripted in December 1941. They were given a choice of working in industry or joining the armed forces – the Auxiliary Territorial Service (ATS), the Women's Auxiliary Air Force (WAAF) or the Women's Royal Naval Service (WRNS).</a:t>
            </a:r>
          </a:p>
        </p:txBody>
      </p:sp>
      <p:pic>
        <p:nvPicPr>
          <p:cNvPr id="8" name="Picture 2">
            <a:extLst>
              <a:ext uri="{FF2B5EF4-FFF2-40B4-BE49-F238E27FC236}">
                <a16:creationId xmlns:a16="http://schemas.microsoft.com/office/drawing/2014/main" id="{3F1ED353-00AF-436A-B4A4-71B55D2435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146" y="2480300"/>
            <a:ext cx="2763552" cy="4175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AAA4CF37-15BD-466D-8468-48377E3A774B}"/>
              </a:ext>
            </a:extLst>
          </p:cNvPr>
          <p:cNvPicPr>
            <a:picLocks noChangeAspect="1"/>
          </p:cNvPicPr>
          <p:nvPr/>
        </p:nvPicPr>
        <p:blipFill>
          <a:blip r:embed="rId3"/>
          <a:stretch>
            <a:fillRect/>
          </a:stretch>
        </p:blipFill>
        <p:spPr>
          <a:xfrm>
            <a:off x="8860621" y="2061937"/>
            <a:ext cx="3004043" cy="4593949"/>
          </a:xfrm>
          <a:prstGeom prst="rect">
            <a:avLst/>
          </a:prstGeom>
        </p:spPr>
      </p:pic>
      <p:pic>
        <p:nvPicPr>
          <p:cNvPr id="2050" name="Picture 2">
            <a:extLst>
              <a:ext uri="{FF2B5EF4-FFF2-40B4-BE49-F238E27FC236}">
                <a16:creationId xmlns:a16="http://schemas.microsoft.com/office/drawing/2014/main" id="{70D500C3-575F-4AF6-97CA-98A9DFDFEF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43364" y="2066899"/>
            <a:ext cx="3004043" cy="46216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9582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2368793" y="105104"/>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Women in the forces</a:t>
            </a:r>
            <a:endParaRPr lang="en-GB" sz="6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pic>
        <p:nvPicPr>
          <p:cNvPr id="6" name="Picture 4" descr="women ww2 jobs.jpg">
            <a:extLst>
              <a:ext uri="{FF2B5EF4-FFF2-40B4-BE49-F238E27FC236}">
                <a16:creationId xmlns:a16="http://schemas.microsoft.com/office/drawing/2014/main" id="{C4D0B248-4692-4A0C-BAF0-6821CF011DA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8592" y="1542492"/>
            <a:ext cx="5160830" cy="406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a:extLst>
              <a:ext uri="{FF2B5EF4-FFF2-40B4-BE49-F238E27FC236}">
                <a16:creationId xmlns:a16="http://schemas.microsoft.com/office/drawing/2014/main" id="{2A7FD609-CD1B-48A4-8718-0B94E816D08E}"/>
              </a:ext>
            </a:extLst>
          </p:cNvPr>
          <p:cNvSpPr/>
          <p:nvPr/>
        </p:nvSpPr>
        <p:spPr>
          <a:xfrm>
            <a:off x="5633545" y="190882"/>
            <a:ext cx="5933819" cy="5909310"/>
          </a:xfrm>
          <a:prstGeom prst="rect">
            <a:avLst/>
          </a:prstGeom>
        </p:spPr>
        <p:txBody>
          <a:bodyPr wrap="square">
            <a:spAutoFit/>
          </a:bodyPr>
          <a:lstStyle/>
          <a:p>
            <a:r>
              <a:rPr lang="en-GB" altLang="en-US" dirty="0">
                <a:latin typeface="Maiandra GD" panose="020E0502030308020204" pitchFamily="34" charset="0"/>
              </a:rPr>
              <a:t>The Auxiliary Territorial Service (ATS) was formed in 1938.  The vast majority of women in the ATS served in anti-aircraft command, on searchlights - the 93rd Searchlight Regiment were all female. They also worked in mixed batteries on anti-aircraft guns, but were not officially allowed to fire them.</a:t>
            </a:r>
          </a:p>
          <a:p>
            <a:endParaRPr lang="en-GB" altLang="en-US" dirty="0">
              <a:latin typeface="Maiandra GD" panose="020E0502030308020204" pitchFamily="34" charset="0"/>
            </a:endParaRPr>
          </a:p>
          <a:p>
            <a:r>
              <a:rPr lang="en-GB" altLang="en-US" dirty="0">
                <a:latin typeface="Maiandra GD" panose="020E0502030308020204" pitchFamily="34" charset="0"/>
              </a:rPr>
              <a:t>The Women's Royal Naval Service (WRNS) was reformed in the spring of 1939. Women aged 18-50 and living near naval ports could apply. The WRNS maintained ships of the Royal Navy and were involved in some of the most secret planning for D-Day. </a:t>
            </a:r>
            <a:endParaRPr lang="en-GB" altLang="en-US" b="1" i="1" dirty="0">
              <a:latin typeface="Maiandra GD" panose="020E0502030308020204" pitchFamily="34" charset="0"/>
            </a:endParaRPr>
          </a:p>
          <a:p>
            <a:endParaRPr lang="en-GB" altLang="en-US" dirty="0">
              <a:latin typeface="Maiandra GD" panose="020E0502030308020204" pitchFamily="34" charset="0"/>
            </a:endParaRPr>
          </a:p>
          <a:p>
            <a:r>
              <a:rPr lang="en-GB" altLang="en-US" dirty="0">
                <a:latin typeface="Maiandra GD" panose="020E0502030308020204" pitchFamily="34" charset="0"/>
              </a:rPr>
              <a:t>The Women's Auxiliary Air Force (WAAF) was created in July 1939. Among other duties, they maintained and flew barrage balloons.</a:t>
            </a:r>
          </a:p>
          <a:p>
            <a:endParaRPr lang="en-GB" altLang="en-US" dirty="0">
              <a:latin typeface="Maiandra GD" panose="020E0502030308020204" pitchFamily="34" charset="0"/>
            </a:endParaRPr>
          </a:p>
          <a:p>
            <a:r>
              <a:rPr lang="en-GB" altLang="en-US" dirty="0">
                <a:latin typeface="Maiandra GD" panose="020E0502030308020204" pitchFamily="34" charset="0"/>
              </a:rPr>
              <a:t>Some, mainly from the voluntary First Aid Nursing Yeomanry, worked with the Special Operations Executive, dropping into enemy territory and working as saboteurs, couriers and radio operators.</a:t>
            </a:r>
          </a:p>
        </p:txBody>
      </p:sp>
      <p:sp>
        <p:nvSpPr>
          <p:cNvPr id="7" name="TextBox 6">
            <a:extLst>
              <a:ext uri="{FF2B5EF4-FFF2-40B4-BE49-F238E27FC236}">
                <a16:creationId xmlns:a16="http://schemas.microsoft.com/office/drawing/2014/main" id="{ED9EFCFF-B008-4D84-8D42-BE2F22754A78}"/>
              </a:ext>
            </a:extLst>
          </p:cNvPr>
          <p:cNvSpPr txBox="1"/>
          <p:nvPr/>
        </p:nvSpPr>
        <p:spPr>
          <a:xfrm>
            <a:off x="659029" y="6001304"/>
            <a:ext cx="7284376" cy="369332"/>
          </a:xfrm>
          <a:prstGeom prst="rect">
            <a:avLst/>
          </a:prstGeom>
          <a:noFill/>
        </p:spPr>
        <p:txBody>
          <a:bodyPr wrap="square">
            <a:spAutoFit/>
          </a:bodyPr>
          <a:lstStyle/>
          <a:p>
            <a:r>
              <a:rPr lang="en-GB" dirty="0"/>
              <a:t> </a:t>
            </a:r>
            <a:r>
              <a:rPr lang="en-GB" dirty="0">
                <a:hlinkClick r:id="rId3"/>
              </a:rPr>
              <a:t>https://www.bbc.co.uk/programmes/p00rzljn</a:t>
            </a:r>
            <a:r>
              <a:rPr lang="en-GB" dirty="0"/>
              <a:t> </a:t>
            </a:r>
          </a:p>
        </p:txBody>
      </p:sp>
    </p:spTree>
    <p:extLst>
      <p:ext uri="{BB962C8B-B14F-4D97-AF65-F5344CB8AC3E}">
        <p14:creationId xmlns:p14="http://schemas.microsoft.com/office/powerpoint/2010/main" val="23305631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403029" y="-210808"/>
            <a:ext cx="10515600" cy="1325563"/>
          </a:xfrm>
        </p:spPr>
        <p:txBody>
          <a:bodyPr>
            <a:noAutofit/>
          </a:bodyPr>
          <a:lstStyle/>
          <a:p>
            <a:pPr algn="ctr"/>
            <a:r>
              <a:rPr lang="en-GB" sz="54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Other roles</a:t>
            </a: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3" name="Rectangle 2">
            <a:extLst>
              <a:ext uri="{FF2B5EF4-FFF2-40B4-BE49-F238E27FC236}">
                <a16:creationId xmlns:a16="http://schemas.microsoft.com/office/drawing/2014/main" id="{773F0466-4CFD-4792-9C04-88B8173A2D75}"/>
              </a:ext>
            </a:extLst>
          </p:cNvPr>
          <p:cNvSpPr/>
          <p:nvPr/>
        </p:nvSpPr>
        <p:spPr>
          <a:xfrm>
            <a:off x="630218" y="965088"/>
            <a:ext cx="11091290" cy="1815882"/>
          </a:xfrm>
          <a:prstGeom prst="rect">
            <a:avLst/>
          </a:prstGeom>
        </p:spPr>
        <p:txBody>
          <a:bodyPr wrap="square">
            <a:spAutoFit/>
          </a:bodyPr>
          <a:lstStyle/>
          <a:p>
            <a:r>
              <a:rPr lang="en-GB" altLang="en-US" sz="2800" dirty="0">
                <a:latin typeface="Maiandra GD" panose="020E0502030308020204" pitchFamily="34" charset="0"/>
              </a:rPr>
              <a:t>Flexible working hours and nurseries soon became commonplace to accommodate the needs of working women. Women worked in ship building, manufacturing, on the railways, canals and on buses. Women built Waterloo Bridge in London. </a:t>
            </a:r>
          </a:p>
        </p:txBody>
      </p:sp>
      <p:pic>
        <p:nvPicPr>
          <p:cNvPr id="8" name="Picture 3" descr="ww2 women in factories.jpg">
            <a:extLst>
              <a:ext uri="{FF2B5EF4-FFF2-40B4-BE49-F238E27FC236}">
                <a16:creationId xmlns:a16="http://schemas.microsoft.com/office/drawing/2014/main" id="{6F17B37D-208E-45E5-9E8E-1A741808A19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45163" y="3057877"/>
            <a:ext cx="4330700" cy="296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ww2 women in factories 2.jpg">
            <a:extLst>
              <a:ext uri="{FF2B5EF4-FFF2-40B4-BE49-F238E27FC236}">
                <a16:creationId xmlns:a16="http://schemas.microsoft.com/office/drawing/2014/main" id="{F45E759A-F64D-4B2A-9AD2-63291E922C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13886" y="2929274"/>
            <a:ext cx="4054373" cy="309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1049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4245"/>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Women in 1945 at the end of the war</a:t>
            </a:r>
            <a:endParaRPr lang="en-GB" sz="6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7FD609-CD1B-48A4-8718-0B94E816D08E}"/>
              </a:ext>
            </a:extLst>
          </p:cNvPr>
          <p:cNvSpPr/>
          <p:nvPr/>
        </p:nvSpPr>
        <p:spPr>
          <a:xfrm>
            <a:off x="5994008" y="1349808"/>
            <a:ext cx="5359792" cy="4031873"/>
          </a:xfrm>
          <a:prstGeom prst="rect">
            <a:avLst/>
          </a:prstGeom>
        </p:spPr>
        <p:txBody>
          <a:bodyPr wrap="square">
            <a:spAutoFit/>
          </a:bodyPr>
          <a:lstStyle/>
          <a:p>
            <a:pPr marL="36576">
              <a:defRPr/>
            </a:pPr>
            <a:r>
              <a:rPr lang="en-GB" sz="3200" dirty="0">
                <a:latin typeface="Maiandra GD" panose="020E0502030308020204" pitchFamily="34" charset="0"/>
              </a:rPr>
              <a:t>Recruitment posters showed women as glamorous and independent, and images of women, especially in uniform, were used to sell everything from cigarettes to shoes. </a:t>
            </a:r>
            <a:endParaRPr lang="en-GB" altLang="en-US" dirty="0">
              <a:latin typeface="Maiandra GD" panose="020E0502030308020204" pitchFamily="34" charset="0"/>
            </a:endParaRPr>
          </a:p>
          <a:p>
            <a:pPr marL="36576">
              <a:defRPr/>
            </a:pPr>
            <a:r>
              <a:rPr lang="en-GB" altLang="en-US" sz="3200" b="1" i="1" dirty="0">
                <a:latin typeface="Maiandra GD" panose="020E0502030308020204" pitchFamily="34" charset="0"/>
              </a:rPr>
              <a:t>Why do you think this is?</a:t>
            </a:r>
            <a:endParaRPr lang="en-GB" altLang="en-US" b="1" i="1" dirty="0">
              <a:latin typeface="Maiandra GD" panose="020E0502030308020204" pitchFamily="34" charset="0"/>
            </a:endParaRPr>
          </a:p>
        </p:txBody>
      </p:sp>
      <p:pic>
        <p:nvPicPr>
          <p:cNvPr id="5" name="Content Placeholder 4" descr="ww2 women air.jpg">
            <a:extLst>
              <a:ext uri="{FF2B5EF4-FFF2-40B4-BE49-F238E27FC236}">
                <a16:creationId xmlns:a16="http://schemas.microsoft.com/office/drawing/2014/main" id="{AE2D64E2-002E-4CDB-91C6-5D61BD9B0B7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a:xfrm>
            <a:off x="915726" y="1349808"/>
            <a:ext cx="4950818" cy="3871968"/>
          </a:xfrm>
          <a:prstGeom prst="rect">
            <a:avLst/>
          </a:prstGeom>
          <a:ln>
            <a:noFill/>
          </a:ln>
          <a:effectLst>
            <a:softEdge rad="112500"/>
          </a:effectLst>
        </p:spPr>
      </p:pic>
      <p:sp>
        <p:nvSpPr>
          <p:cNvPr id="3" name="Rectangle 2"/>
          <p:cNvSpPr/>
          <p:nvPr/>
        </p:nvSpPr>
        <p:spPr>
          <a:xfrm>
            <a:off x="621029" y="5458712"/>
            <a:ext cx="10949941" cy="923330"/>
          </a:xfrm>
          <a:prstGeom prst="rect">
            <a:avLst/>
          </a:prstGeom>
        </p:spPr>
        <p:txBody>
          <a:bodyPr wrap="square">
            <a:spAutoFit/>
          </a:bodyPr>
          <a:lstStyle/>
          <a:p>
            <a:pPr marL="36576">
              <a:defRPr/>
            </a:pPr>
            <a:r>
              <a:rPr lang="en-GB" altLang="en-US" dirty="0">
                <a:latin typeface="Maiandra GD" panose="020E0502030308020204" pitchFamily="34" charset="0"/>
              </a:rPr>
              <a:t>Women's contributions to the war effort were highlighted in newspapers and magazines, and auxiliary forces paraded regularly through towns. As the war ended, however, printed publications took for granted the return of women to the home.</a:t>
            </a:r>
          </a:p>
        </p:txBody>
      </p:sp>
    </p:spTree>
    <p:extLst>
      <p:ext uri="{BB962C8B-B14F-4D97-AF65-F5344CB8AC3E}">
        <p14:creationId xmlns:p14="http://schemas.microsoft.com/office/powerpoint/2010/main" val="3865540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83379"/>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Women in 1945 </a:t>
            </a:r>
            <a:endParaRPr lang="en-GB"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7FD609-CD1B-48A4-8718-0B94E816D08E}"/>
              </a:ext>
            </a:extLst>
          </p:cNvPr>
          <p:cNvSpPr/>
          <p:nvPr/>
        </p:nvSpPr>
        <p:spPr>
          <a:xfrm>
            <a:off x="5946973" y="856357"/>
            <a:ext cx="5359792" cy="6370975"/>
          </a:xfrm>
          <a:prstGeom prst="rect">
            <a:avLst/>
          </a:prstGeom>
        </p:spPr>
        <p:txBody>
          <a:bodyPr wrap="square">
            <a:spAutoFit/>
          </a:bodyPr>
          <a:lstStyle/>
          <a:p>
            <a:pPr marL="36576">
              <a:defRPr/>
            </a:pPr>
            <a:r>
              <a:rPr lang="en-GB" sz="2400" dirty="0">
                <a:latin typeface="Maiandra GD" panose="020E0502030308020204" pitchFamily="34" charset="0"/>
              </a:rPr>
              <a:t>It was understood throughout the war that what Britain's women were doing was really </a:t>
            </a:r>
            <a:r>
              <a:rPr lang="en-GB" sz="2400" b="1" i="1" dirty="0">
                <a:latin typeface="Maiandra GD" panose="020E0502030308020204" pitchFamily="34" charset="0"/>
              </a:rPr>
              <a:t>'a man's job'. </a:t>
            </a:r>
            <a:r>
              <a:rPr lang="en-GB" sz="2400" dirty="0">
                <a:latin typeface="Maiandra GD" panose="020E0502030308020204" pitchFamily="34" charset="0"/>
              </a:rPr>
              <a:t>So many of them were dismissed from their work once peace was declared.</a:t>
            </a:r>
          </a:p>
          <a:p>
            <a:pPr marL="36576">
              <a:defRPr/>
            </a:pPr>
            <a:endParaRPr lang="en-GB" sz="2400" dirty="0">
              <a:latin typeface="Maiandra GD" panose="020E0502030308020204" pitchFamily="34" charset="0"/>
            </a:endParaRPr>
          </a:p>
          <a:p>
            <a:pPr marL="36576">
              <a:defRPr/>
            </a:pPr>
            <a:r>
              <a:rPr lang="en-GB" sz="2400" dirty="0">
                <a:latin typeface="Maiandra GD" panose="020E0502030308020204" pitchFamily="34" charset="0"/>
              </a:rPr>
              <a:t>Government policy encouraged men to return to their pre-war occupations, and wartime nurseries were closed. </a:t>
            </a:r>
          </a:p>
          <a:p>
            <a:pPr marL="36576">
              <a:defRPr/>
            </a:pPr>
            <a:endParaRPr lang="en-GB" sz="2400" dirty="0">
              <a:latin typeface="Maiandra GD" panose="020E0502030308020204" pitchFamily="34" charset="0"/>
            </a:endParaRPr>
          </a:p>
          <a:p>
            <a:pPr marL="36576">
              <a:defRPr/>
            </a:pPr>
            <a:r>
              <a:rPr lang="en-GB" sz="2400" dirty="0">
                <a:latin typeface="Maiandra GD" panose="020E0502030308020204" pitchFamily="34" charset="0"/>
              </a:rPr>
              <a:t>For lots of women, this was difficult. They had got used to working and leading independent lives, and they were keen for the liberation of women to continue.</a:t>
            </a: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p:txBody>
      </p:sp>
      <p:pic>
        <p:nvPicPr>
          <p:cNvPr id="6" name="Picture 3" descr="ww2 women wvs.jpg">
            <a:extLst>
              <a:ext uri="{FF2B5EF4-FFF2-40B4-BE49-F238E27FC236}">
                <a16:creationId xmlns:a16="http://schemas.microsoft.com/office/drawing/2014/main" id="{668D33AB-9370-4FF2-909F-C6D1DCE1DD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9955" y="255715"/>
            <a:ext cx="3306693" cy="23398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E41128EA-A068-413C-9945-89917B273337}"/>
              </a:ext>
            </a:extLst>
          </p:cNvPr>
          <p:cNvSpPr/>
          <p:nvPr/>
        </p:nvSpPr>
        <p:spPr>
          <a:xfrm>
            <a:off x="600100" y="2672399"/>
            <a:ext cx="5163702" cy="3416320"/>
          </a:xfrm>
          <a:prstGeom prst="rect">
            <a:avLst/>
          </a:prstGeom>
        </p:spPr>
        <p:txBody>
          <a:bodyPr wrap="square">
            <a:spAutoFit/>
          </a:bodyPr>
          <a:lstStyle/>
          <a:p>
            <a:r>
              <a:rPr lang="en-GB" altLang="en-US" sz="2400" dirty="0">
                <a:latin typeface="Maiandra GD" panose="020E0502030308020204" pitchFamily="34" charset="0"/>
              </a:rPr>
              <a:t>However, recognition of the contribution of the auxiliary forces came quickly, after the war was over, with the creation of permanent women's forces in 1949. </a:t>
            </a:r>
          </a:p>
          <a:p>
            <a:endParaRPr lang="en-GB" altLang="en-US" sz="2400" dirty="0">
              <a:latin typeface="Maiandra GD" panose="020E0502030308020204" pitchFamily="34" charset="0"/>
            </a:endParaRPr>
          </a:p>
          <a:p>
            <a:r>
              <a:rPr lang="en-GB" altLang="en-US" sz="2400" dirty="0">
                <a:latin typeface="Maiandra GD" panose="020E0502030308020204" pitchFamily="34" charset="0"/>
              </a:rPr>
              <a:t>And post-war food shortages meant that the Women's Land Army continued until 1950. </a:t>
            </a:r>
          </a:p>
        </p:txBody>
      </p:sp>
    </p:spTree>
    <p:extLst>
      <p:ext uri="{BB962C8B-B14F-4D97-AF65-F5344CB8AC3E}">
        <p14:creationId xmlns:p14="http://schemas.microsoft.com/office/powerpoint/2010/main" val="2620224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83379"/>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Women in 1945 </a:t>
            </a:r>
            <a:endParaRPr lang="en-GB"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7FD609-CD1B-48A4-8718-0B94E816D08E}"/>
              </a:ext>
            </a:extLst>
          </p:cNvPr>
          <p:cNvSpPr/>
          <p:nvPr/>
        </p:nvSpPr>
        <p:spPr>
          <a:xfrm>
            <a:off x="705492" y="938549"/>
            <a:ext cx="10648308" cy="8217634"/>
          </a:xfrm>
          <a:prstGeom prst="rect">
            <a:avLst/>
          </a:prstGeom>
        </p:spPr>
        <p:txBody>
          <a:bodyPr wrap="square">
            <a:spAutoFit/>
          </a:bodyPr>
          <a:lstStyle/>
          <a:p>
            <a:pPr marL="36576">
              <a:defRPr/>
            </a:pPr>
            <a:r>
              <a:rPr lang="en-GB" altLang="en-US" sz="2400" b="1" i="1" dirty="0">
                <a:latin typeface="Maiandra GD" panose="020E0502030308020204" pitchFamily="34" charset="0"/>
              </a:rPr>
              <a:t>Imagine yourself in the place of a woman, who had done so much to help the war effort, and once war was over, you were told to go back to your previous life of being a ‘housewife’ doing ‘women’s work’.</a:t>
            </a:r>
          </a:p>
          <a:p>
            <a:pPr marL="36576">
              <a:defRPr/>
            </a:pPr>
            <a:endParaRPr lang="en-GB" altLang="en-US" sz="2400" b="1" i="1" dirty="0">
              <a:latin typeface="Maiandra GD" panose="020E0502030308020204" pitchFamily="34" charset="0"/>
            </a:endParaRPr>
          </a:p>
          <a:p>
            <a:pPr marL="36576">
              <a:defRPr/>
            </a:pPr>
            <a:r>
              <a:rPr lang="en-GB" altLang="en-US" sz="2400" b="1" i="1" dirty="0">
                <a:latin typeface="Maiandra GD" panose="020E0502030308020204" pitchFamily="34" charset="0"/>
              </a:rPr>
              <a:t>Think of a phrase or a slogan that expresses your emotions. The best examples will be written on the flip chart.</a:t>
            </a:r>
          </a:p>
          <a:p>
            <a:pPr marL="36576">
              <a:defRPr/>
            </a:pPr>
            <a:endParaRPr lang="en-GB" altLang="en-US" sz="2400" b="1" i="1" dirty="0">
              <a:latin typeface="Maiandra GD" panose="020E0502030308020204" pitchFamily="34" charset="0"/>
            </a:endParaRPr>
          </a:p>
          <a:p>
            <a:pPr marL="36576">
              <a:defRPr/>
            </a:pPr>
            <a:r>
              <a:rPr lang="en-GB" altLang="en-US" sz="2400" b="1" i="1" dirty="0">
                <a:latin typeface="Maiandra GD" panose="020E0502030308020204" pitchFamily="34" charset="0"/>
              </a:rPr>
              <a:t>After we did so much…</a:t>
            </a:r>
          </a:p>
          <a:p>
            <a:pPr marL="36576">
              <a:defRPr/>
            </a:pPr>
            <a:endParaRPr lang="en-GB" altLang="en-US" sz="2400" b="1" i="1" dirty="0">
              <a:latin typeface="Maiandra GD" panose="020E0502030308020204" pitchFamily="34" charset="0"/>
            </a:endParaRPr>
          </a:p>
          <a:p>
            <a:pPr marL="36576">
              <a:defRPr/>
            </a:pPr>
            <a:r>
              <a:rPr lang="en-GB" altLang="en-US" sz="2400" b="1" i="1" dirty="0">
                <a:latin typeface="Maiandra GD" panose="020E0502030308020204" pitchFamily="34" charset="0"/>
              </a:rPr>
              <a:t>We have had independence and we…</a:t>
            </a:r>
          </a:p>
          <a:p>
            <a:pPr marL="36576">
              <a:defRPr/>
            </a:pPr>
            <a:endParaRPr lang="en-GB" altLang="en-US" sz="2400" b="1" i="1" dirty="0">
              <a:latin typeface="Maiandra GD" panose="020E0502030308020204" pitchFamily="34" charset="0"/>
            </a:endParaRPr>
          </a:p>
          <a:p>
            <a:pPr marL="36576">
              <a:defRPr/>
            </a:pPr>
            <a:r>
              <a:rPr lang="en-GB" altLang="en-US" sz="2400" b="1" i="1" dirty="0">
                <a:latin typeface="Maiandra GD" panose="020E0502030308020204" pitchFamily="34" charset="0"/>
              </a:rPr>
              <a:t>We demand…</a:t>
            </a: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a:p>
            <a:pPr marL="36576">
              <a:defRPr/>
            </a:pPr>
            <a:r>
              <a:rPr lang="en-GB" altLang="en-US" sz="2400" b="1" i="1" dirty="0">
                <a:latin typeface="Maiandra GD" panose="020E0502030308020204" pitchFamily="34" charset="0"/>
              </a:rPr>
              <a:t> </a:t>
            </a:r>
          </a:p>
          <a:p>
            <a:pPr marL="36576">
              <a:defRPr/>
            </a:pPr>
            <a:endParaRPr lang="en-GB" altLang="en-US" sz="2400" b="1" i="1" dirty="0">
              <a:latin typeface="Maiandra GD" panose="020E0502030308020204" pitchFamily="34" charset="0"/>
            </a:endParaRPr>
          </a:p>
          <a:p>
            <a:pPr marL="36576">
              <a:defRPr/>
            </a:pPr>
            <a:endParaRPr lang="en-GB" altLang="en-US" sz="2400" b="1" i="1" dirty="0">
              <a:latin typeface="Maiandra GD" panose="020E0502030308020204" pitchFamily="34" charset="0"/>
            </a:endParaRPr>
          </a:p>
        </p:txBody>
      </p:sp>
      <p:pic>
        <p:nvPicPr>
          <p:cNvPr id="7" name="Picture 6">
            <a:extLst>
              <a:ext uri="{FF2B5EF4-FFF2-40B4-BE49-F238E27FC236}">
                <a16:creationId xmlns:a16="http://schemas.microsoft.com/office/drawing/2014/main" id="{C27634B2-5A70-42C3-A2C9-0CCA86954E8E}"/>
              </a:ext>
            </a:extLst>
          </p:cNvPr>
          <p:cNvPicPr>
            <a:picLocks noChangeAspect="1"/>
          </p:cNvPicPr>
          <p:nvPr/>
        </p:nvPicPr>
        <p:blipFill>
          <a:blip r:embed="rId2"/>
          <a:stretch>
            <a:fillRect/>
          </a:stretch>
        </p:blipFill>
        <p:spPr>
          <a:xfrm>
            <a:off x="6029646" y="2842730"/>
            <a:ext cx="3475113" cy="3475113"/>
          </a:xfrm>
          <a:prstGeom prst="rect">
            <a:avLst/>
          </a:prstGeom>
        </p:spPr>
      </p:pic>
      <p:pic>
        <p:nvPicPr>
          <p:cNvPr id="4" name="Picture 3">
            <a:extLst>
              <a:ext uri="{FF2B5EF4-FFF2-40B4-BE49-F238E27FC236}">
                <a16:creationId xmlns:a16="http://schemas.microsoft.com/office/drawing/2014/main" id="{EED80B2A-D840-49D3-82DC-B913E3DA5DF4}"/>
              </a:ext>
            </a:extLst>
          </p:cNvPr>
          <p:cNvPicPr>
            <a:picLocks noChangeAspect="1"/>
          </p:cNvPicPr>
          <p:nvPr/>
        </p:nvPicPr>
        <p:blipFill>
          <a:blip r:embed="rId3"/>
          <a:stretch>
            <a:fillRect/>
          </a:stretch>
        </p:blipFill>
        <p:spPr>
          <a:xfrm>
            <a:off x="9019178" y="2842730"/>
            <a:ext cx="2467330" cy="3475113"/>
          </a:xfrm>
          <a:prstGeom prst="rect">
            <a:avLst/>
          </a:prstGeom>
        </p:spPr>
      </p:pic>
    </p:spTree>
    <p:extLst>
      <p:ext uri="{BB962C8B-B14F-4D97-AF65-F5344CB8AC3E}">
        <p14:creationId xmlns:p14="http://schemas.microsoft.com/office/powerpoint/2010/main" val="12274045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647114" y="-183108"/>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Task:</a:t>
            </a:r>
            <a:endParaRPr lang="en-GB" sz="66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
        <p:nvSpPr>
          <p:cNvPr id="2" name="Rectangle 1">
            <a:extLst>
              <a:ext uri="{FF2B5EF4-FFF2-40B4-BE49-F238E27FC236}">
                <a16:creationId xmlns:a16="http://schemas.microsoft.com/office/drawing/2014/main" id="{2A7FD609-CD1B-48A4-8718-0B94E816D08E}"/>
              </a:ext>
            </a:extLst>
          </p:cNvPr>
          <p:cNvSpPr/>
          <p:nvPr/>
        </p:nvSpPr>
        <p:spPr>
          <a:xfrm>
            <a:off x="244709" y="825091"/>
            <a:ext cx="11947291" cy="1692771"/>
          </a:xfrm>
          <a:prstGeom prst="rect">
            <a:avLst/>
          </a:prstGeom>
        </p:spPr>
        <p:txBody>
          <a:bodyPr wrap="square">
            <a:spAutoFit/>
          </a:bodyPr>
          <a:lstStyle/>
          <a:p>
            <a:pPr marL="36576">
              <a:defRPr/>
            </a:pPr>
            <a:r>
              <a:rPr lang="en-GB" altLang="en-US" sz="2800" dirty="0">
                <a:latin typeface="Maiandra GD" panose="020E0502030308020204" pitchFamily="34" charset="0"/>
              </a:rPr>
              <a:t>Create your own poster showing the work women did in World War Two – include a slogan expressing your pride at your contribution, making a demand for better treatment after the end of the war, or both.</a:t>
            </a:r>
            <a:endParaRPr lang="en-GB" altLang="en-US" sz="3200" b="1" dirty="0">
              <a:latin typeface="Maiandra GD" panose="020E0502030308020204" pitchFamily="34" charset="0"/>
            </a:endParaRPr>
          </a:p>
          <a:p>
            <a:pPr marL="36576">
              <a:defRPr/>
            </a:pPr>
            <a:endParaRPr lang="en-GB" altLang="en-US" sz="2000" b="1" i="1" dirty="0">
              <a:latin typeface="Maiandra GD" panose="020E0502030308020204" pitchFamily="34" charset="0"/>
            </a:endParaRPr>
          </a:p>
        </p:txBody>
      </p:sp>
      <p:pic>
        <p:nvPicPr>
          <p:cNvPr id="3" name="Picture 2">
            <a:extLst>
              <a:ext uri="{FF2B5EF4-FFF2-40B4-BE49-F238E27FC236}">
                <a16:creationId xmlns:a16="http://schemas.microsoft.com/office/drawing/2014/main" id="{0C47CDB3-A83C-4913-91B3-774F7CE70DE0}"/>
              </a:ext>
            </a:extLst>
          </p:cNvPr>
          <p:cNvPicPr>
            <a:picLocks noChangeAspect="1"/>
          </p:cNvPicPr>
          <p:nvPr/>
        </p:nvPicPr>
        <p:blipFill>
          <a:blip r:embed="rId2"/>
          <a:stretch>
            <a:fillRect/>
          </a:stretch>
        </p:blipFill>
        <p:spPr>
          <a:xfrm>
            <a:off x="2574609" y="2879436"/>
            <a:ext cx="2523992" cy="3767152"/>
          </a:xfrm>
          <a:prstGeom prst="rect">
            <a:avLst/>
          </a:prstGeom>
        </p:spPr>
      </p:pic>
      <p:pic>
        <p:nvPicPr>
          <p:cNvPr id="4" name="Picture 3">
            <a:extLst>
              <a:ext uri="{FF2B5EF4-FFF2-40B4-BE49-F238E27FC236}">
                <a16:creationId xmlns:a16="http://schemas.microsoft.com/office/drawing/2014/main" id="{0CB42E3C-E4CF-4918-91BF-C38EC44AF478}"/>
              </a:ext>
            </a:extLst>
          </p:cNvPr>
          <p:cNvPicPr>
            <a:picLocks noChangeAspect="1"/>
          </p:cNvPicPr>
          <p:nvPr/>
        </p:nvPicPr>
        <p:blipFill>
          <a:blip r:embed="rId3"/>
          <a:stretch>
            <a:fillRect/>
          </a:stretch>
        </p:blipFill>
        <p:spPr>
          <a:xfrm>
            <a:off x="4952731" y="2231890"/>
            <a:ext cx="2592720" cy="3908622"/>
          </a:xfrm>
          <a:prstGeom prst="rect">
            <a:avLst/>
          </a:prstGeom>
        </p:spPr>
      </p:pic>
      <p:pic>
        <p:nvPicPr>
          <p:cNvPr id="5" name="Picture 4">
            <a:extLst>
              <a:ext uri="{FF2B5EF4-FFF2-40B4-BE49-F238E27FC236}">
                <a16:creationId xmlns:a16="http://schemas.microsoft.com/office/drawing/2014/main" id="{CB13A965-49C0-4A3B-B922-EE6B42232B19}"/>
              </a:ext>
            </a:extLst>
          </p:cNvPr>
          <p:cNvPicPr>
            <a:picLocks noChangeAspect="1"/>
          </p:cNvPicPr>
          <p:nvPr/>
        </p:nvPicPr>
        <p:blipFill>
          <a:blip r:embed="rId4"/>
          <a:stretch>
            <a:fillRect/>
          </a:stretch>
        </p:blipFill>
        <p:spPr>
          <a:xfrm>
            <a:off x="9279197" y="2150654"/>
            <a:ext cx="2592720" cy="3703886"/>
          </a:xfrm>
          <a:prstGeom prst="rect">
            <a:avLst/>
          </a:prstGeom>
        </p:spPr>
      </p:pic>
      <p:pic>
        <p:nvPicPr>
          <p:cNvPr id="6" name="Picture 5">
            <a:extLst>
              <a:ext uri="{FF2B5EF4-FFF2-40B4-BE49-F238E27FC236}">
                <a16:creationId xmlns:a16="http://schemas.microsoft.com/office/drawing/2014/main" id="{273DE65E-52B8-4643-8394-2A1C5DC21380}"/>
              </a:ext>
            </a:extLst>
          </p:cNvPr>
          <p:cNvPicPr>
            <a:picLocks noChangeAspect="1"/>
          </p:cNvPicPr>
          <p:nvPr/>
        </p:nvPicPr>
        <p:blipFill>
          <a:blip r:embed="rId5"/>
          <a:stretch>
            <a:fillRect/>
          </a:stretch>
        </p:blipFill>
        <p:spPr>
          <a:xfrm>
            <a:off x="7392299" y="3435615"/>
            <a:ext cx="2247366" cy="3422385"/>
          </a:xfrm>
          <a:prstGeom prst="rect">
            <a:avLst/>
          </a:prstGeom>
        </p:spPr>
      </p:pic>
      <p:pic>
        <p:nvPicPr>
          <p:cNvPr id="7" name="Picture 6">
            <a:extLst>
              <a:ext uri="{FF2B5EF4-FFF2-40B4-BE49-F238E27FC236}">
                <a16:creationId xmlns:a16="http://schemas.microsoft.com/office/drawing/2014/main" id="{ED427459-5D63-44CB-B7DF-26F48A27F14A}"/>
              </a:ext>
            </a:extLst>
          </p:cNvPr>
          <p:cNvPicPr>
            <a:picLocks noChangeAspect="1"/>
          </p:cNvPicPr>
          <p:nvPr/>
        </p:nvPicPr>
        <p:blipFill>
          <a:blip r:embed="rId6"/>
          <a:stretch>
            <a:fillRect/>
          </a:stretch>
        </p:blipFill>
        <p:spPr>
          <a:xfrm>
            <a:off x="75150" y="2366020"/>
            <a:ext cx="2645329" cy="3640361"/>
          </a:xfrm>
          <a:prstGeom prst="rect">
            <a:avLst/>
          </a:prstGeom>
        </p:spPr>
      </p:pic>
    </p:spTree>
    <p:extLst>
      <p:ext uri="{BB962C8B-B14F-4D97-AF65-F5344CB8AC3E}">
        <p14:creationId xmlns:p14="http://schemas.microsoft.com/office/powerpoint/2010/main" val="30180837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647114" y="-183108"/>
            <a:ext cx="10515600" cy="1325563"/>
          </a:xfrm>
        </p:spPr>
        <p:txBody>
          <a:bodyPr>
            <a:noAutofit/>
          </a:bodyPr>
          <a:lstStyle/>
          <a:p>
            <a:pPr algn="ctr"/>
            <a: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Plenary</a:t>
            </a:r>
          </a:p>
        </p:txBody>
      </p:sp>
      <p:sp>
        <p:nvSpPr>
          <p:cNvPr id="2" name="Rectangle 1">
            <a:extLst>
              <a:ext uri="{FF2B5EF4-FFF2-40B4-BE49-F238E27FC236}">
                <a16:creationId xmlns:a16="http://schemas.microsoft.com/office/drawing/2014/main" id="{2A7FD609-CD1B-48A4-8718-0B94E816D08E}"/>
              </a:ext>
            </a:extLst>
          </p:cNvPr>
          <p:cNvSpPr/>
          <p:nvPr/>
        </p:nvSpPr>
        <p:spPr>
          <a:xfrm>
            <a:off x="748143" y="1202782"/>
            <a:ext cx="11947291" cy="3416320"/>
          </a:xfrm>
          <a:prstGeom prst="rect">
            <a:avLst/>
          </a:prstGeom>
        </p:spPr>
        <p:txBody>
          <a:bodyPr wrap="square">
            <a:spAutoFit/>
          </a:bodyPr>
          <a:lstStyle/>
          <a:p>
            <a:pPr marL="36576">
              <a:defRPr/>
            </a:pPr>
            <a:r>
              <a:rPr lang="en-GB" altLang="en-US" sz="2800" dirty="0">
                <a:latin typeface="Maiandra GD" panose="020E0502030308020204" pitchFamily="34" charset="0"/>
              </a:rPr>
              <a:t>How has the role of women changed in today’s society? </a:t>
            </a:r>
          </a:p>
          <a:p>
            <a:pPr marL="36576">
              <a:defRPr/>
            </a:pPr>
            <a:endParaRPr lang="en-GB" altLang="en-US" sz="2800" dirty="0">
              <a:latin typeface="Maiandra GD" panose="020E0502030308020204" pitchFamily="34" charset="0"/>
            </a:endParaRPr>
          </a:p>
          <a:p>
            <a:pPr marL="36576">
              <a:defRPr/>
            </a:pPr>
            <a:r>
              <a:rPr lang="en-GB" altLang="en-US" sz="2800" dirty="0">
                <a:latin typeface="Maiandra GD" panose="020E0502030308020204" pitchFamily="34" charset="0"/>
              </a:rPr>
              <a:t>If another war was to happen, what role would women play?</a:t>
            </a:r>
          </a:p>
          <a:p>
            <a:pPr marL="36576">
              <a:defRPr/>
            </a:pPr>
            <a:endParaRPr lang="en-GB" altLang="en-US" sz="2800" dirty="0">
              <a:latin typeface="Maiandra GD" panose="020E0502030308020204" pitchFamily="34" charset="0"/>
            </a:endParaRPr>
          </a:p>
          <a:p>
            <a:pPr marL="36576">
              <a:defRPr/>
            </a:pPr>
            <a:endParaRPr lang="en-GB" altLang="en-US" sz="2800" dirty="0">
              <a:latin typeface="Maiandra GD" panose="020E0502030308020204" pitchFamily="34" charset="0"/>
            </a:endParaRPr>
          </a:p>
          <a:p>
            <a:pPr marL="36576">
              <a:defRPr/>
            </a:pPr>
            <a:endParaRPr lang="en-GB" altLang="en-US" sz="2800" dirty="0">
              <a:latin typeface="Maiandra GD" panose="020E0502030308020204" pitchFamily="34" charset="0"/>
            </a:endParaRPr>
          </a:p>
          <a:p>
            <a:pPr marL="36576">
              <a:defRPr/>
            </a:pPr>
            <a:r>
              <a:rPr lang="en-GB" altLang="en-US" sz="2800" dirty="0">
                <a:latin typeface="Maiandra GD" panose="020E0502030308020204" pitchFamily="34" charset="0"/>
              </a:rPr>
              <a:t>  </a:t>
            </a:r>
            <a:endParaRPr lang="en-GB" altLang="en-US" sz="3200" b="1" dirty="0">
              <a:latin typeface="Maiandra GD" panose="020E0502030308020204" pitchFamily="34" charset="0"/>
            </a:endParaRPr>
          </a:p>
          <a:p>
            <a:pPr marL="36576">
              <a:defRPr/>
            </a:pPr>
            <a:endParaRPr lang="en-GB" altLang="en-US" sz="2000" b="1" i="1" dirty="0">
              <a:latin typeface="Maiandra GD" panose="020E0502030308020204" pitchFamily="34" charset="0"/>
            </a:endParaRPr>
          </a:p>
        </p:txBody>
      </p:sp>
      <p:pic>
        <p:nvPicPr>
          <p:cNvPr id="5" name="Picture 4">
            <a:extLst>
              <a:ext uri="{FF2B5EF4-FFF2-40B4-BE49-F238E27FC236}">
                <a16:creationId xmlns:a16="http://schemas.microsoft.com/office/drawing/2014/main" id="{CB13A965-49C0-4A3B-B922-EE6B42232B19}"/>
              </a:ext>
            </a:extLst>
          </p:cNvPr>
          <p:cNvPicPr>
            <a:picLocks noChangeAspect="1"/>
          </p:cNvPicPr>
          <p:nvPr/>
        </p:nvPicPr>
        <p:blipFill>
          <a:blip r:embed="rId2"/>
          <a:stretch>
            <a:fillRect/>
          </a:stretch>
        </p:blipFill>
        <p:spPr>
          <a:xfrm>
            <a:off x="9299746" y="2910942"/>
            <a:ext cx="2592720" cy="3703886"/>
          </a:xfrm>
          <a:prstGeom prst="rect">
            <a:avLst/>
          </a:prstGeom>
        </p:spPr>
      </p:pic>
    </p:spTree>
    <p:extLst>
      <p:ext uri="{BB962C8B-B14F-4D97-AF65-F5344CB8AC3E}">
        <p14:creationId xmlns:p14="http://schemas.microsoft.com/office/powerpoint/2010/main" val="1816620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1FB3CB4-33A6-4A3B-B110-11D7DD6EB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1BD4DC4-7401-48F3-96EC-F30D90369B61}">
  <ds:schemaRefs>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dcmitype/"/>
    <ds:schemaRef ds:uri="da4c4525-20f0-4344-92dd-602b668e2295"/>
    <ds:schemaRef ds:uri="http://purl.org/dc/elements/1.1/"/>
    <ds:schemaRef ds:uri="http://schemas.openxmlformats.org/package/2006/metadata/core-properties"/>
    <ds:schemaRef ds:uri="556c4d19-fe6f-4d78-8737-409e538888ad"/>
  </ds:schemaRefs>
</ds:datastoreItem>
</file>

<file path=customXml/itemProps3.xml><?xml version="1.0" encoding="utf-8"?>
<ds:datastoreItem xmlns:ds="http://schemas.openxmlformats.org/officeDocument/2006/customXml" ds:itemID="{92742646-F73A-49C6-9443-235D7A65B5B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5517</TotalTime>
  <Words>973</Words>
  <Application>Microsoft Office PowerPoint</Application>
  <PresentationFormat>Widescreen</PresentationFormat>
  <Paragraphs>82</Paragraphs>
  <Slides>15</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Maiandra GD</vt:lpstr>
      <vt:lpstr>Twinkl SemiBold</vt:lpstr>
      <vt:lpstr>Office Theme</vt:lpstr>
      <vt:lpstr>L.O: To build an overview of world history  C: Understand the experiences of women during WWII  </vt:lpstr>
      <vt:lpstr>What were women doing during the battle for civilisation?  How did the role of women change during WWII?   </vt:lpstr>
      <vt:lpstr> </vt:lpstr>
      <vt:lpstr> </vt:lpstr>
      <vt:lpstr>What jobs do you think women did?</vt:lpstr>
      <vt:lpstr>PowerPoint Presentation</vt:lpstr>
      <vt:lpstr>The Land Army</vt:lpstr>
      <vt:lpstr>The Armed Forces</vt:lpstr>
      <vt:lpstr>Women in the forces</vt:lpstr>
      <vt:lpstr>Other roles</vt:lpstr>
      <vt:lpstr>Women in 1945 at the end of the war</vt:lpstr>
      <vt:lpstr>Women in 1945 </vt:lpstr>
      <vt:lpstr>Women in 1945 </vt:lpstr>
      <vt:lpstr>Task:</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Explorers: Book Talk  Wednesday 10th June</dc:title>
  <dc:creator>Lauren McKellar-Savage</dc:creator>
  <cp:lastModifiedBy>richard levens</cp:lastModifiedBy>
  <cp:revision>134</cp:revision>
  <dcterms:created xsi:type="dcterms:W3CDTF">2020-05-28T09:35:58Z</dcterms:created>
  <dcterms:modified xsi:type="dcterms:W3CDTF">2021-12-08T22:32:24Z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